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</p:sldIdLst>
  <p:sldSz cx="18288000" cy="10287000"/>
  <p:notesSz cx="6858000" cy="9144000"/>
  <p:embeddedFontLst>
    <p:embeddedFont>
      <p:font typeface="Barlow Condensed Bold" panose="020B0604020202020204" charset="-18"/>
      <p:regular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Garet" panose="020B0604020202020204" charset="-18"/>
      <p:regular r:id="rId16"/>
    </p:embeddedFont>
    <p:embeddedFont>
      <p:font typeface="Nunito" panose="020B0604020202020204" charset="-18"/>
      <p:regular r:id="rId17"/>
      <p:bold r:id="rId18"/>
      <p:italic r:id="rId19"/>
      <p:boldItalic r:id="rId20"/>
    </p:embeddedFont>
    <p:embeddedFont>
      <p:font typeface="Nunito Bold" panose="020B0604020202020204" charset="-18"/>
      <p:regular r:id="rId21"/>
    </p:embeddedFont>
    <p:embeddedFont>
      <p:font typeface="Nunito Medium" panose="020B0604020202020204" charset="-18"/>
      <p:regular r:id="rId22"/>
    </p:embeddedFont>
    <p:embeddedFont>
      <p:font typeface="Nunito Ultra-Bold" panose="020B0604020202020204" charset="-18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66" d="100"/>
          <a:sy n="66" d="100"/>
        </p:scale>
        <p:origin x="936" y="-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10627">
                <a:alpha val="100000"/>
              </a:srgbClr>
            </a:gs>
            <a:gs pos="100000">
              <a:srgbClr val="0820A0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57045">
            <a:off x="10110719" y="4247584"/>
            <a:ext cx="7194925" cy="7966677"/>
            <a:chOff x="0" y="0"/>
            <a:chExt cx="1894960" cy="20982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94960" cy="2098220"/>
            </a:xfrm>
            <a:custGeom>
              <a:avLst/>
              <a:gdLst/>
              <a:ahLst/>
              <a:cxnLst/>
              <a:rect l="l" t="t" r="r" b="b"/>
              <a:pathLst>
                <a:path w="1894960" h="2098220">
                  <a:moveTo>
                    <a:pt x="0" y="0"/>
                  </a:moveTo>
                  <a:lnTo>
                    <a:pt x="1894960" y="0"/>
                  </a:lnTo>
                  <a:lnTo>
                    <a:pt x="1894960" y="2098220"/>
                  </a:lnTo>
                  <a:lnTo>
                    <a:pt x="0" y="2098220"/>
                  </a:lnTo>
                  <a:close/>
                </a:path>
              </a:pathLst>
            </a:custGeom>
            <a:gradFill rotWithShape="1">
              <a:gsLst>
                <a:gs pos="0">
                  <a:srgbClr val="00D7FF">
                    <a:alpha val="100000"/>
                  </a:srgbClr>
                </a:gs>
                <a:gs pos="100000">
                  <a:srgbClr val="0527DA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894960" cy="21267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557045">
            <a:off x="11172928" y="-726048"/>
            <a:ext cx="6681571" cy="7966677"/>
            <a:chOff x="0" y="0"/>
            <a:chExt cx="1759755" cy="209822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759755" cy="2098220"/>
            </a:xfrm>
            <a:custGeom>
              <a:avLst/>
              <a:gdLst/>
              <a:ahLst/>
              <a:cxnLst/>
              <a:rect l="l" t="t" r="r" b="b"/>
              <a:pathLst>
                <a:path w="1759755" h="2098220">
                  <a:moveTo>
                    <a:pt x="0" y="0"/>
                  </a:moveTo>
                  <a:lnTo>
                    <a:pt x="1759755" y="0"/>
                  </a:lnTo>
                  <a:lnTo>
                    <a:pt x="1759755" y="2098220"/>
                  </a:lnTo>
                  <a:lnTo>
                    <a:pt x="0" y="2098220"/>
                  </a:lnTo>
                  <a:close/>
                </a:path>
              </a:pathLst>
            </a:custGeom>
            <a:gradFill rotWithShape="1">
              <a:gsLst>
                <a:gs pos="0">
                  <a:srgbClr val="00D7FF">
                    <a:alpha val="100000"/>
                  </a:srgbClr>
                </a:gs>
                <a:gs pos="100000">
                  <a:srgbClr val="0527DA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1759755" cy="21267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259456" y="0"/>
            <a:ext cx="8028544" cy="10287000"/>
            <a:chOff x="0" y="0"/>
            <a:chExt cx="932874" cy="119529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32874" cy="1195294"/>
            </a:xfrm>
            <a:custGeom>
              <a:avLst/>
              <a:gdLst/>
              <a:ahLst/>
              <a:cxnLst/>
              <a:rect l="l" t="t" r="r" b="b"/>
              <a:pathLst>
                <a:path w="932874" h="1195294">
                  <a:moveTo>
                    <a:pt x="203200" y="0"/>
                  </a:moveTo>
                  <a:lnTo>
                    <a:pt x="932874" y="0"/>
                  </a:lnTo>
                  <a:lnTo>
                    <a:pt x="729674" y="1195294"/>
                  </a:lnTo>
                  <a:lnTo>
                    <a:pt x="0" y="1195294"/>
                  </a:lnTo>
                  <a:lnTo>
                    <a:pt x="203200" y="0"/>
                  </a:lnTo>
                  <a:close/>
                </a:path>
              </a:pathLst>
            </a:custGeom>
            <a:blipFill>
              <a:blip r:embed="rId2"/>
              <a:stretch>
                <a:fillRect l="-14065" r="-1406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Freeform 10"/>
          <p:cNvSpPr/>
          <p:nvPr/>
        </p:nvSpPr>
        <p:spPr>
          <a:xfrm rot="5400000">
            <a:off x="-2639384" y="2701169"/>
            <a:ext cx="10225215" cy="4946448"/>
          </a:xfrm>
          <a:custGeom>
            <a:avLst/>
            <a:gdLst/>
            <a:ahLst/>
            <a:cxnLst/>
            <a:rect l="l" t="t" r="r" b="b"/>
            <a:pathLst>
              <a:path w="10225215" h="4946448">
                <a:moveTo>
                  <a:pt x="0" y="0"/>
                </a:moveTo>
                <a:lnTo>
                  <a:pt x="10225215" y="0"/>
                </a:lnTo>
                <a:lnTo>
                  <a:pt x="10225215" y="4946447"/>
                </a:lnTo>
                <a:lnTo>
                  <a:pt x="0" y="49464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AutoShape 11"/>
          <p:cNvSpPr/>
          <p:nvPr/>
        </p:nvSpPr>
        <p:spPr>
          <a:xfrm flipH="1">
            <a:off x="11834530" y="-2051465"/>
            <a:ext cx="1079791" cy="6160329"/>
          </a:xfrm>
          <a:prstGeom prst="line">
            <a:avLst/>
          </a:prstGeom>
          <a:ln w="57150" cap="flat">
            <a:solidFill>
              <a:srgbClr val="00D7FF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2" name="AutoShape 12"/>
          <p:cNvSpPr/>
          <p:nvPr/>
        </p:nvSpPr>
        <p:spPr>
          <a:xfrm flipH="1">
            <a:off x="15373535" y="7206835"/>
            <a:ext cx="1079791" cy="6160329"/>
          </a:xfrm>
          <a:prstGeom prst="line">
            <a:avLst/>
          </a:prstGeom>
          <a:ln w="57150" cap="flat">
            <a:solidFill>
              <a:srgbClr val="00D7FF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en-US"/>
          </a:p>
        </p:txBody>
      </p:sp>
      <p:grpSp>
        <p:nvGrpSpPr>
          <p:cNvPr id="13" name="Group 13"/>
          <p:cNvGrpSpPr/>
          <p:nvPr/>
        </p:nvGrpSpPr>
        <p:grpSpPr>
          <a:xfrm rot="-5400000">
            <a:off x="1644628" y="-300190"/>
            <a:ext cx="708877" cy="4028127"/>
            <a:chOff x="0" y="0"/>
            <a:chExt cx="635000" cy="360832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" cy="3608329"/>
            </a:xfrm>
            <a:custGeom>
              <a:avLst/>
              <a:gdLst/>
              <a:ahLst/>
              <a:cxnLst/>
              <a:rect l="l" t="t" r="r" b="b"/>
              <a:pathLst>
                <a:path w="635000" h="3608329">
                  <a:moveTo>
                    <a:pt x="635000" y="0"/>
                  </a:moveTo>
                  <a:lnTo>
                    <a:pt x="635000" y="3494029"/>
                  </a:lnTo>
                  <a:lnTo>
                    <a:pt x="317500" y="3608329"/>
                  </a:lnTo>
                  <a:lnTo>
                    <a:pt x="0" y="3494029"/>
                  </a:lnTo>
                  <a:lnTo>
                    <a:pt x="0" y="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00D7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635000" cy="35226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165147" y="7418109"/>
            <a:ext cx="10466543" cy="994530"/>
            <a:chOff x="0" y="0"/>
            <a:chExt cx="13955391" cy="844809"/>
          </a:xfrm>
        </p:grpSpPr>
        <p:grpSp>
          <p:nvGrpSpPr>
            <p:cNvPr id="17" name="Group 17"/>
            <p:cNvGrpSpPr/>
            <p:nvPr/>
          </p:nvGrpSpPr>
          <p:grpSpPr>
            <a:xfrm rot="5400000">
              <a:off x="3544537" y="-3544537"/>
              <a:ext cx="844809" cy="7933883"/>
              <a:chOff x="0" y="0"/>
              <a:chExt cx="791242" cy="7430822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791242" cy="7430822"/>
              </a:xfrm>
              <a:custGeom>
                <a:avLst/>
                <a:gdLst/>
                <a:ahLst/>
                <a:cxnLst/>
                <a:rect l="l" t="t" r="r" b="b"/>
                <a:pathLst>
                  <a:path w="791242" h="7430822">
                    <a:moveTo>
                      <a:pt x="263890" y="7411753"/>
                    </a:moveTo>
                    <a:cubicBezTo>
                      <a:pt x="304455" y="7423267"/>
                      <a:pt x="350572" y="7430822"/>
                      <a:pt x="395834" y="7430822"/>
                    </a:cubicBezTo>
                    <a:cubicBezTo>
                      <a:pt x="441098" y="7430822"/>
                      <a:pt x="484653" y="7424345"/>
                      <a:pt x="524790" y="7412831"/>
                    </a:cubicBezTo>
                    <a:cubicBezTo>
                      <a:pt x="525645" y="7412472"/>
                      <a:pt x="526499" y="7412472"/>
                      <a:pt x="527352" y="7412113"/>
                    </a:cubicBezTo>
                    <a:cubicBezTo>
                      <a:pt x="678085" y="7366057"/>
                      <a:pt x="789107" y="7244443"/>
                      <a:pt x="791242" y="6955315"/>
                    </a:cubicBezTo>
                    <a:lnTo>
                      <a:pt x="791242" y="0"/>
                    </a:lnTo>
                    <a:lnTo>
                      <a:pt x="0" y="0"/>
                    </a:lnTo>
                    <a:lnTo>
                      <a:pt x="0" y="6950153"/>
                    </a:lnTo>
                    <a:cubicBezTo>
                      <a:pt x="2135" y="7245162"/>
                      <a:pt x="111449" y="7366777"/>
                      <a:pt x="263890" y="7411753"/>
                    </a:cubicBezTo>
                    <a:close/>
                  </a:path>
                </a:pathLst>
              </a:custGeom>
              <a:solidFill>
                <a:srgbClr val="0527DA"/>
              </a:solidFill>
              <a:ln w="57150" cap="sq">
                <a:solidFill>
                  <a:srgbClr val="00D7F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-28575"/>
                <a:ext cx="791242" cy="733239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 rot="-5400000">
              <a:off x="10467843" y="-2642739"/>
              <a:ext cx="844809" cy="6130286"/>
              <a:chOff x="0" y="0"/>
              <a:chExt cx="791242" cy="5741586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791242" cy="5741586"/>
              </a:xfrm>
              <a:custGeom>
                <a:avLst/>
                <a:gdLst/>
                <a:ahLst/>
                <a:cxnLst/>
                <a:rect l="l" t="t" r="r" b="b"/>
                <a:pathLst>
                  <a:path w="791242" h="5741586">
                    <a:moveTo>
                      <a:pt x="263890" y="5722517"/>
                    </a:moveTo>
                    <a:cubicBezTo>
                      <a:pt x="304455" y="5734030"/>
                      <a:pt x="350572" y="5741586"/>
                      <a:pt x="395834" y="5741586"/>
                    </a:cubicBezTo>
                    <a:cubicBezTo>
                      <a:pt x="441098" y="5741586"/>
                      <a:pt x="484653" y="5735108"/>
                      <a:pt x="524790" y="5723595"/>
                    </a:cubicBezTo>
                    <a:cubicBezTo>
                      <a:pt x="525645" y="5723235"/>
                      <a:pt x="526499" y="5723235"/>
                      <a:pt x="527352" y="5722876"/>
                    </a:cubicBezTo>
                    <a:cubicBezTo>
                      <a:pt x="678085" y="5676821"/>
                      <a:pt x="789107" y="5555207"/>
                      <a:pt x="791242" y="5303601"/>
                    </a:cubicBezTo>
                    <a:lnTo>
                      <a:pt x="791242" y="0"/>
                    </a:lnTo>
                    <a:lnTo>
                      <a:pt x="0" y="0"/>
                    </a:lnTo>
                    <a:lnTo>
                      <a:pt x="0" y="5299665"/>
                    </a:lnTo>
                    <a:cubicBezTo>
                      <a:pt x="2135" y="5555926"/>
                      <a:pt x="111449" y="5677541"/>
                      <a:pt x="263890" y="5722517"/>
                    </a:cubicBezTo>
                    <a:close/>
                  </a:path>
                </a:pathLst>
              </a:custGeom>
              <a:solidFill>
                <a:srgbClr val="0527DA"/>
              </a:solidFill>
              <a:ln w="57150" cap="sq">
                <a:solidFill>
                  <a:srgbClr val="00D7F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0" y="-28575"/>
                <a:ext cx="791242" cy="56431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</p:grpSp>
      <p:sp>
        <p:nvSpPr>
          <p:cNvPr id="23" name="TextBox 23"/>
          <p:cNvSpPr txBox="1"/>
          <p:nvPr/>
        </p:nvSpPr>
        <p:spPr>
          <a:xfrm>
            <a:off x="1165147" y="3121215"/>
            <a:ext cx="9286991" cy="2457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600"/>
              </a:lnSpc>
            </a:pPr>
            <a:r>
              <a:rPr lang="en-US" sz="8000" b="1">
                <a:solidFill>
                  <a:srgbClr val="FFFF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BEZPIECZEŃSTWO RADIACYJNE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358284" y="7884897"/>
            <a:ext cx="5445092" cy="3827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3079"/>
              </a:lnSpc>
              <a:spcBef>
                <a:spcPct val="0"/>
              </a:spcBef>
            </a:pPr>
            <a:r>
              <a:rPr lang="en-US" sz="2199" b="1" dirty="0" err="1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Wydział</a:t>
            </a:r>
            <a:r>
              <a:rPr lang="en-US" sz="2199" b="1" dirty="0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 </a:t>
            </a:r>
            <a:r>
              <a:rPr lang="pl-PL" sz="2199" b="1" dirty="0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Chemii</a:t>
            </a:r>
            <a:endParaRPr lang="en-US" sz="2199" b="1" dirty="0">
              <a:solidFill>
                <a:srgbClr val="FFFFFF"/>
              </a:solidFill>
              <a:latin typeface="Nunito Bold"/>
              <a:ea typeface="Nunito Bold"/>
              <a:cs typeface="Nunito Bold"/>
              <a:sym typeface="Nunito Bold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1165147" y="5637487"/>
            <a:ext cx="8352471" cy="738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019"/>
              </a:lnSpc>
              <a:spcBef>
                <a:spcPct val="0"/>
              </a:spcBef>
            </a:pPr>
            <a:r>
              <a:rPr lang="en-US" sz="4299" b="1">
                <a:solidFill>
                  <a:srgbClr val="A8FFFF"/>
                </a:solidFill>
                <a:latin typeface="Nunito Medium"/>
                <a:ea typeface="Nunito Medium"/>
                <a:cs typeface="Nunito Medium"/>
                <a:sym typeface="Nunito Medium"/>
              </a:rPr>
              <a:t>studia inżynierskie 7-sem.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165147" y="1444634"/>
            <a:ext cx="2464483" cy="481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  <a:spcBef>
                <a:spcPct val="0"/>
              </a:spcBef>
            </a:pPr>
            <a:r>
              <a:rPr lang="en-US" sz="2799" b="1">
                <a:solidFill>
                  <a:srgbClr val="050A30"/>
                </a:solidFill>
                <a:latin typeface="Nunito Bold"/>
                <a:ea typeface="Nunito Bold"/>
                <a:cs typeface="Nunito Bold"/>
                <a:sym typeface="Nunito Bold"/>
              </a:rPr>
              <a:t>mfi.umcs.pl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545214" y="7778875"/>
            <a:ext cx="2341145" cy="452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3079"/>
              </a:lnSpc>
              <a:spcBef>
                <a:spcPct val="0"/>
              </a:spcBef>
            </a:pPr>
            <a:r>
              <a:rPr lang="en-US" sz="4000" b="1" dirty="0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UMCS</a:t>
            </a:r>
          </a:p>
        </p:txBody>
      </p:sp>
      <p:sp>
        <p:nvSpPr>
          <p:cNvPr id="28" name="TextBox 24">
            <a:extLst>
              <a:ext uri="{FF2B5EF4-FFF2-40B4-BE49-F238E27FC236}">
                <a16:creationId xmlns:a16="http://schemas.microsoft.com/office/drawing/2014/main" id="{16162BE7-9E79-6AB9-2DA9-DE4FFA429EFB}"/>
              </a:ext>
            </a:extLst>
          </p:cNvPr>
          <p:cNvSpPr txBox="1"/>
          <p:nvPr/>
        </p:nvSpPr>
        <p:spPr>
          <a:xfrm>
            <a:off x="1382268" y="7549043"/>
            <a:ext cx="5445092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3079"/>
              </a:lnSpc>
              <a:spcBef>
                <a:spcPct val="0"/>
              </a:spcBef>
            </a:pPr>
            <a:r>
              <a:rPr lang="en-US" sz="2199" b="1" dirty="0" err="1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Wydział</a:t>
            </a:r>
            <a:r>
              <a:rPr lang="en-US" sz="2199" b="1" dirty="0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 </a:t>
            </a:r>
            <a:r>
              <a:rPr lang="en-US" sz="2199" b="1" dirty="0" err="1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Matematyki</a:t>
            </a:r>
            <a:r>
              <a:rPr lang="en-US" sz="2199" b="1" dirty="0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 </a:t>
            </a:r>
            <a:r>
              <a:rPr lang="en-US" sz="2199" b="1" dirty="0" err="1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Fizyki</a:t>
            </a:r>
            <a:r>
              <a:rPr lang="en-US" sz="2199" b="1" dirty="0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 </a:t>
            </a:r>
            <a:r>
              <a:rPr lang="en-US" sz="2199" b="1" dirty="0" err="1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i</a:t>
            </a:r>
            <a:r>
              <a:rPr lang="en-US" sz="2199" b="1" dirty="0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 </a:t>
            </a:r>
            <a:r>
              <a:rPr lang="en-US" sz="2199" b="1" dirty="0" err="1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Informatyki</a:t>
            </a:r>
            <a:endParaRPr lang="en-US" sz="2199" b="1" dirty="0">
              <a:solidFill>
                <a:srgbClr val="FFFFFF"/>
              </a:solidFill>
              <a:latin typeface="Nunito Bold"/>
              <a:ea typeface="Nunito Bold"/>
              <a:cs typeface="Nunito Bold"/>
              <a:sym typeface="Nunito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820A0">
                <a:alpha val="100000"/>
              </a:srgbClr>
            </a:gs>
            <a:gs pos="100000">
              <a:srgbClr val="010627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-289001" y="1028700"/>
            <a:ext cx="18866002" cy="1786370"/>
            <a:chOff x="0" y="0"/>
            <a:chExt cx="4968824" cy="47048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68823" cy="470484"/>
            </a:xfrm>
            <a:custGeom>
              <a:avLst/>
              <a:gdLst/>
              <a:ahLst/>
              <a:cxnLst/>
              <a:rect l="l" t="t" r="r" b="b"/>
              <a:pathLst>
                <a:path w="4968823" h="470484">
                  <a:moveTo>
                    <a:pt x="0" y="0"/>
                  </a:moveTo>
                  <a:lnTo>
                    <a:pt x="4968823" y="0"/>
                  </a:lnTo>
                  <a:lnTo>
                    <a:pt x="4968823" y="470484"/>
                  </a:lnTo>
                  <a:lnTo>
                    <a:pt x="0" y="470484"/>
                  </a:lnTo>
                  <a:close/>
                </a:path>
              </a:pathLst>
            </a:custGeom>
            <a:gradFill rotWithShape="1">
              <a:gsLst>
                <a:gs pos="0">
                  <a:srgbClr val="0085FF">
                    <a:alpha val="100000"/>
                  </a:srgbClr>
                </a:gs>
                <a:gs pos="100000">
                  <a:srgbClr val="01089B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142875" cap="sq">
              <a:gradFill>
                <a:gsLst>
                  <a:gs pos="0">
                    <a:srgbClr val="01089B">
                      <a:alpha val="100000"/>
                    </a:srgbClr>
                  </a:gs>
                  <a:gs pos="100000">
                    <a:srgbClr val="0085FF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4968824" cy="4990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289001" y="6637898"/>
            <a:ext cx="18866002" cy="4238124"/>
            <a:chOff x="0" y="0"/>
            <a:chExt cx="4968824" cy="1116214"/>
          </a:xfrm>
        </p:grpSpPr>
        <p:sp>
          <p:nvSpPr>
            <p:cNvPr id="6" name="Freeform 6"/>
            <p:cNvSpPr/>
            <p:nvPr/>
          </p:nvSpPr>
          <p:spPr>
            <a:xfrm>
              <a:off x="5531" y="0"/>
              <a:ext cx="4957761" cy="1116214"/>
            </a:xfrm>
            <a:custGeom>
              <a:avLst/>
              <a:gdLst/>
              <a:ahLst/>
              <a:cxnLst/>
              <a:rect l="l" t="t" r="r" b="b"/>
              <a:pathLst>
                <a:path w="4957761" h="1116214">
                  <a:moveTo>
                    <a:pt x="238705" y="0"/>
                  </a:moveTo>
                  <a:lnTo>
                    <a:pt x="4719056" y="0"/>
                  </a:lnTo>
                  <a:cubicBezTo>
                    <a:pt x="4742821" y="0"/>
                    <a:pt x="4763186" y="16993"/>
                    <a:pt x="4767442" y="40373"/>
                  </a:cubicBezTo>
                  <a:lnTo>
                    <a:pt x="4955943" y="1075841"/>
                  </a:lnTo>
                  <a:cubicBezTo>
                    <a:pt x="4957761" y="1085831"/>
                    <a:pt x="4955052" y="1096113"/>
                    <a:pt x="4948546" y="1103910"/>
                  </a:cubicBezTo>
                  <a:cubicBezTo>
                    <a:pt x="4942041" y="1111707"/>
                    <a:pt x="4932411" y="1116214"/>
                    <a:pt x="4922256" y="1116214"/>
                  </a:cubicBezTo>
                  <a:lnTo>
                    <a:pt x="35505" y="1116214"/>
                  </a:lnTo>
                  <a:cubicBezTo>
                    <a:pt x="25351" y="1116214"/>
                    <a:pt x="15720" y="1111707"/>
                    <a:pt x="9215" y="1103910"/>
                  </a:cubicBezTo>
                  <a:cubicBezTo>
                    <a:pt x="2709" y="1096113"/>
                    <a:pt x="0" y="1085831"/>
                    <a:pt x="1819" y="1075841"/>
                  </a:cubicBezTo>
                  <a:lnTo>
                    <a:pt x="190319" y="40373"/>
                  </a:lnTo>
                  <a:cubicBezTo>
                    <a:pt x="194576" y="16993"/>
                    <a:pt x="214941" y="0"/>
                    <a:pt x="23870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85FF">
                    <a:alpha val="100000"/>
                  </a:srgbClr>
                </a:gs>
                <a:gs pos="100000">
                  <a:srgbClr val="01089B">
                    <a:alpha val="100000"/>
                  </a:srgbClr>
                </a:gs>
              </a:gsLst>
              <a:lin ang="5400000"/>
            </a:gradFill>
            <a:ln w="66675" cap="rnd">
              <a:solidFill>
                <a:srgbClr val="72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27000" y="-28575"/>
              <a:ext cx="4714824" cy="11447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317116" y="5225142"/>
            <a:ext cx="2825513" cy="2825513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t="-356819" r="-283589" b="-3257"/>
              </a:stretch>
            </a:blipFill>
            <a:ln w="66675" cap="sq">
              <a:solidFill>
                <a:srgbClr val="72FF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525833" y="5225142"/>
            <a:ext cx="2825513" cy="2825513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t="-53063" b="-3920"/>
              </a:stretch>
            </a:blipFill>
            <a:ln w="66675" cap="sq">
              <a:solidFill>
                <a:srgbClr val="72FF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732346" y="5225142"/>
            <a:ext cx="2825513" cy="2825513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 w="66675" cap="sq">
              <a:solidFill>
                <a:srgbClr val="72FF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938859" y="5225142"/>
            <a:ext cx="2825513" cy="2825513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l="-3321" r="-3321"/>
              </a:stretch>
            </a:blipFill>
            <a:ln w="66675" cap="sq">
              <a:solidFill>
                <a:srgbClr val="72FF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4145371" y="5225142"/>
            <a:ext cx="2825513" cy="2825513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 l="-46652" r="-17526"/>
              </a:stretch>
            </a:blipFill>
            <a:ln w="66675" cap="sq">
              <a:solidFill>
                <a:srgbClr val="72FF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" name="Freeform 18"/>
          <p:cNvSpPr/>
          <p:nvPr/>
        </p:nvSpPr>
        <p:spPr>
          <a:xfrm>
            <a:off x="15765060" y="3030850"/>
            <a:ext cx="5045880" cy="1769794"/>
          </a:xfrm>
          <a:custGeom>
            <a:avLst/>
            <a:gdLst/>
            <a:ahLst/>
            <a:cxnLst/>
            <a:rect l="l" t="t" r="r" b="b"/>
            <a:pathLst>
              <a:path w="5045880" h="1769794">
                <a:moveTo>
                  <a:pt x="0" y="0"/>
                </a:moveTo>
                <a:lnTo>
                  <a:pt x="5045880" y="0"/>
                </a:lnTo>
                <a:lnTo>
                  <a:pt x="5045880" y="1769794"/>
                </a:lnTo>
                <a:lnTo>
                  <a:pt x="0" y="176979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 flipH="1">
            <a:off x="-2522940" y="3030850"/>
            <a:ext cx="5045880" cy="1769794"/>
          </a:xfrm>
          <a:custGeom>
            <a:avLst/>
            <a:gdLst/>
            <a:ahLst/>
            <a:cxnLst/>
            <a:rect l="l" t="t" r="r" b="b"/>
            <a:pathLst>
              <a:path w="5045880" h="1769794">
                <a:moveTo>
                  <a:pt x="5045880" y="0"/>
                </a:moveTo>
                <a:lnTo>
                  <a:pt x="0" y="0"/>
                </a:lnTo>
                <a:lnTo>
                  <a:pt x="0" y="1769794"/>
                </a:lnTo>
                <a:lnTo>
                  <a:pt x="5045880" y="1769794"/>
                </a:lnTo>
                <a:lnTo>
                  <a:pt x="504588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TextBox 20"/>
          <p:cNvSpPr txBox="1"/>
          <p:nvPr/>
        </p:nvSpPr>
        <p:spPr>
          <a:xfrm>
            <a:off x="931124" y="1245610"/>
            <a:ext cx="16599841" cy="134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559"/>
              </a:lnSpc>
              <a:spcBef>
                <a:spcPct val="0"/>
              </a:spcBef>
            </a:pPr>
            <a:r>
              <a:rPr lang="en-US" sz="8799" b="1" dirty="0">
                <a:solidFill>
                  <a:srgbClr val="FFFF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WIEDZA  UMIEJĘTNOŚCI  KOMPETENCJE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341304" y="2992750"/>
            <a:ext cx="9605391" cy="815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59"/>
              </a:lnSpc>
              <a:spcBef>
                <a:spcPct val="0"/>
              </a:spcBef>
            </a:pPr>
            <a:r>
              <a:rPr lang="en-US" sz="2400" b="1">
                <a:solidFill>
                  <a:srgbClr val="A8FFFF"/>
                </a:solidFill>
                <a:latin typeface="Nunito Medium"/>
                <a:ea typeface="Nunito Medium"/>
                <a:cs typeface="Nunito Medium"/>
                <a:sym typeface="Nunito Medium"/>
              </a:rPr>
              <a:t>program studiów obejmuje kształcenie w zakresie zagadnień teoretycznych i praktycznych w obszarach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644627" y="8220927"/>
            <a:ext cx="2170492" cy="548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00"/>
              </a:lnSpc>
            </a:pPr>
            <a:r>
              <a:rPr lang="en-US" sz="2100" b="1">
                <a:solidFill>
                  <a:srgbClr val="FFFFFF"/>
                </a:solidFill>
                <a:latin typeface="Nunito Ultra-Bold"/>
                <a:ea typeface="Nunito Ultra-Bold"/>
                <a:cs typeface="Nunito Ultra-Bold"/>
                <a:sym typeface="Nunito Ultra-Bold"/>
              </a:rPr>
              <a:t>promieniowanie jonizujące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5174264" y="8220927"/>
            <a:ext cx="1750218" cy="281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00"/>
              </a:lnSpc>
              <a:spcBef>
                <a:spcPct val="0"/>
              </a:spcBef>
            </a:pPr>
            <a:r>
              <a:rPr lang="en-US" sz="2100" b="1">
                <a:solidFill>
                  <a:srgbClr val="FFFFFF"/>
                </a:solidFill>
                <a:latin typeface="Nunito Ultra-Bold"/>
                <a:ea typeface="Nunito Ultra-Bold"/>
                <a:cs typeface="Nunito Ultra-Bold"/>
                <a:sym typeface="Nunito Ultra-Bold"/>
              </a:rPr>
              <a:t>radiochemia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275218" y="8220927"/>
            <a:ext cx="1744178" cy="548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00"/>
              </a:lnSpc>
              <a:spcBef>
                <a:spcPct val="0"/>
              </a:spcBef>
            </a:pPr>
            <a:r>
              <a:rPr lang="en-US" sz="2100" b="1">
                <a:solidFill>
                  <a:srgbClr val="FFFFFF"/>
                </a:solidFill>
                <a:latin typeface="Nunito Ultra-Bold"/>
                <a:ea typeface="Nunito Ultra-Bold"/>
                <a:cs typeface="Nunito Ultra-Bold"/>
                <a:sym typeface="Nunito Ultra-Bold"/>
              </a:rPr>
              <a:t>ochrona radiologiczna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804903" y="8220927"/>
            <a:ext cx="3093424" cy="281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00"/>
              </a:lnSpc>
              <a:spcBef>
                <a:spcPct val="0"/>
              </a:spcBef>
            </a:pPr>
            <a:r>
              <a:rPr lang="en-US" sz="2100" b="1">
                <a:solidFill>
                  <a:srgbClr val="FFFFFF"/>
                </a:solidFill>
                <a:latin typeface="Nunito Ultra-Bold"/>
                <a:ea typeface="Nunito Ultra-Bold"/>
                <a:cs typeface="Nunito Ultra-Bold"/>
                <a:sym typeface="Nunito Ultra-Bold"/>
              </a:rPr>
              <a:t>fizyka jądrowa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4636872" y="8220927"/>
            <a:ext cx="1842511" cy="281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00"/>
              </a:lnSpc>
              <a:spcBef>
                <a:spcPct val="0"/>
              </a:spcBef>
            </a:pPr>
            <a:r>
              <a:rPr lang="en-US" sz="2100" b="1">
                <a:solidFill>
                  <a:srgbClr val="FFFFFF"/>
                </a:solidFill>
                <a:latin typeface="Nunito Ultra-Bold"/>
                <a:ea typeface="Nunito Ultra-Bold"/>
                <a:cs typeface="Nunito Ultra-Bold"/>
                <a:sym typeface="Nunito Ultra-Bold"/>
              </a:rPr>
              <a:t>radioekologia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820A0">
                <a:alpha val="100000"/>
              </a:srgbClr>
            </a:gs>
            <a:gs pos="100000">
              <a:srgbClr val="010627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35725" y="7338886"/>
            <a:ext cx="19159450" cy="3589980"/>
            <a:chOff x="0" y="0"/>
            <a:chExt cx="2226225" cy="417136"/>
          </a:xfrm>
        </p:grpSpPr>
        <p:sp>
          <p:nvSpPr>
            <p:cNvPr id="3" name="Freeform 3"/>
            <p:cNvSpPr/>
            <p:nvPr/>
          </p:nvSpPr>
          <p:spPr>
            <a:xfrm rot="-294000">
              <a:off x="2215" y="-75620"/>
              <a:ext cx="2190730" cy="584365"/>
            </a:xfrm>
            <a:custGeom>
              <a:avLst/>
              <a:gdLst/>
              <a:ahLst/>
              <a:cxnLst/>
              <a:rect l="l" t="t" r="r" b="b"/>
              <a:pathLst>
                <a:path w="2190730" h="584365">
                  <a:moveTo>
                    <a:pt x="262386" y="2112"/>
                  </a:moveTo>
                  <a:lnTo>
                    <a:pt x="1995040" y="150653"/>
                  </a:lnTo>
                  <a:cubicBezTo>
                    <a:pt x="2019671" y="152764"/>
                    <a:pt x="2040940" y="168742"/>
                    <a:pt x="2049828" y="191810"/>
                  </a:cubicBezTo>
                  <a:lnTo>
                    <a:pt x="2187598" y="549367"/>
                  </a:lnTo>
                  <a:cubicBezTo>
                    <a:pt x="2190730" y="557494"/>
                    <a:pt x="2189454" y="566660"/>
                    <a:pt x="2184224" y="573624"/>
                  </a:cubicBezTo>
                  <a:cubicBezTo>
                    <a:pt x="2178993" y="580587"/>
                    <a:pt x="2170544" y="584365"/>
                    <a:pt x="2161867" y="583621"/>
                  </a:cubicBezTo>
                  <a:lnTo>
                    <a:pt x="24298" y="400367"/>
                  </a:lnTo>
                  <a:cubicBezTo>
                    <a:pt x="15621" y="399623"/>
                    <a:pt x="7938" y="394462"/>
                    <a:pt x="3969" y="386710"/>
                  </a:cubicBezTo>
                  <a:cubicBezTo>
                    <a:pt x="0" y="378958"/>
                    <a:pt x="303" y="369708"/>
                    <a:pt x="4772" y="362233"/>
                  </a:cubicBezTo>
                  <a:lnTo>
                    <a:pt x="201391" y="33343"/>
                  </a:lnTo>
                  <a:cubicBezTo>
                    <a:pt x="214077" y="12124"/>
                    <a:pt x="237755" y="0"/>
                    <a:pt x="262386" y="2112"/>
                  </a:cubicBezTo>
                  <a:close/>
                </a:path>
              </a:pathLst>
            </a:custGeom>
            <a:blipFill>
              <a:blip r:embed="rId2"/>
              <a:stretch>
                <a:fillRect l="-5000" t="-201957" r="-1692" b="-99274"/>
              </a:stretch>
            </a:blipFill>
            <a:ln w="114300" cap="rnd">
              <a:gradFill>
                <a:gsLst>
                  <a:gs pos="0">
                    <a:srgbClr val="00D7FF">
                      <a:alpha val="100000"/>
                    </a:srgbClr>
                  </a:gs>
                  <a:gs pos="100000">
                    <a:srgbClr val="0527DA">
                      <a:alpha val="100000"/>
                    </a:srgbClr>
                  </a:gs>
                </a:gsLst>
                <a:lin ang="5400000"/>
              </a:gra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466970" y="-641866"/>
            <a:ext cx="19159450" cy="3589980"/>
            <a:chOff x="0" y="0"/>
            <a:chExt cx="2226225" cy="417136"/>
          </a:xfrm>
        </p:grpSpPr>
        <p:sp>
          <p:nvSpPr>
            <p:cNvPr id="5" name="Freeform 5"/>
            <p:cNvSpPr/>
            <p:nvPr/>
          </p:nvSpPr>
          <p:spPr>
            <a:xfrm rot="-10800000">
              <a:off x="13882" y="0"/>
              <a:ext cx="2198461" cy="417136"/>
            </a:xfrm>
            <a:custGeom>
              <a:avLst/>
              <a:gdLst/>
              <a:ahLst/>
              <a:cxnLst/>
              <a:rect l="l" t="t" r="r" b="b"/>
              <a:pathLst>
                <a:path w="2198461" h="417136">
                  <a:moveTo>
                    <a:pt x="1968735" y="417136"/>
                  </a:moveTo>
                  <a:lnTo>
                    <a:pt x="229726" y="417136"/>
                  </a:lnTo>
                  <a:cubicBezTo>
                    <a:pt x="205004" y="417136"/>
                    <a:pt x="182448" y="403034"/>
                    <a:pt x="171622" y="380809"/>
                  </a:cubicBezTo>
                  <a:lnTo>
                    <a:pt x="3814" y="36327"/>
                  </a:lnTo>
                  <a:cubicBezTo>
                    <a:pt x="0" y="28497"/>
                    <a:pt x="488" y="19255"/>
                    <a:pt x="5105" y="11871"/>
                  </a:cubicBezTo>
                  <a:cubicBezTo>
                    <a:pt x="9722" y="4486"/>
                    <a:pt x="17817" y="0"/>
                    <a:pt x="26526" y="0"/>
                  </a:cubicBezTo>
                  <a:lnTo>
                    <a:pt x="2171935" y="0"/>
                  </a:lnTo>
                  <a:cubicBezTo>
                    <a:pt x="2180645" y="0"/>
                    <a:pt x="2188740" y="4486"/>
                    <a:pt x="2193357" y="11871"/>
                  </a:cubicBezTo>
                  <a:cubicBezTo>
                    <a:pt x="2197974" y="19255"/>
                    <a:pt x="2198461" y="28497"/>
                    <a:pt x="2194647" y="36327"/>
                  </a:cubicBezTo>
                  <a:lnTo>
                    <a:pt x="2026839" y="380809"/>
                  </a:lnTo>
                  <a:cubicBezTo>
                    <a:pt x="2016013" y="403034"/>
                    <a:pt x="1993457" y="417136"/>
                    <a:pt x="1968735" y="417136"/>
                  </a:cubicBezTo>
                  <a:close/>
                </a:path>
              </a:pathLst>
            </a:custGeom>
            <a:blipFill>
              <a:blip r:embed="rId2"/>
              <a:stretch>
                <a:fillRect l="-10288" t="-235940" r="-689" b="-248284"/>
              </a:stretch>
            </a:blipFill>
            <a:ln w="114300" cap="rnd">
              <a:gradFill>
                <a:gsLst>
                  <a:gs pos="0">
                    <a:srgbClr val="00D7FF">
                      <a:alpha val="100000"/>
                    </a:srgbClr>
                  </a:gs>
                  <a:gs pos="100000">
                    <a:srgbClr val="0527DA">
                      <a:alpha val="100000"/>
                    </a:srgbClr>
                  </a:gs>
                </a:gsLst>
                <a:lin ang="5400000"/>
              </a:gra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AutoShape 6"/>
          <p:cNvSpPr/>
          <p:nvPr/>
        </p:nvSpPr>
        <p:spPr>
          <a:xfrm flipH="1">
            <a:off x="-455725" y="7273077"/>
            <a:ext cx="1490264" cy="2943562"/>
          </a:xfrm>
          <a:prstGeom prst="line">
            <a:avLst/>
          </a:prstGeom>
          <a:ln w="57150" cap="flat">
            <a:solidFill>
              <a:srgbClr val="72FFFF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>
            <a:off x="17262869" y="7238567"/>
            <a:ext cx="1417853" cy="2979117"/>
          </a:xfrm>
          <a:prstGeom prst="line">
            <a:avLst/>
          </a:prstGeom>
          <a:ln w="57150" cap="flat">
            <a:solidFill>
              <a:srgbClr val="72FFFF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8" name="AutoShape 8"/>
          <p:cNvSpPr/>
          <p:nvPr/>
        </p:nvSpPr>
        <p:spPr>
          <a:xfrm flipV="1">
            <a:off x="17222216" y="70362"/>
            <a:ext cx="1490264" cy="2943562"/>
          </a:xfrm>
          <a:prstGeom prst="line">
            <a:avLst/>
          </a:prstGeom>
          <a:ln w="57150" cap="flat">
            <a:solidFill>
              <a:srgbClr val="72FFFF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 flipH="1" flipV="1">
            <a:off x="-423967" y="69316"/>
            <a:ext cx="1417853" cy="2979117"/>
          </a:xfrm>
          <a:prstGeom prst="line">
            <a:avLst/>
          </a:prstGeom>
          <a:ln w="57150" cap="flat">
            <a:solidFill>
              <a:srgbClr val="72FFFF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462972" y="4467225"/>
            <a:ext cx="7454837" cy="134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559"/>
              </a:lnSpc>
              <a:spcBef>
                <a:spcPct val="0"/>
              </a:spcBef>
            </a:pPr>
            <a:r>
              <a:rPr lang="en-US" sz="8799" b="1">
                <a:solidFill>
                  <a:srgbClr val="FFFF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SPECJALNOŚCI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11219" y="4274502"/>
            <a:ext cx="8098564" cy="1680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479"/>
              </a:lnSpc>
            </a:pPr>
            <a:r>
              <a:rPr lang="en-US" sz="3199">
                <a:solidFill>
                  <a:srgbClr val="A8FFFF"/>
                </a:solidFill>
                <a:latin typeface="Nunito"/>
                <a:ea typeface="Nunito"/>
                <a:cs typeface="Nunito"/>
                <a:sym typeface="Nunito"/>
              </a:rPr>
              <a:t>Monitoring i ochrona radiologiczna</a:t>
            </a:r>
          </a:p>
          <a:p>
            <a:pPr algn="just">
              <a:lnSpc>
                <a:spcPts val="4619"/>
              </a:lnSpc>
            </a:pPr>
            <a:endParaRPr lang="en-US" sz="3199">
              <a:solidFill>
                <a:srgbClr val="A8FFFF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just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A8FFFF"/>
                </a:solidFill>
                <a:latin typeface="Nunito"/>
                <a:ea typeface="Nunito"/>
                <a:cs typeface="Nunito"/>
                <a:sym typeface="Nunito"/>
              </a:rPr>
              <a:t>Zastosowania promieniowania jonizującego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917809" y="5994982"/>
            <a:ext cx="9341491" cy="3097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19"/>
              </a:lnSpc>
              <a:spcBef>
                <a:spcPct val="0"/>
              </a:spcBef>
            </a:pPr>
            <a:r>
              <a:rPr lang="en-US" sz="1799" dirty="0" err="1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wykorzystanie</a:t>
            </a:r>
            <a:r>
              <a:rPr lang="en-US" sz="1799" dirty="0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 </a:t>
            </a:r>
            <a:r>
              <a:rPr lang="en-US" sz="1799" dirty="0" err="1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promieniowania</a:t>
            </a:r>
            <a:r>
              <a:rPr lang="en-US" sz="1799" dirty="0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 w </a:t>
            </a:r>
            <a:r>
              <a:rPr lang="en-US" sz="1799" dirty="0" err="1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technice</a:t>
            </a:r>
            <a:r>
              <a:rPr lang="en-US" sz="1799" dirty="0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, </a:t>
            </a:r>
            <a:r>
              <a:rPr lang="en-US" sz="1799" dirty="0" err="1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przemyśle</a:t>
            </a:r>
            <a:r>
              <a:rPr lang="en-US" sz="1799" dirty="0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 </a:t>
            </a:r>
            <a:r>
              <a:rPr lang="en-US" sz="1799" dirty="0" err="1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i</a:t>
            </a:r>
            <a:r>
              <a:rPr lang="en-US" sz="1799" dirty="0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 </a:t>
            </a:r>
            <a:r>
              <a:rPr lang="en-US" sz="1799" dirty="0" err="1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energetyce</a:t>
            </a:r>
            <a:endParaRPr lang="en-US" sz="1799" dirty="0">
              <a:solidFill>
                <a:srgbClr val="FFFFFF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7917809" y="4803312"/>
            <a:ext cx="6080207" cy="3097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19"/>
              </a:lnSpc>
              <a:spcBef>
                <a:spcPct val="0"/>
              </a:spcBef>
            </a:pPr>
            <a:r>
              <a:rPr lang="en-US" sz="1799" dirty="0" err="1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detekcja</a:t>
            </a:r>
            <a:r>
              <a:rPr lang="en-US" sz="1799" dirty="0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 </a:t>
            </a:r>
            <a:r>
              <a:rPr lang="en-US" sz="1799" dirty="0" err="1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i</a:t>
            </a:r>
            <a:r>
              <a:rPr lang="en-US" sz="1799" dirty="0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 monitoring </a:t>
            </a:r>
            <a:r>
              <a:rPr lang="en-US" sz="1799" dirty="0" err="1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promieniowania</a:t>
            </a:r>
            <a:endParaRPr lang="en-US" sz="1799" dirty="0">
              <a:solidFill>
                <a:srgbClr val="FFFFFF"/>
              </a:solidFill>
              <a:latin typeface="Garet"/>
              <a:ea typeface="Garet"/>
              <a:cs typeface="Garet"/>
              <a:sym typeface="Gare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10627">
                <a:alpha val="100000"/>
              </a:srgbClr>
            </a:gs>
            <a:gs pos="100000">
              <a:srgbClr val="0820A0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ównoległobok 17">
            <a:extLst>
              <a:ext uri="{FF2B5EF4-FFF2-40B4-BE49-F238E27FC236}">
                <a16:creationId xmlns:a16="http://schemas.microsoft.com/office/drawing/2014/main" id="{1D02E7E3-B481-8C4E-F282-DF30C966F014}"/>
              </a:ext>
            </a:extLst>
          </p:cNvPr>
          <p:cNvSpPr/>
          <p:nvPr/>
        </p:nvSpPr>
        <p:spPr>
          <a:xfrm flipV="1">
            <a:off x="3223980" y="7409817"/>
            <a:ext cx="7820711" cy="2717592"/>
          </a:xfrm>
          <a:prstGeom prst="parallelogram">
            <a:avLst>
              <a:gd name="adj" fmla="val 39195"/>
            </a:avLst>
          </a:prstGeom>
          <a:solidFill>
            <a:schemeClr val="bg1"/>
          </a:solidFill>
          <a:ln w="762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2"/>
          <p:cNvGrpSpPr/>
          <p:nvPr/>
        </p:nvGrpSpPr>
        <p:grpSpPr>
          <a:xfrm>
            <a:off x="-249202" y="1733349"/>
            <a:ext cx="11931696" cy="2766391"/>
            <a:chOff x="0" y="0"/>
            <a:chExt cx="3142504" cy="72859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142504" cy="728597"/>
            </a:xfrm>
            <a:custGeom>
              <a:avLst/>
              <a:gdLst/>
              <a:ahLst/>
              <a:cxnLst/>
              <a:rect l="l" t="t" r="r" b="b"/>
              <a:pathLst>
                <a:path w="3142504" h="728597">
                  <a:moveTo>
                    <a:pt x="0" y="0"/>
                  </a:moveTo>
                  <a:lnTo>
                    <a:pt x="3142504" y="0"/>
                  </a:lnTo>
                  <a:lnTo>
                    <a:pt x="3142504" y="728597"/>
                  </a:lnTo>
                  <a:lnTo>
                    <a:pt x="0" y="728597"/>
                  </a:lnTo>
                  <a:close/>
                </a:path>
              </a:pathLst>
            </a:custGeom>
            <a:gradFill rotWithShape="1">
              <a:gsLst>
                <a:gs pos="0">
                  <a:srgbClr val="0085FF">
                    <a:alpha val="100000"/>
                  </a:srgbClr>
                </a:gs>
                <a:gs pos="100000">
                  <a:srgbClr val="01089B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142875" cap="sq">
              <a:gradFill>
                <a:gsLst>
                  <a:gs pos="0">
                    <a:srgbClr val="01089B">
                      <a:alpha val="100000"/>
                    </a:srgbClr>
                  </a:gs>
                  <a:gs pos="100000">
                    <a:srgbClr val="0085FF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142504" cy="7571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622271" y="2804921"/>
            <a:ext cx="10064628" cy="7548471"/>
            <a:chOff x="0" y="0"/>
            <a:chExt cx="812800" cy="6096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609600"/>
            </a:xfrm>
            <a:custGeom>
              <a:avLst/>
              <a:gdLst/>
              <a:ahLst/>
              <a:cxnLst/>
              <a:rect l="l" t="t" r="r" b="b"/>
              <a:pathLst>
                <a:path w="812800" h="609600">
                  <a:moveTo>
                    <a:pt x="609600" y="0"/>
                  </a:moveTo>
                  <a:lnTo>
                    <a:pt x="0" y="0"/>
                  </a:lnTo>
                  <a:lnTo>
                    <a:pt x="203200" y="609600"/>
                  </a:lnTo>
                  <a:lnTo>
                    <a:pt x="812800" y="609600"/>
                  </a:lnTo>
                  <a:lnTo>
                    <a:pt x="609600" y="0"/>
                  </a:lnTo>
                  <a:close/>
                </a:path>
              </a:pathLst>
            </a:custGeom>
            <a:blipFill>
              <a:blip r:embed="rId2"/>
              <a:stretch>
                <a:fillRect l="-23134"/>
              </a:stretch>
            </a:blipFill>
            <a:ln w="95250" cap="sq">
              <a:gradFill>
                <a:gsLst>
                  <a:gs pos="0">
                    <a:srgbClr val="0085FF">
                      <a:alpha val="100000"/>
                    </a:srgbClr>
                  </a:gs>
                  <a:gs pos="100000">
                    <a:srgbClr val="01089B">
                      <a:alpha val="100000"/>
                    </a:srgbClr>
                  </a:gs>
                </a:gsLst>
                <a:lin ang="5400000"/>
              </a:gra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2491668" y="-105156"/>
            <a:ext cx="6139861" cy="4604896"/>
            <a:chOff x="0" y="0"/>
            <a:chExt cx="812800" cy="6096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609600"/>
            </a:xfrm>
            <a:custGeom>
              <a:avLst/>
              <a:gdLst/>
              <a:ahLst/>
              <a:cxnLst/>
              <a:rect l="l" t="t" r="r" b="b"/>
              <a:pathLst>
                <a:path w="812800" h="609600">
                  <a:moveTo>
                    <a:pt x="609600" y="0"/>
                  </a:moveTo>
                  <a:lnTo>
                    <a:pt x="0" y="0"/>
                  </a:lnTo>
                  <a:lnTo>
                    <a:pt x="203200" y="609600"/>
                  </a:lnTo>
                  <a:lnTo>
                    <a:pt x="812800" y="609600"/>
                  </a:lnTo>
                  <a:lnTo>
                    <a:pt x="609600" y="0"/>
                  </a:lnTo>
                  <a:close/>
                </a:path>
              </a:pathLst>
            </a:custGeom>
            <a:blipFill>
              <a:blip r:embed="rId3"/>
              <a:stretch>
                <a:fillRect t="-3263" b="-30070"/>
              </a:stretch>
            </a:blipFill>
            <a:ln w="95250" cap="sq">
              <a:gradFill>
                <a:gsLst>
                  <a:gs pos="0">
                    <a:srgbClr val="0085FF">
                      <a:alpha val="100000"/>
                    </a:srgbClr>
                  </a:gs>
                  <a:gs pos="100000">
                    <a:srgbClr val="01089B">
                      <a:alpha val="100000"/>
                    </a:srgbClr>
                  </a:gs>
                </a:gsLst>
                <a:lin ang="5400000"/>
              </a:gra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Freeform 9"/>
          <p:cNvSpPr/>
          <p:nvPr/>
        </p:nvSpPr>
        <p:spPr>
          <a:xfrm>
            <a:off x="-1821900" y="8015527"/>
            <a:ext cx="5045880" cy="1769794"/>
          </a:xfrm>
          <a:custGeom>
            <a:avLst/>
            <a:gdLst/>
            <a:ahLst/>
            <a:cxnLst/>
            <a:rect l="l" t="t" r="r" b="b"/>
            <a:pathLst>
              <a:path w="5045880" h="1769794">
                <a:moveTo>
                  <a:pt x="0" y="0"/>
                </a:moveTo>
                <a:lnTo>
                  <a:pt x="5045880" y="0"/>
                </a:lnTo>
                <a:lnTo>
                  <a:pt x="5045880" y="1769794"/>
                </a:lnTo>
                <a:lnTo>
                  <a:pt x="0" y="176979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AutoShape 10"/>
          <p:cNvSpPr/>
          <p:nvPr/>
        </p:nvSpPr>
        <p:spPr>
          <a:xfrm>
            <a:off x="11717741" y="-843970"/>
            <a:ext cx="1049136" cy="3042815"/>
          </a:xfrm>
          <a:prstGeom prst="line">
            <a:avLst/>
          </a:prstGeom>
          <a:ln w="57150" cap="flat">
            <a:solidFill>
              <a:srgbClr val="72FFFF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1" name="AutoShape 11"/>
          <p:cNvSpPr/>
          <p:nvPr/>
        </p:nvSpPr>
        <p:spPr>
          <a:xfrm>
            <a:off x="17146324" y="5408269"/>
            <a:ext cx="1449186" cy="4128665"/>
          </a:xfrm>
          <a:prstGeom prst="line">
            <a:avLst/>
          </a:prstGeom>
          <a:ln w="57150" cap="flat">
            <a:solidFill>
              <a:srgbClr val="72FFFF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2" name="AutoShape 12"/>
          <p:cNvSpPr/>
          <p:nvPr/>
        </p:nvSpPr>
        <p:spPr>
          <a:xfrm>
            <a:off x="10617383" y="8028145"/>
            <a:ext cx="1449186" cy="4128665"/>
          </a:xfrm>
          <a:prstGeom prst="line">
            <a:avLst/>
          </a:prstGeom>
          <a:ln w="57150" cap="flat">
            <a:solidFill>
              <a:srgbClr val="72FFFF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3672317" y="7348072"/>
            <a:ext cx="6366080" cy="3005320"/>
          </a:xfrm>
          <a:custGeom>
            <a:avLst/>
            <a:gdLst/>
            <a:ahLst/>
            <a:cxnLst/>
            <a:rect l="l" t="t" r="r" b="b"/>
            <a:pathLst>
              <a:path w="6366080" h="3005320">
                <a:moveTo>
                  <a:pt x="0" y="0"/>
                </a:moveTo>
                <a:lnTo>
                  <a:pt x="6366080" y="0"/>
                </a:lnTo>
                <a:lnTo>
                  <a:pt x="6366080" y="3005320"/>
                </a:lnTo>
                <a:lnTo>
                  <a:pt x="0" y="300532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4" name="TextBox 14"/>
          <p:cNvSpPr txBox="1"/>
          <p:nvPr/>
        </p:nvSpPr>
        <p:spPr>
          <a:xfrm>
            <a:off x="1028700" y="2030694"/>
            <a:ext cx="9119963" cy="2152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400"/>
              </a:lnSpc>
              <a:spcBef>
                <a:spcPct val="0"/>
              </a:spcBef>
            </a:pPr>
            <a:r>
              <a:rPr lang="en-US" sz="7000" b="1" dirty="0">
                <a:solidFill>
                  <a:srgbClr val="FFFF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MONITORING I OCHRONA RADIOLOGICZNA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946127" y="4917361"/>
            <a:ext cx="8098564" cy="2299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76" lvl="1" indent="-345438" algn="just">
              <a:lnSpc>
                <a:spcPts val="4479"/>
              </a:lnSpc>
              <a:buFont typeface="Arial"/>
              <a:buChar char="•"/>
            </a:pPr>
            <a:r>
              <a:rPr lang="en-US" sz="3199">
                <a:solidFill>
                  <a:srgbClr val="A8FFFF"/>
                </a:solidFill>
                <a:latin typeface="Nunito"/>
                <a:ea typeface="Nunito"/>
                <a:cs typeface="Nunito"/>
                <a:sym typeface="Nunito"/>
              </a:rPr>
              <a:t>bezpieczeństwo jądrowe</a:t>
            </a:r>
          </a:p>
          <a:p>
            <a:pPr marL="690876" lvl="1" indent="-345438" algn="just">
              <a:lnSpc>
                <a:spcPts val="4479"/>
              </a:lnSpc>
              <a:buFont typeface="Arial"/>
              <a:buChar char="•"/>
            </a:pPr>
            <a:r>
              <a:rPr lang="en-US" sz="3199">
                <a:solidFill>
                  <a:srgbClr val="A8FFFF"/>
                </a:solidFill>
                <a:latin typeface="Nunito"/>
                <a:ea typeface="Nunito"/>
                <a:cs typeface="Nunito"/>
                <a:sym typeface="Nunito"/>
              </a:rPr>
              <a:t>detekcja promieniowania</a:t>
            </a:r>
          </a:p>
          <a:p>
            <a:pPr marL="690876" lvl="1" indent="-345438" algn="just">
              <a:lnSpc>
                <a:spcPts val="4479"/>
              </a:lnSpc>
              <a:buFont typeface="Arial"/>
              <a:buChar char="•"/>
            </a:pPr>
            <a:r>
              <a:rPr lang="en-US" sz="3199">
                <a:solidFill>
                  <a:srgbClr val="A8FFFF"/>
                </a:solidFill>
                <a:latin typeface="Nunito"/>
                <a:ea typeface="Nunito"/>
                <a:cs typeface="Nunito"/>
                <a:sym typeface="Nunito"/>
              </a:rPr>
              <a:t>ochrona radiologiczna</a:t>
            </a:r>
          </a:p>
          <a:p>
            <a:pPr marL="690876" lvl="1" indent="-345438" algn="just">
              <a:lnSpc>
                <a:spcPts val="4479"/>
              </a:lnSpc>
              <a:buFont typeface="Arial"/>
              <a:buChar char="•"/>
            </a:pPr>
            <a:r>
              <a:rPr lang="en-US" sz="3199">
                <a:solidFill>
                  <a:srgbClr val="A8FFFF"/>
                </a:solidFill>
                <a:latin typeface="Nunito"/>
                <a:ea typeface="Nunito"/>
                <a:cs typeface="Nunito"/>
                <a:sym typeface="Nunito"/>
              </a:rPr>
              <a:t>radioizotopy i radiofarmaceutyki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10627">
                <a:alpha val="100000"/>
              </a:srgbClr>
            </a:gs>
            <a:gs pos="100000">
              <a:srgbClr val="0820A0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49202" y="1733349"/>
            <a:ext cx="11931696" cy="2766391"/>
            <a:chOff x="0" y="0"/>
            <a:chExt cx="3142504" cy="72859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142504" cy="728597"/>
            </a:xfrm>
            <a:custGeom>
              <a:avLst/>
              <a:gdLst/>
              <a:ahLst/>
              <a:cxnLst/>
              <a:rect l="l" t="t" r="r" b="b"/>
              <a:pathLst>
                <a:path w="3142504" h="728597">
                  <a:moveTo>
                    <a:pt x="0" y="0"/>
                  </a:moveTo>
                  <a:lnTo>
                    <a:pt x="3142504" y="0"/>
                  </a:lnTo>
                  <a:lnTo>
                    <a:pt x="3142504" y="728597"/>
                  </a:lnTo>
                  <a:lnTo>
                    <a:pt x="0" y="728597"/>
                  </a:lnTo>
                  <a:close/>
                </a:path>
              </a:pathLst>
            </a:custGeom>
            <a:gradFill rotWithShape="1">
              <a:gsLst>
                <a:gs pos="0">
                  <a:srgbClr val="0085FF">
                    <a:alpha val="100000"/>
                  </a:srgbClr>
                </a:gs>
                <a:gs pos="100000">
                  <a:srgbClr val="01089B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142875" cap="sq">
              <a:gradFill>
                <a:gsLst>
                  <a:gs pos="0">
                    <a:srgbClr val="01089B">
                      <a:alpha val="100000"/>
                    </a:srgbClr>
                  </a:gs>
                  <a:gs pos="100000">
                    <a:srgbClr val="0085FF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142504" cy="7571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622271" y="2804921"/>
            <a:ext cx="10064628" cy="7548471"/>
            <a:chOff x="0" y="0"/>
            <a:chExt cx="812800" cy="6096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609600"/>
            </a:xfrm>
            <a:custGeom>
              <a:avLst/>
              <a:gdLst/>
              <a:ahLst/>
              <a:cxnLst/>
              <a:rect l="l" t="t" r="r" b="b"/>
              <a:pathLst>
                <a:path w="812800" h="609600">
                  <a:moveTo>
                    <a:pt x="609600" y="0"/>
                  </a:moveTo>
                  <a:lnTo>
                    <a:pt x="0" y="0"/>
                  </a:lnTo>
                  <a:lnTo>
                    <a:pt x="203200" y="609600"/>
                  </a:lnTo>
                  <a:lnTo>
                    <a:pt x="812800" y="609600"/>
                  </a:lnTo>
                  <a:lnTo>
                    <a:pt x="609600" y="0"/>
                  </a:lnTo>
                  <a:close/>
                </a:path>
              </a:pathLst>
            </a:custGeom>
            <a:blipFill>
              <a:blip r:embed="rId2"/>
              <a:stretch>
                <a:fillRect t="-21069" b="-12263"/>
              </a:stretch>
            </a:blipFill>
            <a:ln w="95250" cap="sq">
              <a:gradFill>
                <a:gsLst>
                  <a:gs pos="0">
                    <a:srgbClr val="0085FF">
                      <a:alpha val="100000"/>
                    </a:srgbClr>
                  </a:gs>
                  <a:gs pos="100000">
                    <a:srgbClr val="01089B">
                      <a:alpha val="100000"/>
                    </a:srgbClr>
                  </a:gs>
                </a:gsLst>
                <a:lin ang="5400000"/>
              </a:gra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2491668" y="-105156"/>
            <a:ext cx="6139861" cy="4604896"/>
            <a:chOff x="0" y="0"/>
            <a:chExt cx="812800" cy="6096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609600"/>
            </a:xfrm>
            <a:custGeom>
              <a:avLst/>
              <a:gdLst/>
              <a:ahLst/>
              <a:cxnLst/>
              <a:rect l="l" t="t" r="r" b="b"/>
              <a:pathLst>
                <a:path w="812800" h="609600">
                  <a:moveTo>
                    <a:pt x="609600" y="0"/>
                  </a:moveTo>
                  <a:lnTo>
                    <a:pt x="0" y="0"/>
                  </a:lnTo>
                  <a:lnTo>
                    <a:pt x="203200" y="609600"/>
                  </a:lnTo>
                  <a:lnTo>
                    <a:pt x="812800" y="609600"/>
                  </a:lnTo>
                  <a:lnTo>
                    <a:pt x="609600" y="0"/>
                  </a:lnTo>
                  <a:close/>
                </a:path>
              </a:pathLst>
            </a:custGeom>
            <a:blipFill>
              <a:blip r:embed="rId3"/>
              <a:stretch>
                <a:fillRect t="-44501" b="-44501"/>
              </a:stretch>
            </a:blipFill>
            <a:ln w="95250" cap="sq">
              <a:gradFill>
                <a:gsLst>
                  <a:gs pos="0">
                    <a:srgbClr val="0085FF">
                      <a:alpha val="100000"/>
                    </a:srgbClr>
                  </a:gs>
                  <a:gs pos="100000">
                    <a:srgbClr val="01089B">
                      <a:alpha val="100000"/>
                    </a:srgbClr>
                  </a:gs>
                </a:gsLst>
                <a:lin ang="5400000"/>
              </a:gra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Freeform 9"/>
          <p:cNvSpPr/>
          <p:nvPr/>
        </p:nvSpPr>
        <p:spPr>
          <a:xfrm>
            <a:off x="-1821900" y="8015527"/>
            <a:ext cx="5045880" cy="1769794"/>
          </a:xfrm>
          <a:custGeom>
            <a:avLst/>
            <a:gdLst/>
            <a:ahLst/>
            <a:cxnLst/>
            <a:rect l="l" t="t" r="r" b="b"/>
            <a:pathLst>
              <a:path w="5045880" h="1769794">
                <a:moveTo>
                  <a:pt x="0" y="0"/>
                </a:moveTo>
                <a:lnTo>
                  <a:pt x="5045880" y="0"/>
                </a:lnTo>
                <a:lnTo>
                  <a:pt x="5045880" y="1769794"/>
                </a:lnTo>
                <a:lnTo>
                  <a:pt x="0" y="176979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AutoShape 10"/>
          <p:cNvSpPr/>
          <p:nvPr/>
        </p:nvSpPr>
        <p:spPr>
          <a:xfrm>
            <a:off x="11717741" y="-843970"/>
            <a:ext cx="1049136" cy="3042815"/>
          </a:xfrm>
          <a:prstGeom prst="line">
            <a:avLst/>
          </a:prstGeom>
          <a:ln w="57150" cap="flat">
            <a:solidFill>
              <a:srgbClr val="72FFFF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1" name="AutoShape 11"/>
          <p:cNvSpPr/>
          <p:nvPr/>
        </p:nvSpPr>
        <p:spPr>
          <a:xfrm>
            <a:off x="17146324" y="5408269"/>
            <a:ext cx="1449186" cy="4128665"/>
          </a:xfrm>
          <a:prstGeom prst="line">
            <a:avLst/>
          </a:prstGeom>
          <a:ln w="57150" cap="flat">
            <a:solidFill>
              <a:srgbClr val="72FFFF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2" name="AutoShape 12"/>
          <p:cNvSpPr/>
          <p:nvPr/>
        </p:nvSpPr>
        <p:spPr>
          <a:xfrm>
            <a:off x="10617383" y="8028145"/>
            <a:ext cx="1449186" cy="4128665"/>
          </a:xfrm>
          <a:prstGeom prst="line">
            <a:avLst/>
          </a:prstGeom>
          <a:ln w="57150" cap="flat">
            <a:solidFill>
              <a:srgbClr val="72FFFF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379825" y="2030694"/>
            <a:ext cx="11503657" cy="2152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400"/>
              </a:lnSpc>
              <a:spcBef>
                <a:spcPct val="0"/>
              </a:spcBef>
            </a:pPr>
            <a:r>
              <a:rPr lang="en-US" sz="7000" b="1">
                <a:solidFill>
                  <a:srgbClr val="FFFF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ZASTOSOWANIE PROMIENIOWANIA JONIZUJĄCEGO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946127" y="4917361"/>
            <a:ext cx="6531767" cy="3985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76" lvl="1" indent="-345438" algn="just">
              <a:lnSpc>
                <a:spcPts val="4479"/>
              </a:lnSpc>
              <a:buFont typeface="Arial"/>
              <a:buChar char="•"/>
            </a:pPr>
            <a:r>
              <a:rPr lang="en-US" sz="3199">
                <a:solidFill>
                  <a:srgbClr val="A8FFFF"/>
                </a:solidFill>
                <a:latin typeface="Nunito"/>
                <a:ea typeface="Nunito"/>
                <a:cs typeface="Nunito"/>
                <a:sym typeface="Nunito"/>
              </a:rPr>
              <a:t>energetyka jądrowa</a:t>
            </a:r>
          </a:p>
          <a:p>
            <a:pPr marL="690876" lvl="1" indent="-345438" algn="just">
              <a:lnSpc>
                <a:spcPts val="4479"/>
              </a:lnSpc>
              <a:buFont typeface="Arial"/>
              <a:buChar char="•"/>
            </a:pPr>
            <a:r>
              <a:rPr lang="en-US" sz="3199">
                <a:solidFill>
                  <a:srgbClr val="A8FFFF"/>
                </a:solidFill>
                <a:latin typeface="Nunito"/>
                <a:ea typeface="Nunito"/>
                <a:cs typeface="Nunito"/>
                <a:sym typeface="Nunito"/>
              </a:rPr>
              <a:t>radioizotopowe metody analizy</a:t>
            </a:r>
          </a:p>
          <a:p>
            <a:pPr marL="690876" lvl="1" indent="-345438" algn="l">
              <a:lnSpc>
                <a:spcPts val="4479"/>
              </a:lnSpc>
              <a:buFont typeface="Arial"/>
              <a:buChar char="•"/>
            </a:pPr>
            <a:r>
              <a:rPr lang="en-US" sz="3199">
                <a:solidFill>
                  <a:srgbClr val="A8FFFF"/>
                </a:solidFill>
                <a:latin typeface="Nunito"/>
                <a:ea typeface="Nunito"/>
                <a:cs typeface="Nunito"/>
                <a:sym typeface="Nunito"/>
              </a:rPr>
              <a:t>oddziaływanie promieniowania z materią</a:t>
            </a:r>
          </a:p>
          <a:p>
            <a:pPr marL="690876" lvl="1" indent="-345438" algn="l">
              <a:lnSpc>
                <a:spcPts val="4479"/>
              </a:lnSpc>
              <a:buFont typeface="Arial"/>
              <a:buChar char="•"/>
            </a:pPr>
            <a:r>
              <a:rPr lang="en-US" sz="3199">
                <a:solidFill>
                  <a:srgbClr val="A8FFFF"/>
                </a:solidFill>
                <a:latin typeface="Nunito"/>
                <a:ea typeface="Nunito"/>
                <a:cs typeface="Nunito"/>
                <a:sym typeface="Nunito"/>
              </a:rPr>
              <a:t>rozwiązywanie problemów badawczych i technicznych</a:t>
            </a:r>
          </a:p>
          <a:p>
            <a:pPr algn="just">
              <a:lnSpc>
                <a:spcPts val="4479"/>
              </a:lnSpc>
            </a:pPr>
            <a:endParaRPr lang="en-US" sz="3199">
              <a:solidFill>
                <a:srgbClr val="A8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10627">
                <a:alpha val="100000"/>
              </a:srgbClr>
            </a:gs>
            <a:gs pos="100000">
              <a:srgbClr val="0820A0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-2639384" y="2701169"/>
            <a:ext cx="10225215" cy="4946448"/>
          </a:xfrm>
          <a:custGeom>
            <a:avLst/>
            <a:gdLst/>
            <a:ahLst/>
            <a:cxnLst/>
            <a:rect l="l" t="t" r="r" b="b"/>
            <a:pathLst>
              <a:path w="10225215" h="4946448">
                <a:moveTo>
                  <a:pt x="0" y="0"/>
                </a:moveTo>
                <a:lnTo>
                  <a:pt x="10225215" y="0"/>
                </a:lnTo>
                <a:lnTo>
                  <a:pt x="10225215" y="4946447"/>
                </a:lnTo>
                <a:lnTo>
                  <a:pt x="0" y="49464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-249202" y="3175989"/>
            <a:ext cx="11931696" cy="1967511"/>
            <a:chOff x="0" y="0"/>
            <a:chExt cx="3142504" cy="51819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142504" cy="518192"/>
            </a:xfrm>
            <a:custGeom>
              <a:avLst/>
              <a:gdLst/>
              <a:ahLst/>
              <a:cxnLst/>
              <a:rect l="l" t="t" r="r" b="b"/>
              <a:pathLst>
                <a:path w="3142504" h="518192">
                  <a:moveTo>
                    <a:pt x="0" y="0"/>
                  </a:moveTo>
                  <a:lnTo>
                    <a:pt x="3142504" y="0"/>
                  </a:lnTo>
                  <a:lnTo>
                    <a:pt x="3142504" y="518192"/>
                  </a:lnTo>
                  <a:lnTo>
                    <a:pt x="0" y="518192"/>
                  </a:lnTo>
                  <a:close/>
                </a:path>
              </a:pathLst>
            </a:custGeom>
            <a:gradFill rotWithShape="1">
              <a:gsLst>
                <a:gs pos="0">
                  <a:srgbClr val="0085FF">
                    <a:alpha val="100000"/>
                  </a:srgbClr>
                </a:gs>
                <a:gs pos="100000">
                  <a:srgbClr val="01089B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142875" cap="sq">
              <a:gradFill>
                <a:gsLst>
                  <a:gs pos="0">
                    <a:srgbClr val="01089B">
                      <a:alpha val="100000"/>
                    </a:srgbClr>
                  </a:gs>
                  <a:gs pos="100000">
                    <a:srgbClr val="0085FF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3142504" cy="5467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409201" y="2052575"/>
            <a:ext cx="8118468" cy="10582566"/>
            <a:chOff x="0" y="0"/>
            <a:chExt cx="2138197" cy="278717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38197" cy="2787178"/>
            </a:xfrm>
            <a:custGeom>
              <a:avLst/>
              <a:gdLst/>
              <a:ahLst/>
              <a:cxnLst/>
              <a:rect l="l" t="t" r="r" b="b"/>
              <a:pathLst>
                <a:path w="2138197" h="2787178">
                  <a:moveTo>
                    <a:pt x="95362" y="0"/>
                  </a:moveTo>
                  <a:lnTo>
                    <a:pt x="2042836" y="0"/>
                  </a:lnTo>
                  <a:cubicBezTo>
                    <a:pt x="2095503" y="0"/>
                    <a:pt x="2138197" y="42695"/>
                    <a:pt x="2138197" y="95362"/>
                  </a:cubicBezTo>
                  <a:lnTo>
                    <a:pt x="2138197" y="2691816"/>
                  </a:lnTo>
                  <a:cubicBezTo>
                    <a:pt x="2138197" y="2744483"/>
                    <a:pt x="2095503" y="2787178"/>
                    <a:pt x="2042836" y="2787178"/>
                  </a:cubicBezTo>
                  <a:lnTo>
                    <a:pt x="95362" y="2787178"/>
                  </a:lnTo>
                  <a:cubicBezTo>
                    <a:pt x="42695" y="2787178"/>
                    <a:pt x="0" y="2744483"/>
                    <a:pt x="0" y="2691816"/>
                  </a:cubicBezTo>
                  <a:lnTo>
                    <a:pt x="0" y="95362"/>
                  </a:lnTo>
                  <a:cubicBezTo>
                    <a:pt x="0" y="42695"/>
                    <a:pt x="42695" y="0"/>
                    <a:pt x="95362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D7FF">
                    <a:alpha val="100000"/>
                  </a:srgbClr>
                </a:gs>
                <a:gs pos="50000">
                  <a:srgbClr val="00D7FF">
                    <a:alpha val="100000"/>
                  </a:srgbClr>
                </a:gs>
                <a:gs pos="100000">
                  <a:srgbClr val="0527DA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142875" cap="rnd">
              <a:gradFill>
                <a:gsLst>
                  <a:gs pos="0">
                    <a:srgbClr val="00D7FF">
                      <a:alpha val="100000"/>
                    </a:srgbClr>
                  </a:gs>
                  <a:gs pos="100000">
                    <a:srgbClr val="0527DA">
                      <a:alpha val="100000"/>
                    </a:srgbClr>
                  </a:gs>
                </a:gsLst>
                <a:lin ang="5400000"/>
              </a:gra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2138197" cy="28157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002732" y="3759806"/>
            <a:ext cx="3302612" cy="1045932"/>
            <a:chOff x="0" y="0"/>
            <a:chExt cx="812800" cy="25741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257412"/>
            </a:xfrm>
            <a:custGeom>
              <a:avLst/>
              <a:gdLst/>
              <a:ahLst/>
              <a:cxnLst/>
              <a:rect l="l" t="t" r="r" b="b"/>
              <a:pathLst>
                <a:path w="812800" h="257412">
                  <a:moveTo>
                    <a:pt x="58605" y="0"/>
                  </a:moveTo>
                  <a:lnTo>
                    <a:pt x="754195" y="0"/>
                  </a:lnTo>
                  <a:cubicBezTo>
                    <a:pt x="769738" y="0"/>
                    <a:pt x="784645" y="6174"/>
                    <a:pt x="795635" y="17165"/>
                  </a:cubicBezTo>
                  <a:cubicBezTo>
                    <a:pt x="806626" y="28155"/>
                    <a:pt x="812800" y="43062"/>
                    <a:pt x="812800" y="58605"/>
                  </a:cubicBezTo>
                  <a:lnTo>
                    <a:pt x="812800" y="198808"/>
                  </a:lnTo>
                  <a:cubicBezTo>
                    <a:pt x="812800" y="231174"/>
                    <a:pt x="786562" y="257412"/>
                    <a:pt x="754195" y="257412"/>
                  </a:cubicBezTo>
                  <a:lnTo>
                    <a:pt x="58605" y="257412"/>
                  </a:lnTo>
                  <a:cubicBezTo>
                    <a:pt x="43062" y="257412"/>
                    <a:pt x="28155" y="251238"/>
                    <a:pt x="17165" y="240248"/>
                  </a:cubicBezTo>
                  <a:cubicBezTo>
                    <a:pt x="6174" y="229257"/>
                    <a:pt x="0" y="214351"/>
                    <a:pt x="0" y="198808"/>
                  </a:cubicBezTo>
                  <a:lnTo>
                    <a:pt x="0" y="58605"/>
                  </a:lnTo>
                  <a:cubicBezTo>
                    <a:pt x="0" y="43062"/>
                    <a:pt x="6174" y="28155"/>
                    <a:pt x="17165" y="17165"/>
                  </a:cubicBezTo>
                  <a:cubicBezTo>
                    <a:pt x="28155" y="6174"/>
                    <a:pt x="43062" y="0"/>
                    <a:pt x="58605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812800" cy="2859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465595" y="3313882"/>
            <a:ext cx="2376884" cy="891846"/>
            <a:chOff x="0" y="0"/>
            <a:chExt cx="584971" cy="21949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84971" cy="219491"/>
            </a:xfrm>
            <a:custGeom>
              <a:avLst/>
              <a:gdLst/>
              <a:ahLst/>
              <a:cxnLst/>
              <a:rect l="l" t="t" r="r" b="b"/>
              <a:pathLst>
                <a:path w="584971" h="219491">
                  <a:moveTo>
                    <a:pt x="65143" y="0"/>
                  </a:moveTo>
                  <a:lnTo>
                    <a:pt x="519827" y="0"/>
                  </a:lnTo>
                  <a:cubicBezTo>
                    <a:pt x="555805" y="0"/>
                    <a:pt x="584971" y="29166"/>
                    <a:pt x="584971" y="65143"/>
                  </a:cubicBezTo>
                  <a:lnTo>
                    <a:pt x="584971" y="154347"/>
                  </a:lnTo>
                  <a:cubicBezTo>
                    <a:pt x="584971" y="190325"/>
                    <a:pt x="555805" y="219491"/>
                    <a:pt x="519827" y="219491"/>
                  </a:cubicBezTo>
                  <a:lnTo>
                    <a:pt x="65143" y="219491"/>
                  </a:lnTo>
                  <a:cubicBezTo>
                    <a:pt x="29166" y="219491"/>
                    <a:pt x="0" y="190325"/>
                    <a:pt x="0" y="154347"/>
                  </a:cubicBezTo>
                  <a:lnTo>
                    <a:pt x="0" y="65143"/>
                  </a:lnTo>
                  <a:cubicBezTo>
                    <a:pt x="0" y="29166"/>
                    <a:pt x="29166" y="0"/>
                    <a:pt x="6514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1089B">
                    <a:alpha val="100000"/>
                  </a:srgbClr>
                </a:gs>
                <a:gs pos="100000">
                  <a:srgbClr val="0085FF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584971" cy="2480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365026" y="4393456"/>
            <a:ext cx="2578023" cy="318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04"/>
              </a:lnSpc>
            </a:pPr>
            <a:r>
              <a:rPr lang="en-US" sz="1926" b="1">
                <a:solidFill>
                  <a:srgbClr val="0527DA"/>
                </a:solidFill>
                <a:latin typeface="Nunito Medium"/>
                <a:ea typeface="Nunito Medium"/>
                <a:cs typeface="Nunito Medium"/>
                <a:sym typeface="Nunito Medium"/>
              </a:rPr>
              <a:t>210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619857" y="3484007"/>
            <a:ext cx="2068361" cy="3043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47"/>
              </a:lnSpc>
            </a:pPr>
            <a:r>
              <a:rPr lang="en-US" sz="2247" b="1">
                <a:solidFill>
                  <a:srgbClr val="FFFFFF"/>
                </a:solidFill>
                <a:latin typeface="Nunito Ultra-Bold"/>
                <a:ea typeface="Nunito Ultra-Bold"/>
                <a:cs typeface="Nunito Ultra-Bold"/>
                <a:sym typeface="Nunito Ultra-Bold"/>
              </a:rPr>
              <a:t>Liczba ECTS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3631527" y="3759806"/>
            <a:ext cx="3302612" cy="1045932"/>
            <a:chOff x="0" y="0"/>
            <a:chExt cx="812800" cy="25741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257412"/>
            </a:xfrm>
            <a:custGeom>
              <a:avLst/>
              <a:gdLst/>
              <a:ahLst/>
              <a:cxnLst/>
              <a:rect l="l" t="t" r="r" b="b"/>
              <a:pathLst>
                <a:path w="812800" h="257412">
                  <a:moveTo>
                    <a:pt x="58605" y="0"/>
                  </a:moveTo>
                  <a:lnTo>
                    <a:pt x="754195" y="0"/>
                  </a:lnTo>
                  <a:cubicBezTo>
                    <a:pt x="769738" y="0"/>
                    <a:pt x="784645" y="6174"/>
                    <a:pt x="795635" y="17165"/>
                  </a:cubicBezTo>
                  <a:cubicBezTo>
                    <a:pt x="806626" y="28155"/>
                    <a:pt x="812800" y="43062"/>
                    <a:pt x="812800" y="58605"/>
                  </a:cubicBezTo>
                  <a:lnTo>
                    <a:pt x="812800" y="198808"/>
                  </a:lnTo>
                  <a:cubicBezTo>
                    <a:pt x="812800" y="231174"/>
                    <a:pt x="786562" y="257412"/>
                    <a:pt x="754195" y="257412"/>
                  </a:cubicBezTo>
                  <a:lnTo>
                    <a:pt x="58605" y="257412"/>
                  </a:lnTo>
                  <a:cubicBezTo>
                    <a:pt x="43062" y="257412"/>
                    <a:pt x="28155" y="251238"/>
                    <a:pt x="17165" y="240248"/>
                  </a:cubicBezTo>
                  <a:cubicBezTo>
                    <a:pt x="6174" y="229257"/>
                    <a:pt x="0" y="214351"/>
                    <a:pt x="0" y="198808"/>
                  </a:cubicBezTo>
                  <a:lnTo>
                    <a:pt x="0" y="58605"/>
                  </a:lnTo>
                  <a:cubicBezTo>
                    <a:pt x="0" y="43062"/>
                    <a:pt x="6174" y="28155"/>
                    <a:pt x="17165" y="17165"/>
                  </a:cubicBezTo>
                  <a:cubicBezTo>
                    <a:pt x="28155" y="6174"/>
                    <a:pt x="43062" y="0"/>
                    <a:pt x="58605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28575"/>
              <a:ext cx="812800" cy="2859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4094391" y="3313882"/>
            <a:ext cx="2376884" cy="891846"/>
            <a:chOff x="0" y="0"/>
            <a:chExt cx="584971" cy="219491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584971" cy="219491"/>
            </a:xfrm>
            <a:custGeom>
              <a:avLst/>
              <a:gdLst/>
              <a:ahLst/>
              <a:cxnLst/>
              <a:rect l="l" t="t" r="r" b="b"/>
              <a:pathLst>
                <a:path w="584971" h="219491">
                  <a:moveTo>
                    <a:pt x="65143" y="0"/>
                  </a:moveTo>
                  <a:lnTo>
                    <a:pt x="519827" y="0"/>
                  </a:lnTo>
                  <a:cubicBezTo>
                    <a:pt x="555805" y="0"/>
                    <a:pt x="584971" y="29166"/>
                    <a:pt x="584971" y="65143"/>
                  </a:cubicBezTo>
                  <a:lnTo>
                    <a:pt x="584971" y="154347"/>
                  </a:lnTo>
                  <a:cubicBezTo>
                    <a:pt x="584971" y="190325"/>
                    <a:pt x="555805" y="219491"/>
                    <a:pt x="519827" y="219491"/>
                  </a:cubicBezTo>
                  <a:lnTo>
                    <a:pt x="65143" y="219491"/>
                  </a:lnTo>
                  <a:cubicBezTo>
                    <a:pt x="29166" y="219491"/>
                    <a:pt x="0" y="190325"/>
                    <a:pt x="0" y="154347"/>
                  </a:cubicBezTo>
                  <a:lnTo>
                    <a:pt x="0" y="65143"/>
                  </a:lnTo>
                  <a:cubicBezTo>
                    <a:pt x="0" y="29166"/>
                    <a:pt x="29166" y="0"/>
                    <a:pt x="6514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1089B">
                    <a:alpha val="100000"/>
                  </a:srgbClr>
                </a:gs>
                <a:gs pos="100000">
                  <a:srgbClr val="0085FF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28575"/>
              <a:ext cx="584971" cy="2480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3859116" y="4393456"/>
            <a:ext cx="2847433" cy="318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04"/>
              </a:lnSpc>
              <a:spcBef>
                <a:spcPct val="0"/>
              </a:spcBef>
            </a:pPr>
            <a:r>
              <a:rPr lang="en-US" sz="1926" b="1">
                <a:solidFill>
                  <a:srgbClr val="0527DA"/>
                </a:solidFill>
                <a:latin typeface="Nunito Medium"/>
                <a:ea typeface="Nunito Medium"/>
                <a:cs typeface="Nunito Medium"/>
                <a:sym typeface="Nunito Medium"/>
              </a:rPr>
              <a:t>2130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484386" y="3484007"/>
            <a:ext cx="1596894" cy="5898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47"/>
              </a:lnSpc>
            </a:pPr>
            <a:r>
              <a:rPr lang="en-US" sz="2247" b="1">
                <a:solidFill>
                  <a:srgbClr val="FFFFFF"/>
                </a:solidFill>
                <a:latin typeface="Nunito Ultra-Bold"/>
                <a:ea typeface="Nunito Ultra-Bold"/>
                <a:cs typeface="Nunito Ultra-Bold"/>
                <a:sym typeface="Nunito Ultra-Bold"/>
              </a:rPr>
              <a:t>liczba godzin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9979666" y="6318460"/>
            <a:ext cx="3302612" cy="1158116"/>
            <a:chOff x="0" y="0"/>
            <a:chExt cx="812800" cy="28502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285022"/>
            </a:xfrm>
            <a:custGeom>
              <a:avLst/>
              <a:gdLst/>
              <a:ahLst/>
              <a:cxnLst/>
              <a:rect l="l" t="t" r="r" b="b"/>
              <a:pathLst>
                <a:path w="812800" h="285022">
                  <a:moveTo>
                    <a:pt x="58605" y="0"/>
                  </a:moveTo>
                  <a:lnTo>
                    <a:pt x="754195" y="0"/>
                  </a:lnTo>
                  <a:cubicBezTo>
                    <a:pt x="769738" y="0"/>
                    <a:pt x="784645" y="6174"/>
                    <a:pt x="795635" y="17165"/>
                  </a:cubicBezTo>
                  <a:cubicBezTo>
                    <a:pt x="806626" y="28155"/>
                    <a:pt x="812800" y="43062"/>
                    <a:pt x="812800" y="58605"/>
                  </a:cubicBezTo>
                  <a:lnTo>
                    <a:pt x="812800" y="226417"/>
                  </a:lnTo>
                  <a:cubicBezTo>
                    <a:pt x="812800" y="241960"/>
                    <a:pt x="806626" y="256866"/>
                    <a:pt x="795635" y="267857"/>
                  </a:cubicBezTo>
                  <a:cubicBezTo>
                    <a:pt x="784645" y="278847"/>
                    <a:pt x="769738" y="285022"/>
                    <a:pt x="754195" y="285022"/>
                  </a:cubicBezTo>
                  <a:lnTo>
                    <a:pt x="58605" y="285022"/>
                  </a:lnTo>
                  <a:cubicBezTo>
                    <a:pt x="43062" y="285022"/>
                    <a:pt x="28155" y="278847"/>
                    <a:pt x="17165" y="267857"/>
                  </a:cubicBezTo>
                  <a:cubicBezTo>
                    <a:pt x="6174" y="256866"/>
                    <a:pt x="0" y="241960"/>
                    <a:pt x="0" y="226417"/>
                  </a:cubicBezTo>
                  <a:lnTo>
                    <a:pt x="0" y="58605"/>
                  </a:lnTo>
                  <a:cubicBezTo>
                    <a:pt x="0" y="43062"/>
                    <a:pt x="6174" y="28155"/>
                    <a:pt x="17165" y="17165"/>
                  </a:cubicBezTo>
                  <a:cubicBezTo>
                    <a:pt x="28155" y="6174"/>
                    <a:pt x="43062" y="0"/>
                    <a:pt x="58605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28575"/>
              <a:ext cx="812800" cy="3135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0442529" y="5872537"/>
            <a:ext cx="2376884" cy="891846"/>
            <a:chOff x="0" y="0"/>
            <a:chExt cx="584971" cy="219491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584971" cy="219491"/>
            </a:xfrm>
            <a:custGeom>
              <a:avLst/>
              <a:gdLst/>
              <a:ahLst/>
              <a:cxnLst/>
              <a:rect l="l" t="t" r="r" b="b"/>
              <a:pathLst>
                <a:path w="584971" h="219491">
                  <a:moveTo>
                    <a:pt x="65143" y="0"/>
                  </a:moveTo>
                  <a:lnTo>
                    <a:pt x="519827" y="0"/>
                  </a:lnTo>
                  <a:cubicBezTo>
                    <a:pt x="555805" y="0"/>
                    <a:pt x="584971" y="29166"/>
                    <a:pt x="584971" y="65143"/>
                  </a:cubicBezTo>
                  <a:lnTo>
                    <a:pt x="584971" y="154347"/>
                  </a:lnTo>
                  <a:cubicBezTo>
                    <a:pt x="584971" y="190325"/>
                    <a:pt x="555805" y="219491"/>
                    <a:pt x="519827" y="219491"/>
                  </a:cubicBezTo>
                  <a:lnTo>
                    <a:pt x="65143" y="219491"/>
                  </a:lnTo>
                  <a:cubicBezTo>
                    <a:pt x="29166" y="219491"/>
                    <a:pt x="0" y="190325"/>
                    <a:pt x="0" y="154347"/>
                  </a:cubicBezTo>
                  <a:lnTo>
                    <a:pt x="0" y="65143"/>
                  </a:lnTo>
                  <a:cubicBezTo>
                    <a:pt x="0" y="29166"/>
                    <a:pt x="29166" y="0"/>
                    <a:pt x="6514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1089B">
                    <a:alpha val="100000"/>
                  </a:srgbClr>
                </a:gs>
                <a:gs pos="100000">
                  <a:srgbClr val="0085FF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28575"/>
              <a:ext cx="584971" cy="2480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10341960" y="6954884"/>
            <a:ext cx="2578023" cy="318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04"/>
              </a:lnSpc>
              <a:spcBef>
                <a:spcPct val="0"/>
              </a:spcBef>
            </a:pPr>
            <a:r>
              <a:rPr lang="en-US" sz="1926" b="1">
                <a:solidFill>
                  <a:srgbClr val="0527DA"/>
                </a:solidFill>
                <a:latin typeface="Nunito Medium"/>
                <a:ea typeface="Nunito Medium"/>
                <a:cs typeface="Nunito Medium"/>
                <a:sym typeface="Nunito Medium"/>
              </a:rPr>
              <a:t>735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0866201" y="6042661"/>
            <a:ext cx="1529541" cy="3043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47"/>
              </a:lnSpc>
            </a:pPr>
            <a:r>
              <a:rPr lang="en-US" sz="2247" b="1">
                <a:solidFill>
                  <a:srgbClr val="FFFFFF"/>
                </a:solidFill>
                <a:latin typeface="Nunito Ultra-Bold"/>
                <a:ea typeface="Nunito Ultra-Bold"/>
                <a:cs typeface="Nunito Ultra-Bold"/>
                <a:sym typeface="Nunito Ultra-Bold"/>
              </a:rPr>
              <a:t>laboratoria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13608461" y="6318460"/>
            <a:ext cx="3302612" cy="1158116"/>
            <a:chOff x="0" y="0"/>
            <a:chExt cx="812800" cy="285022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812800" cy="285022"/>
            </a:xfrm>
            <a:custGeom>
              <a:avLst/>
              <a:gdLst/>
              <a:ahLst/>
              <a:cxnLst/>
              <a:rect l="l" t="t" r="r" b="b"/>
              <a:pathLst>
                <a:path w="812800" h="285022">
                  <a:moveTo>
                    <a:pt x="58605" y="0"/>
                  </a:moveTo>
                  <a:lnTo>
                    <a:pt x="754195" y="0"/>
                  </a:lnTo>
                  <a:cubicBezTo>
                    <a:pt x="769738" y="0"/>
                    <a:pt x="784645" y="6174"/>
                    <a:pt x="795635" y="17165"/>
                  </a:cubicBezTo>
                  <a:cubicBezTo>
                    <a:pt x="806626" y="28155"/>
                    <a:pt x="812800" y="43062"/>
                    <a:pt x="812800" y="58605"/>
                  </a:cubicBezTo>
                  <a:lnTo>
                    <a:pt x="812800" y="226417"/>
                  </a:lnTo>
                  <a:cubicBezTo>
                    <a:pt x="812800" y="241960"/>
                    <a:pt x="806626" y="256866"/>
                    <a:pt x="795635" y="267857"/>
                  </a:cubicBezTo>
                  <a:cubicBezTo>
                    <a:pt x="784645" y="278847"/>
                    <a:pt x="769738" y="285022"/>
                    <a:pt x="754195" y="285022"/>
                  </a:cubicBezTo>
                  <a:lnTo>
                    <a:pt x="58605" y="285022"/>
                  </a:lnTo>
                  <a:cubicBezTo>
                    <a:pt x="43062" y="285022"/>
                    <a:pt x="28155" y="278847"/>
                    <a:pt x="17165" y="267857"/>
                  </a:cubicBezTo>
                  <a:cubicBezTo>
                    <a:pt x="6174" y="256866"/>
                    <a:pt x="0" y="241960"/>
                    <a:pt x="0" y="226417"/>
                  </a:cubicBezTo>
                  <a:lnTo>
                    <a:pt x="0" y="58605"/>
                  </a:lnTo>
                  <a:cubicBezTo>
                    <a:pt x="0" y="43062"/>
                    <a:pt x="6174" y="28155"/>
                    <a:pt x="17165" y="17165"/>
                  </a:cubicBezTo>
                  <a:cubicBezTo>
                    <a:pt x="28155" y="6174"/>
                    <a:pt x="43062" y="0"/>
                    <a:pt x="58605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28575"/>
              <a:ext cx="812800" cy="3135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4071325" y="5872537"/>
            <a:ext cx="2376884" cy="891846"/>
            <a:chOff x="0" y="0"/>
            <a:chExt cx="584971" cy="219491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584971" cy="219491"/>
            </a:xfrm>
            <a:custGeom>
              <a:avLst/>
              <a:gdLst/>
              <a:ahLst/>
              <a:cxnLst/>
              <a:rect l="l" t="t" r="r" b="b"/>
              <a:pathLst>
                <a:path w="584971" h="219491">
                  <a:moveTo>
                    <a:pt x="65143" y="0"/>
                  </a:moveTo>
                  <a:lnTo>
                    <a:pt x="519827" y="0"/>
                  </a:lnTo>
                  <a:cubicBezTo>
                    <a:pt x="555805" y="0"/>
                    <a:pt x="584971" y="29166"/>
                    <a:pt x="584971" y="65143"/>
                  </a:cubicBezTo>
                  <a:lnTo>
                    <a:pt x="584971" y="154347"/>
                  </a:lnTo>
                  <a:cubicBezTo>
                    <a:pt x="584971" y="190325"/>
                    <a:pt x="555805" y="219491"/>
                    <a:pt x="519827" y="219491"/>
                  </a:cubicBezTo>
                  <a:lnTo>
                    <a:pt x="65143" y="219491"/>
                  </a:lnTo>
                  <a:cubicBezTo>
                    <a:pt x="29166" y="219491"/>
                    <a:pt x="0" y="190325"/>
                    <a:pt x="0" y="154347"/>
                  </a:cubicBezTo>
                  <a:lnTo>
                    <a:pt x="0" y="65143"/>
                  </a:lnTo>
                  <a:cubicBezTo>
                    <a:pt x="0" y="29166"/>
                    <a:pt x="29166" y="0"/>
                    <a:pt x="6514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1089B">
                    <a:alpha val="100000"/>
                  </a:srgbClr>
                </a:gs>
                <a:gs pos="100000">
                  <a:srgbClr val="0085FF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28575"/>
              <a:ext cx="584971" cy="2480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9" name="TextBox 39"/>
          <p:cNvSpPr txBox="1"/>
          <p:nvPr/>
        </p:nvSpPr>
        <p:spPr>
          <a:xfrm>
            <a:off x="13970755" y="6954884"/>
            <a:ext cx="2578023" cy="318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04"/>
              </a:lnSpc>
              <a:spcBef>
                <a:spcPct val="0"/>
              </a:spcBef>
            </a:pPr>
            <a:r>
              <a:rPr lang="en-US" sz="1926" b="1">
                <a:solidFill>
                  <a:srgbClr val="0527DA"/>
                </a:solidFill>
                <a:latin typeface="Nunito Medium"/>
                <a:ea typeface="Nunito Medium"/>
                <a:cs typeface="Nunito Medium"/>
                <a:sym typeface="Nunito Medium"/>
              </a:rPr>
              <a:t>60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4402387" y="6042661"/>
            <a:ext cx="1714760" cy="3043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47"/>
              </a:lnSpc>
            </a:pPr>
            <a:r>
              <a:rPr lang="en-US" sz="2247" b="1">
                <a:solidFill>
                  <a:srgbClr val="FFFFFF"/>
                </a:solidFill>
                <a:latin typeface="Nunito Ultra-Bold"/>
                <a:ea typeface="Nunito Ultra-Bold"/>
                <a:cs typeface="Nunito Ultra-Bold"/>
                <a:sym typeface="Nunito Ultra-Bold"/>
              </a:rPr>
              <a:t>praktyki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028700" y="3526320"/>
            <a:ext cx="8380501" cy="1257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839"/>
              </a:lnSpc>
              <a:spcBef>
                <a:spcPct val="0"/>
              </a:spcBef>
            </a:pPr>
            <a:r>
              <a:rPr lang="en-US" sz="8199" b="1">
                <a:solidFill>
                  <a:srgbClr val="FFFF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STUDIA W LICZBACH</a:t>
            </a:r>
          </a:p>
        </p:txBody>
      </p:sp>
      <p:sp>
        <p:nvSpPr>
          <p:cNvPr id="42" name="Freeform 42"/>
          <p:cNvSpPr/>
          <p:nvPr/>
        </p:nvSpPr>
        <p:spPr>
          <a:xfrm>
            <a:off x="14858908" y="115480"/>
            <a:ext cx="4579389" cy="1606177"/>
          </a:xfrm>
          <a:custGeom>
            <a:avLst/>
            <a:gdLst/>
            <a:ahLst/>
            <a:cxnLst/>
            <a:rect l="l" t="t" r="r" b="b"/>
            <a:pathLst>
              <a:path w="4579389" h="1606177">
                <a:moveTo>
                  <a:pt x="0" y="0"/>
                </a:moveTo>
                <a:lnTo>
                  <a:pt x="4579389" y="0"/>
                </a:lnTo>
                <a:lnTo>
                  <a:pt x="4579389" y="1606177"/>
                </a:lnTo>
                <a:lnTo>
                  <a:pt x="0" y="16061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3" name="Group 43"/>
          <p:cNvGrpSpPr/>
          <p:nvPr/>
        </p:nvGrpSpPr>
        <p:grpSpPr>
          <a:xfrm>
            <a:off x="13608461" y="8902204"/>
            <a:ext cx="3302612" cy="1158116"/>
            <a:chOff x="0" y="0"/>
            <a:chExt cx="812800" cy="285022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812800" cy="285022"/>
            </a:xfrm>
            <a:custGeom>
              <a:avLst/>
              <a:gdLst/>
              <a:ahLst/>
              <a:cxnLst/>
              <a:rect l="l" t="t" r="r" b="b"/>
              <a:pathLst>
                <a:path w="812800" h="285022">
                  <a:moveTo>
                    <a:pt x="58605" y="0"/>
                  </a:moveTo>
                  <a:lnTo>
                    <a:pt x="754195" y="0"/>
                  </a:lnTo>
                  <a:cubicBezTo>
                    <a:pt x="769738" y="0"/>
                    <a:pt x="784645" y="6174"/>
                    <a:pt x="795635" y="17165"/>
                  </a:cubicBezTo>
                  <a:cubicBezTo>
                    <a:pt x="806626" y="28155"/>
                    <a:pt x="812800" y="43062"/>
                    <a:pt x="812800" y="58605"/>
                  </a:cubicBezTo>
                  <a:lnTo>
                    <a:pt x="812800" y="226417"/>
                  </a:lnTo>
                  <a:cubicBezTo>
                    <a:pt x="812800" y="241960"/>
                    <a:pt x="806626" y="256866"/>
                    <a:pt x="795635" y="267857"/>
                  </a:cubicBezTo>
                  <a:cubicBezTo>
                    <a:pt x="784645" y="278847"/>
                    <a:pt x="769738" y="285022"/>
                    <a:pt x="754195" y="285022"/>
                  </a:cubicBezTo>
                  <a:lnTo>
                    <a:pt x="58605" y="285022"/>
                  </a:lnTo>
                  <a:cubicBezTo>
                    <a:pt x="43062" y="285022"/>
                    <a:pt x="28155" y="278847"/>
                    <a:pt x="17165" y="267857"/>
                  </a:cubicBezTo>
                  <a:cubicBezTo>
                    <a:pt x="6174" y="256866"/>
                    <a:pt x="0" y="241960"/>
                    <a:pt x="0" y="226417"/>
                  </a:cubicBezTo>
                  <a:lnTo>
                    <a:pt x="0" y="58605"/>
                  </a:lnTo>
                  <a:cubicBezTo>
                    <a:pt x="0" y="43062"/>
                    <a:pt x="6174" y="28155"/>
                    <a:pt x="17165" y="17165"/>
                  </a:cubicBezTo>
                  <a:cubicBezTo>
                    <a:pt x="28155" y="6174"/>
                    <a:pt x="43062" y="0"/>
                    <a:pt x="58605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-28575"/>
              <a:ext cx="812800" cy="3135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4071325" y="8456281"/>
            <a:ext cx="2376884" cy="891846"/>
            <a:chOff x="0" y="0"/>
            <a:chExt cx="584971" cy="219491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584971" cy="219491"/>
            </a:xfrm>
            <a:custGeom>
              <a:avLst/>
              <a:gdLst/>
              <a:ahLst/>
              <a:cxnLst/>
              <a:rect l="l" t="t" r="r" b="b"/>
              <a:pathLst>
                <a:path w="584971" h="219491">
                  <a:moveTo>
                    <a:pt x="65143" y="0"/>
                  </a:moveTo>
                  <a:lnTo>
                    <a:pt x="519827" y="0"/>
                  </a:lnTo>
                  <a:cubicBezTo>
                    <a:pt x="555805" y="0"/>
                    <a:pt x="584971" y="29166"/>
                    <a:pt x="584971" y="65143"/>
                  </a:cubicBezTo>
                  <a:lnTo>
                    <a:pt x="584971" y="154347"/>
                  </a:lnTo>
                  <a:cubicBezTo>
                    <a:pt x="584971" y="190325"/>
                    <a:pt x="555805" y="219491"/>
                    <a:pt x="519827" y="219491"/>
                  </a:cubicBezTo>
                  <a:lnTo>
                    <a:pt x="65143" y="219491"/>
                  </a:lnTo>
                  <a:cubicBezTo>
                    <a:pt x="29166" y="219491"/>
                    <a:pt x="0" y="190325"/>
                    <a:pt x="0" y="154347"/>
                  </a:cubicBezTo>
                  <a:lnTo>
                    <a:pt x="0" y="65143"/>
                  </a:lnTo>
                  <a:cubicBezTo>
                    <a:pt x="0" y="29166"/>
                    <a:pt x="29166" y="0"/>
                    <a:pt x="6514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1089B">
                    <a:alpha val="100000"/>
                  </a:srgbClr>
                </a:gs>
                <a:gs pos="100000">
                  <a:srgbClr val="0085FF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-28575"/>
              <a:ext cx="584971" cy="2480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49" name="TextBox 49"/>
          <p:cNvSpPr txBox="1"/>
          <p:nvPr/>
        </p:nvSpPr>
        <p:spPr>
          <a:xfrm>
            <a:off x="13970755" y="9538627"/>
            <a:ext cx="2578023" cy="318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04"/>
              </a:lnSpc>
              <a:spcBef>
                <a:spcPct val="0"/>
              </a:spcBef>
            </a:pPr>
            <a:r>
              <a:rPr lang="en-US" sz="1926" b="1">
                <a:solidFill>
                  <a:srgbClr val="0527DA"/>
                </a:solidFill>
                <a:latin typeface="Nunito Medium"/>
                <a:ea typeface="Nunito Medium"/>
                <a:cs typeface="Nunito Medium"/>
                <a:sym typeface="Nunito Medium"/>
              </a:rPr>
              <a:t>15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4402387" y="8626405"/>
            <a:ext cx="1920501" cy="5898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47"/>
              </a:lnSpc>
            </a:pPr>
            <a:r>
              <a:rPr lang="en-US" sz="2247" b="1">
                <a:solidFill>
                  <a:srgbClr val="FFFFFF"/>
                </a:solidFill>
                <a:latin typeface="Nunito Ultra-Bold"/>
                <a:ea typeface="Nunito Ultra-Bold"/>
                <a:cs typeface="Nunito Ultra-Bold"/>
                <a:sym typeface="Nunito Ultra-Bold"/>
              </a:rPr>
              <a:t>wycieczki programowe</a:t>
            </a:r>
          </a:p>
        </p:txBody>
      </p:sp>
      <p:grpSp>
        <p:nvGrpSpPr>
          <p:cNvPr id="51" name="Group 51"/>
          <p:cNvGrpSpPr/>
          <p:nvPr/>
        </p:nvGrpSpPr>
        <p:grpSpPr>
          <a:xfrm>
            <a:off x="10031188" y="8860113"/>
            <a:ext cx="3302612" cy="1158116"/>
            <a:chOff x="0" y="0"/>
            <a:chExt cx="812800" cy="285022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812800" cy="285022"/>
            </a:xfrm>
            <a:custGeom>
              <a:avLst/>
              <a:gdLst/>
              <a:ahLst/>
              <a:cxnLst/>
              <a:rect l="l" t="t" r="r" b="b"/>
              <a:pathLst>
                <a:path w="812800" h="285022">
                  <a:moveTo>
                    <a:pt x="58605" y="0"/>
                  </a:moveTo>
                  <a:lnTo>
                    <a:pt x="754195" y="0"/>
                  </a:lnTo>
                  <a:cubicBezTo>
                    <a:pt x="769738" y="0"/>
                    <a:pt x="784645" y="6174"/>
                    <a:pt x="795635" y="17165"/>
                  </a:cubicBezTo>
                  <a:cubicBezTo>
                    <a:pt x="806626" y="28155"/>
                    <a:pt x="812800" y="43062"/>
                    <a:pt x="812800" y="58605"/>
                  </a:cubicBezTo>
                  <a:lnTo>
                    <a:pt x="812800" y="226417"/>
                  </a:lnTo>
                  <a:cubicBezTo>
                    <a:pt x="812800" y="241960"/>
                    <a:pt x="806626" y="256866"/>
                    <a:pt x="795635" y="267857"/>
                  </a:cubicBezTo>
                  <a:cubicBezTo>
                    <a:pt x="784645" y="278847"/>
                    <a:pt x="769738" y="285022"/>
                    <a:pt x="754195" y="285022"/>
                  </a:cubicBezTo>
                  <a:lnTo>
                    <a:pt x="58605" y="285022"/>
                  </a:lnTo>
                  <a:cubicBezTo>
                    <a:pt x="43062" y="285022"/>
                    <a:pt x="28155" y="278847"/>
                    <a:pt x="17165" y="267857"/>
                  </a:cubicBezTo>
                  <a:cubicBezTo>
                    <a:pt x="6174" y="256866"/>
                    <a:pt x="0" y="241960"/>
                    <a:pt x="0" y="226417"/>
                  </a:cubicBezTo>
                  <a:lnTo>
                    <a:pt x="0" y="58605"/>
                  </a:lnTo>
                  <a:cubicBezTo>
                    <a:pt x="0" y="43062"/>
                    <a:pt x="6174" y="28155"/>
                    <a:pt x="17165" y="17165"/>
                  </a:cubicBezTo>
                  <a:cubicBezTo>
                    <a:pt x="28155" y="6174"/>
                    <a:pt x="43062" y="0"/>
                    <a:pt x="58605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-28575"/>
              <a:ext cx="812800" cy="3135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10494052" y="8414189"/>
            <a:ext cx="2376884" cy="891846"/>
            <a:chOff x="0" y="0"/>
            <a:chExt cx="584971" cy="219491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584971" cy="219491"/>
            </a:xfrm>
            <a:custGeom>
              <a:avLst/>
              <a:gdLst/>
              <a:ahLst/>
              <a:cxnLst/>
              <a:rect l="l" t="t" r="r" b="b"/>
              <a:pathLst>
                <a:path w="584971" h="219491">
                  <a:moveTo>
                    <a:pt x="65143" y="0"/>
                  </a:moveTo>
                  <a:lnTo>
                    <a:pt x="519827" y="0"/>
                  </a:lnTo>
                  <a:cubicBezTo>
                    <a:pt x="555805" y="0"/>
                    <a:pt x="584971" y="29166"/>
                    <a:pt x="584971" y="65143"/>
                  </a:cubicBezTo>
                  <a:lnTo>
                    <a:pt x="584971" y="154347"/>
                  </a:lnTo>
                  <a:cubicBezTo>
                    <a:pt x="584971" y="190325"/>
                    <a:pt x="555805" y="219491"/>
                    <a:pt x="519827" y="219491"/>
                  </a:cubicBezTo>
                  <a:lnTo>
                    <a:pt x="65143" y="219491"/>
                  </a:lnTo>
                  <a:cubicBezTo>
                    <a:pt x="29166" y="219491"/>
                    <a:pt x="0" y="190325"/>
                    <a:pt x="0" y="154347"/>
                  </a:cubicBezTo>
                  <a:lnTo>
                    <a:pt x="0" y="65143"/>
                  </a:lnTo>
                  <a:cubicBezTo>
                    <a:pt x="0" y="29166"/>
                    <a:pt x="29166" y="0"/>
                    <a:pt x="6514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1089B">
                    <a:alpha val="100000"/>
                  </a:srgbClr>
                </a:gs>
                <a:gs pos="100000">
                  <a:srgbClr val="0085FF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0" y="-28575"/>
              <a:ext cx="584971" cy="2480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/>
          <p:cNvSpPr txBox="1"/>
          <p:nvPr/>
        </p:nvSpPr>
        <p:spPr>
          <a:xfrm>
            <a:off x="10393482" y="9496536"/>
            <a:ext cx="2578023" cy="318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04"/>
              </a:lnSpc>
              <a:spcBef>
                <a:spcPct val="0"/>
              </a:spcBef>
            </a:pPr>
            <a:r>
              <a:rPr lang="en-US" sz="1926" b="1">
                <a:solidFill>
                  <a:srgbClr val="0527DA"/>
                </a:solidFill>
                <a:latin typeface="Nunito Medium"/>
                <a:ea typeface="Nunito Medium"/>
                <a:cs typeface="Nunito Medium"/>
                <a:sym typeface="Nunito Medium"/>
              </a:rPr>
              <a:t>755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10825114" y="8584314"/>
            <a:ext cx="1714760" cy="3043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47"/>
              </a:lnSpc>
            </a:pPr>
            <a:r>
              <a:rPr lang="en-US" sz="2247" b="1">
                <a:solidFill>
                  <a:srgbClr val="FFFFFF"/>
                </a:solidFill>
                <a:latin typeface="Nunito Ultra-Bold"/>
                <a:ea typeface="Nunito Ultra-Bold"/>
                <a:cs typeface="Nunito Ultra-Bold"/>
                <a:sym typeface="Nunito Ultra-Bold"/>
              </a:rPr>
              <a:t>wykłady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10627">
                <a:alpha val="100000"/>
              </a:srgbClr>
            </a:gs>
            <a:gs pos="100000">
              <a:srgbClr val="0820A0">
                <a:alpha val="100000"/>
              </a:srgbClr>
            </a:gs>
          </a:gsLst>
          <a:path path="circle">
            <a:fillToRect r="100000" b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F9DBC0-EF55-8696-D0E5-FFF4DE130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rostokąt: zaokrąglony róg i ścięty róg u góry 24">
            <a:extLst>
              <a:ext uri="{FF2B5EF4-FFF2-40B4-BE49-F238E27FC236}">
                <a16:creationId xmlns:a16="http://schemas.microsoft.com/office/drawing/2014/main" id="{16267C2C-89CE-71A8-FEDF-10B73468141A}"/>
              </a:ext>
            </a:extLst>
          </p:cNvPr>
          <p:cNvSpPr/>
          <p:nvPr/>
        </p:nvSpPr>
        <p:spPr>
          <a:xfrm>
            <a:off x="653278" y="3940192"/>
            <a:ext cx="8574281" cy="5083296"/>
          </a:xfrm>
          <a:prstGeom prst="snipRoundRect">
            <a:avLst>
              <a:gd name="adj1" fmla="val 9385"/>
              <a:gd name="adj2" fmla="val 5000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Prostokąt: zaokrąglony róg i ścięty róg u góry 26">
            <a:extLst>
              <a:ext uri="{FF2B5EF4-FFF2-40B4-BE49-F238E27FC236}">
                <a16:creationId xmlns:a16="http://schemas.microsoft.com/office/drawing/2014/main" id="{6C71EE6F-74C1-9BF6-276D-B2EEE157932E}"/>
              </a:ext>
            </a:extLst>
          </p:cNvPr>
          <p:cNvSpPr/>
          <p:nvPr/>
        </p:nvSpPr>
        <p:spPr>
          <a:xfrm flipH="1">
            <a:off x="9324605" y="3940192"/>
            <a:ext cx="8574280" cy="5083296"/>
          </a:xfrm>
          <a:prstGeom prst="snipRoundRect">
            <a:avLst>
              <a:gd name="adj1" fmla="val 9385"/>
              <a:gd name="adj2" fmla="val 50000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762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BB78D9AB-D2E8-62F3-6354-B1B880B97E16}"/>
              </a:ext>
            </a:extLst>
          </p:cNvPr>
          <p:cNvSpPr/>
          <p:nvPr/>
        </p:nvSpPr>
        <p:spPr>
          <a:xfrm flipH="1">
            <a:off x="3160563" y="6966267"/>
            <a:ext cx="1490264" cy="2943562"/>
          </a:xfrm>
          <a:prstGeom prst="line">
            <a:avLst/>
          </a:prstGeom>
          <a:ln w="57150" cap="flat">
            <a:solidFill>
              <a:srgbClr val="72FFFF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7" name="AutoShape 7">
            <a:extLst>
              <a:ext uri="{FF2B5EF4-FFF2-40B4-BE49-F238E27FC236}">
                <a16:creationId xmlns:a16="http://schemas.microsoft.com/office/drawing/2014/main" id="{CD277184-4C3E-43DC-9939-C97978D40D5E}"/>
              </a:ext>
            </a:extLst>
          </p:cNvPr>
          <p:cNvSpPr/>
          <p:nvPr/>
        </p:nvSpPr>
        <p:spPr>
          <a:xfrm>
            <a:off x="14521008" y="6743700"/>
            <a:ext cx="1417853" cy="2979117"/>
          </a:xfrm>
          <a:prstGeom prst="line">
            <a:avLst/>
          </a:prstGeom>
          <a:ln w="57150" cap="flat">
            <a:solidFill>
              <a:srgbClr val="72FFFF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8" name="AutoShape 8">
            <a:extLst>
              <a:ext uri="{FF2B5EF4-FFF2-40B4-BE49-F238E27FC236}">
                <a16:creationId xmlns:a16="http://schemas.microsoft.com/office/drawing/2014/main" id="{96D6D32F-EDDD-F7B8-128B-044B99FDEA92}"/>
              </a:ext>
            </a:extLst>
          </p:cNvPr>
          <p:cNvSpPr/>
          <p:nvPr/>
        </p:nvSpPr>
        <p:spPr>
          <a:xfrm flipV="1">
            <a:off x="16517737" y="-6749"/>
            <a:ext cx="1490264" cy="2943562"/>
          </a:xfrm>
          <a:prstGeom prst="line">
            <a:avLst/>
          </a:prstGeom>
          <a:ln w="57150" cap="flat">
            <a:solidFill>
              <a:srgbClr val="72FFFF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9" name="AutoShape 9">
            <a:extLst>
              <a:ext uri="{FF2B5EF4-FFF2-40B4-BE49-F238E27FC236}">
                <a16:creationId xmlns:a16="http://schemas.microsoft.com/office/drawing/2014/main" id="{2B06B534-71ED-8386-D5ED-CA3EE0DE175B}"/>
              </a:ext>
            </a:extLst>
          </p:cNvPr>
          <p:cNvSpPr/>
          <p:nvPr/>
        </p:nvSpPr>
        <p:spPr>
          <a:xfrm flipH="1" flipV="1">
            <a:off x="532927" y="70362"/>
            <a:ext cx="1417853" cy="2979117"/>
          </a:xfrm>
          <a:prstGeom prst="line">
            <a:avLst/>
          </a:prstGeom>
          <a:ln w="57150" cap="flat">
            <a:solidFill>
              <a:srgbClr val="72FFFF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Box 14">
            <a:extLst>
              <a:ext uri="{FF2B5EF4-FFF2-40B4-BE49-F238E27FC236}">
                <a16:creationId xmlns:a16="http://schemas.microsoft.com/office/drawing/2014/main" id="{3CC0A5A9-0116-FF56-863E-A94FF151BE4A}"/>
              </a:ext>
            </a:extLst>
          </p:cNvPr>
          <p:cNvSpPr txBox="1"/>
          <p:nvPr/>
        </p:nvSpPr>
        <p:spPr>
          <a:xfrm>
            <a:off x="1950780" y="279547"/>
            <a:ext cx="14758586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8400"/>
              </a:lnSpc>
              <a:spcBef>
                <a:spcPct val="0"/>
              </a:spcBef>
            </a:pPr>
            <a:r>
              <a:rPr lang="pl-PL" sz="7000" b="1" dirty="0">
                <a:solidFill>
                  <a:srgbClr val="FFFF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WSPÓŁPRACA NA RZECZ KSZTAŁCENIA KADR</a:t>
            </a:r>
            <a:endParaRPr lang="en-US" sz="7000" b="1" dirty="0">
              <a:solidFill>
                <a:srgbClr val="FFFFFF"/>
              </a:solidFill>
              <a:latin typeface="Barlow Condensed Bold"/>
              <a:ea typeface="Barlow Condensed Bold"/>
              <a:cs typeface="Barlow Condensed Bold"/>
              <a:sym typeface="Barlow Condensed Bold"/>
            </a:endParaRPr>
          </a:p>
        </p:txBody>
      </p:sp>
      <p:sp>
        <p:nvSpPr>
          <p:cNvPr id="20" name="TextBox 14">
            <a:extLst>
              <a:ext uri="{FF2B5EF4-FFF2-40B4-BE49-F238E27FC236}">
                <a16:creationId xmlns:a16="http://schemas.microsoft.com/office/drawing/2014/main" id="{0187D7D9-C36C-77F0-DD31-887D49C189A1}"/>
              </a:ext>
            </a:extLst>
          </p:cNvPr>
          <p:cNvSpPr txBox="1"/>
          <p:nvPr/>
        </p:nvSpPr>
        <p:spPr>
          <a:xfrm>
            <a:off x="3160563" y="1263512"/>
            <a:ext cx="12808278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8400"/>
              </a:lnSpc>
              <a:spcBef>
                <a:spcPct val="0"/>
              </a:spcBef>
            </a:pPr>
            <a:r>
              <a:rPr lang="pl-PL" sz="7000" b="1" dirty="0">
                <a:solidFill>
                  <a:srgbClr val="FFFF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DLA POLSKIEGO SEKTORA JĄDROWEGO</a:t>
            </a:r>
            <a:endParaRPr lang="en-US" sz="7000" b="1" dirty="0">
              <a:solidFill>
                <a:srgbClr val="FFFFFF"/>
              </a:solidFill>
              <a:latin typeface="Barlow Condensed Bold"/>
              <a:ea typeface="Barlow Condensed Bold"/>
              <a:cs typeface="Barlow Condensed Bold"/>
              <a:sym typeface="Barlow Condensed Bold"/>
            </a:endParaRPr>
          </a:p>
        </p:txBody>
      </p:sp>
      <p:sp>
        <p:nvSpPr>
          <p:cNvPr id="21" name="TextBox 14">
            <a:extLst>
              <a:ext uri="{FF2B5EF4-FFF2-40B4-BE49-F238E27FC236}">
                <a16:creationId xmlns:a16="http://schemas.microsoft.com/office/drawing/2014/main" id="{1646C81B-9D85-38AF-13B8-D20FF8207AD9}"/>
              </a:ext>
            </a:extLst>
          </p:cNvPr>
          <p:cNvSpPr txBox="1"/>
          <p:nvPr/>
        </p:nvSpPr>
        <p:spPr>
          <a:xfrm>
            <a:off x="8044143" y="4131700"/>
            <a:ext cx="2560924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8400"/>
              </a:lnSpc>
              <a:spcBef>
                <a:spcPct val="0"/>
              </a:spcBef>
            </a:pPr>
            <a:r>
              <a:rPr lang="pl-PL" sz="9600" b="1" dirty="0">
                <a:solidFill>
                  <a:srgbClr val="FFFF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2024</a:t>
            </a:r>
            <a:endParaRPr lang="en-US" sz="9600" b="1" dirty="0">
              <a:solidFill>
                <a:srgbClr val="FFFFFF"/>
              </a:solidFill>
              <a:latin typeface="Barlow Condensed Bold"/>
              <a:ea typeface="Barlow Condensed Bold"/>
              <a:cs typeface="Barlow Condensed Bold"/>
              <a:sym typeface="Barlow Condensed Bold"/>
            </a:endParaRPr>
          </a:p>
        </p:txBody>
      </p:sp>
      <p:sp>
        <p:nvSpPr>
          <p:cNvPr id="18" name="TextBox 14">
            <a:extLst>
              <a:ext uri="{FF2B5EF4-FFF2-40B4-BE49-F238E27FC236}">
                <a16:creationId xmlns:a16="http://schemas.microsoft.com/office/drawing/2014/main" id="{2EBDD8FE-F52A-2467-20A8-865B411FAB37}"/>
              </a:ext>
            </a:extLst>
          </p:cNvPr>
          <p:cNvSpPr txBox="1"/>
          <p:nvPr/>
        </p:nvSpPr>
        <p:spPr>
          <a:xfrm>
            <a:off x="9324605" y="2947735"/>
            <a:ext cx="9095274" cy="9207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8400"/>
              </a:lnSpc>
              <a:spcBef>
                <a:spcPct val="0"/>
              </a:spcBef>
            </a:pPr>
            <a:r>
              <a:rPr lang="pl-PL" sz="4400" b="1" dirty="0">
                <a:solidFill>
                  <a:srgbClr val="FFFF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UNIWERSYTET MARII CURIE-SKŁODOWSKIEJ</a:t>
            </a:r>
            <a:endParaRPr lang="en-US" sz="4400" b="1" dirty="0">
              <a:solidFill>
                <a:srgbClr val="FFFFFF"/>
              </a:solidFill>
              <a:latin typeface="Barlow Condensed Bold"/>
              <a:ea typeface="Barlow Condensed Bold"/>
              <a:cs typeface="Barlow Condensed Bold"/>
              <a:sym typeface="Barlow Condensed Bold"/>
            </a:endParaRPr>
          </a:p>
        </p:txBody>
      </p:sp>
      <p:sp>
        <p:nvSpPr>
          <p:cNvPr id="19" name="TextBox 14">
            <a:extLst>
              <a:ext uri="{FF2B5EF4-FFF2-40B4-BE49-F238E27FC236}">
                <a16:creationId xmlns:a16="http://schemas.microsoft.com/office/drawing/2014/main" id="{75D388F6-9917-2DB6-0E5D-82DA54B97C03}"/>
              </a:ext>
            </a:extLst>
          </p:cNvPr>
          <p:cNvSpPr txBox="1"/>
          <p:nvPr/>
        </p:nvSpPr>
        <p:spPr>
          <a:xfrm>
            <a:off x="838200" y="2983581"/>
            <a:ext cx="12015563" cy="9207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8400"/>
              </a:lnSpc>
              <a:spcBef>
                <a:spcPct val="0"/>
              </a:spcBef>
            </a:pPr>
            <a:r>
              <a:rPr lang="pl-PL" sz="4400" b="1" dirty="0">
                <a:solidFill>
                  <a:srgbClr val="FFFF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POLSKIE ELEKTROWNIE JĄDROWE</a:t>
            </a:r>
            <a:endParaRPr lang="en-US" sz="4400" b="1" dirty="0">
              <a:solidFill>
                <a:srgbClr val="FFFFFF"/>
              </a:solidFill>
              <a:latin typeface="Barlow Condensed Bold"/>
              <a:ea typeface="Barlow Condensed Bold"/>
              <a:cs typeface="Barlow Condensed Bold"/>
              <a:sym typeface="Barlow Condensed Bold"/>
            </a:endParaRPr>
          </a:p>
        </p:txBody>
      </p:sp>
    </p:spTree>
    <p:extLst>
      <p:ext uri="{BB962C8B-B14F-4D97-AF65-F5344CB8AC3E}">
        <p14:creationId xmlns:p14="http://schemas.microsoft.com/office/powerpoint/2010/main" val="5043740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10627">
                <a:alpha val="100000"/>
              </a:srgbClr>
            </a:gs>
            <a:gs pos="100000">
              <a:srgbClr val="0820A0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 rot="1050764">
            <a:off x="11915406" y="833952"/>
            <a:ext cx="6781209" cy="5441873"/>
            <a:chOff x="0" y="0"/>
            <a:chExt cx="1759755" cy="209822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759755" cy="2098220"/>
            </a:xfrm>
            <a:custGeom>
              <a:avLst/>
              <a:gdLst/>
              <a:ahLst/>
              <a:cxnLst/>
              <a:rect l="l" t="t" r="r" b="b"/>
              <a:pathLst>
                <a:path w="1759755" h="2098220">
                  <a:moveTo>
                    <a:pt x="0" y="0"/>
                  </a:moveTo>
                  <a:lnTo>
                    <a:pt x="1759755" y="0"/>
                  </a:lnTo>
                  <a:lnTo>
                    <a:pt x="1759755" y="2098220"/>
                  </a:lnTo>
                  <a:lnTo>
                    <a:pt x="0" y="2098220"/>
                  </a:lnTo>
                  <a:close/>
                </a:path>
              </a:pathLst>
            </a:custGeom>
            <a:gradFill rotWithShape="1">
              <a:gsLst>
                <a:gs pos="0">
                  <a:srgbClr val="00D7FF">
                    <a:alpha val="100000"/>
                  </a:srgbClr>
                </a:gs>
                <a:gs pos="100000">
                  <a:srgbClr val="0527DA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1759755" cy="21267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 rot="5400000">
            <a:off x="-2639384" y="2701169"/>
            <a:ext cx="10225215" cy="4946448"/>
          </a:xfrm>
          <a:custGeom>
            <a:avLst/>
            <a:gdLst/>
            <a:ahLst/>
            <a:cxnLst/>
            <a:rect l="l" t="t" r="r" b="b"/>
            <a:pathLst>
              <a:path w="10225215" h="4946448">
                <a:moveTo>
                  <a:pt x="0" y="0"/>
                </a:moveTo>
                <a:lnTo>
                  <a:pt x="10225215" y="0"/>
                </a:lnTo>
                <a:lnTo>
                  <a:pt x="10225215" y="4946447"/>
                </a:lnTo>
                <a:lnTo>
                  <a:pt x="0" y="49464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23" name="TextBox 23"/>
          <p:cNvSpPr txBox="1"/>
          <p:nvPr/>
        </p:nvSpPr>
        <p:spPr>
          <a:xfrm>
            <a:off x="472784" y="124796"/>
            <a:ext cx="9286991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600"/>
              </a:lnSpc>
            </a:pPr>
            <a:r>
              <a:rPr lang="pl-PL" sz="8000" b="1" dirty="0">
                <a:solidFill>
                  <a:srgbClr val="FFFF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Aktywność</a:t>
            </a:r>
            <a:endParaRPr lang="en-US" sz="8000" b="1" dirty="0">
              <a:solidFill>
                <a:srgbClr val="FFFFFF"/>
              </a:solidFill>
              <a:latin typeface="Barlow Condensed Bold"/>
              <a:ea typeface="Barlow Condensed Bold"/>
              <a:cs typeface="Barlow Condensed Bold"/>
              <a:sym typeface="Barlow Condensed Bold"/>
            </a:endParaRPr>
          </a:p>
        </p:txBody>
      </p:sp>
      <p:grpSp>
        <p:nvGrpSpPr>
          <p:cNvPr id="21" name="Grupa 20">
            <a:extLst>
              <a:ext uri="{FF2B5EF4-FFF2-40B4-BE49-F238E27FC236}">
                <a16:creationId xmlns:a16="http://schemas.microsoft.com/office/drawing/2014/main" id="{17266825-598A-40C2-A753-FEA6261EF265}"/>
              </a:ext>
            </a:extLst>
          </p:cNvPr>
          <p:cNvGrpSpPr/>
          <p:nvPr/>
        </p:nvGrpSpPr>
        <p:grpSpPr>
          <a:xfrm>
            <a:off x="661631" y="2085572"/>
            <a:ext cx="5684184" cy="5528985"/>
            <a:chOff x="1170783" y="1900515"/>
            <a:chExt cx="6484798" cy="6335088"/>
          </a:xfrm>
        </p:grpSpPr>
        <p:grpSp>
          <p:nvGrpSpPr>
            <p:cNvPr id="2" name="Group 2"/>
            <p:cNvGrpSpPr/>
            <p:nvPr/>
          </p:nvGrpSpPr>
          <p:grpSpPr>
            <a:xfrm rot="557045">
              <a:off x="1170783" y="1900515"/>
              <a:ext cx="6484798" cy="6335088"/>
              <a:chOff x="0" y="0"/>
              <a:chExt cx="1894960" cy="2098220"/>
            </a:xfrm>
          </p:grpSpPr>
          <p:sp>
            <p:nvSpPr>
              <p:cNvPr id="3" name="Freeform 3"/>
              <p:cNvSpPr/>
              <p:nvPr/>
            </p:nvSpPr>
            <p:spPr>
              <a:xfrm>
                <a:off x="0" y="0"/>
                <a:ext cx="1894960" cy="2098220"/>
              </a:xfrm>
              <a:custGeom>
                <a:avLst/>
                <a:gdLst/>
                <a:ahLst/>
                <a:cxnLst/>
                <a:rect l="l" t="t" r="r" b="b"/>
                <a:pathLst>
                  <a:path w="1894960" h="2098220">
                    <a:moveTo>
                      <a:pt x="0" y="0"/>
                    </a:moveTo>
                    <a:lnTo>
                      <a:pt x="1894960" y="0"/>
                    </a:lnTo>
                    <a:lnTo>
                      <a:pt x="1894960" y="2098220"/>
                    </a:lnTo>
                    <a:lnTo>
                      <a:pt x="0" y="2098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D7FF">
                      <a:alpha val="100000"/>
                    </a:srgbClr>
                  </a:gs>
                  <a:gs pos="100000">
                    <a:srgbClr val="0527DA">
                      <a:alpha val="100000"/>
                    </a:srgbClr>
                  </a:gs>
                </a:gsLst>
                <a:lin ang="540000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" name="TextBox 4"/>
              <p:cNvSpPr txBox="1"/>
              <p:nvPr/>
            </p:nvSpPr>
            <p:spPr>
              <a:xfrm>
                <a:off x="0" y="-28575"/>
                <a:ext cx="1894960" cy="212679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pic>
          <p:nvPicPr>
            <p:cNvPr id="19" name="Obraz 18">
              <a:extLst>
                <a:ext uri="{FF2B5EF4-FFF2-40B4-BE49-F238E27FC236}">
                  <a16:creationId xmlns:a16="http://schemas.microsoft.com/office/drawing/2014/main" id="{67058B66-8632-4430-ABB2-B0BD5DE1BC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22292">
              <a:off x="1534822" y="2191095"/>
              <a:ext cx="6049887" cy="4933978"/>
            </a:xfrm>
            <a:prstGeom prst="rect">
              <a:avLst/>
            </a:prstGeom>
          </p:spPr>
        </p:pic>
        <p:sp>
          <p:nvSpPr>
            <p:cNvPr id="20" name="pole tekstowe 19">
              <a:extLst>
                <a:ext uri="{FF2B5EF4-FFF2-40B4-BE49-F238E27FC236}">
                  <a16:creationId xmlns:a16="http://schemas.microsoft.com/office/drawing/2014/main" id="{34BDEE9E-E861-4AED-9772-AB40831DC43C}"/>
                </a:ext>
              </a:extLst>
            </p:cNvPr>
            <p:cNvSpPr txBox="1"/>
            <p:nvPr/>
          </p:nvSpPr>
          <p:spPr>
            <a:xfrm rot="474025">
              <a:off x="3152720" y="7343184"/>
              <a:ext cx="202433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3200" b="1" dirty="0">
                  <a:solidFill>
                    <a:srgbClr val="FFFFFF"/>
                  </a:solidFill>
                  <a:latin typeface="Nunito Bold"/>
                </a:rPr>
                <a:t>Debaty</a:t>
              </a:r>
            </a:p>
          </p:txBody>
        </p:sp>
      </p:grpSp>
      <p:grpSp>
        <p:nvGrpSpPr>
          <p:cNvPr id="43" name="Grupa 42">
            <a:extLst>
              <a:ext uri="{FF2B5EF4-FFF2-40B4-BE49-F238E27FC236}">
                <a16:creationId xmlns:a16="http://schemas.microsoft.com/office/drawing/2014/main" id="{43C7FC70-732B-418E-BB7E-B822640D7C8A}"/>
              </a:ext>
            </a:extLst>
          </p:cNvPr>
          <p:cNvGrpSpPr/>
          <p:nvPr/>
        </p:nvGrpSpPr>
        <p:grpSpPr>
          <a:xfrm>
            <a:off x="6633260" y="2857501"/>
            <a:ext cx="6708294" cy="5596722"/>
            <a:chOff x="6633260" y="2857501"/>
            <a:chExt cx="6708294" cy="5596722"/>
          </a:xfrm>
        </p:grpSpPr>
        <p:grpSp>
          <p:nvGrpSpPr>
            <p:cNvPr id="39" name="Group 5">
              <a:extLst>
                <a:ext uri="{FF2B5EF4-FFF2-40B4-BE49-F238E27FC236}">
                  <a16:creationId xmlns:a16="http://schemas.microsoft.com/office/drawing/2014/main" id="{12780434-A3D4-4943-BEC2-9A5AB5673B9F}"/>
                </a:ext>
              </a:extLst>
            </p:cNvPr>
            <p:cNvGrpSpPr/>
            <p:nvPr/>
          </p:nvGrpSpPr>
          <p:grpSpPr>
            <a:xfrm>
              <a:off x="6633260" y="2857501"/>
              <a:ext cx="6708294" cy="5596722"/>
              <a:chOff x="0" y="0"/>
              <a:chExt cx="1759755" cy="2098220"/>
            </a:xfrm>
          </p:grpSpPr>
          <p:sp>
            <p:nvSpPr>
              <p:cNvPr id="40" name="Freeform 6">
                <a:extLst>
                  <a:ext uri="{FF2B5EF4-FFF2-40B4-BE49-F238E27FC236}">
                    <a16:creationId xmlns:a16="http://schemas.microsoft.com/office/drawing/2014/main" id="{BEC4FC97-AEC2-4103-92B2-110FED3FB20F}"/>
                  </a:ext>
                </a:extLst>
              </p:cNvPr>
              <p:cNvSpPr/>
              <p:nvPr/>
            </p:nvSpPr>
            <p:spPr>
              <a:xfrm>
                <a:off x="0" y="0"/>
                <a:ext cx="1759755" cy="2098220"/>
              </a:xfrm>
              <a:custGeom>
                <a:avLst/>
                <a:gdLst/>
                <a:ahLst/>
                <a:cxnLst/>
                <a:rect l="l" t="t" r="r" b="b"/>
                <a:pathLst>
                  <a:path w="1759755" h="2098220">
                    <a:moveTo>
                      <a:pt x="0" y="0"/>
                    </a:moveTo>
                    <a:lnTo>
                      <a:pt x="1759755" y="0"/>
                    </a:lnTo>
                    <a:lnTo>
                      <a:pt x="1759755" y="2098220"/>
                    </a:lnTo>
                    <a:lnTo>
                      <a:pt x="0" y="2098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D7FF">
                      <a:alpha val="100000"/>
                    </a:srgbClr>
                  </a:gs>
                  <a:gs pos="100000">
                    <a:srgbClr val="0527DA">
                      <a:alpha val="100000"/>
                    </a:srgbClr>
                  </a:gs>
                </a:gsLst>
                <a:lin ang="540000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TextBox 7">
                <a:extLst>
                  <a:ext uri="{FF2B5EF4-FFF2-40B4-BE49-F238E27FC236}">
                    <a16:creationId xmlns:a16="http://schemas.microsoft.com/office/drawing/2014/main" id="{DB09231E-91E0-429C-9B53-F54D52BD2924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759755" cy="212679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pic>
          <p:nvPicPr>
            <p:cNvPr id="38" name="Obraz 37">
              <a:extLst>
                <a:ext uri="{FF2B5EF4-FFF2-40B4-BE49-F238E27FC236}">
                  <a16:creationId xmlns:a16="http://schemas.microsoft.com/office/drawing/2014/main" id="{F59FA41B-2482-472F-849C-D7A74E0172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416" r="14508"/>
            <a:stretch/>
          </p:blipFill>
          <p:spPr>
            <a:xfrm>
              <a:off x="6782985" y="3170836"/>
              <a:ext cx="6247215" cy="4326651"/>
            </a:xfrm>
            <a:prstGeom prst="rect">
              <a:avLst/>
            </a:prstGeom>
          </p:spPr>
        </p:pic>
        <p:sp>
          <p:nvSpPr>
            <p:cNvPr id="42" name="pole tekstowe 41">
              <a:extLst>
                <a:ext uri="{FF2B5EF4-FFF2-40B4-BE49-F238E27FC236}">
                  <a16:creationId xmlns:a16="http://schemas.microsoft.com/office/drawing/2014/main" id="{42F5D7B1-2309-4521-A5C7-22650D3C81D6}"/>
                </a:ext>
              </a:extLst>
            </p:cNvPr>
            <p:cNvSpPr txBox="1"/>
            <p:nvPr/>
          </p:nvSpPr>
          <p:spPr>
            <a:xfrm>
              <a:off x="6633260" y="7614557"/>
              <a:ext cx="670829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3200" b="1" dirty="0">
                  <a:solidFill>
                    <a:srgbClr val="FFFFFF"/>
                  </a:solidFill>
                  <a:latin typeface="Nunito Bold"/>
                </a:rPr>
                <a:t>Konferencje</a:t>
              </a:r>
            </a:p>
          </p:txBody>
        </p:sp>
      </p:grpSp>
      <p:pic>
        <p:nvPicPr>
          <p:cNvPr id="46" name="Obraz 45">
            <a:extLst>
              <a:ext uri="{FF2B5EF4-FFF2-40B4-BE49-F238E27FC236}">
                <a16:creationId xmlns:a16="http://schemas.microsoft.com/office/drawing/2014/main" id="{4A60B47A-FDDB-4053-845F-AA3589E15C5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0484"/>
          <a:stretch/>
        </p:blipFill>
        <p:spPr>
          <a:xfrm rot="1004952">
            <a:off x="12232305" y="1138519"/>
            <a:ext cx="6400800" cy="4199093"/>
          </a:xfrm>
          <a:prstGeom prst="rect">
            <a:avLst/>
          </a:prstGeom>
        </p:spPr>
      </p:pic>
      <p:sp>
        <p:nvSpPr>
          <p:cNvPr id="47" name="pole tekstowe 46">
            <a:extLst>
              <a:ext uri="{FF2B5EF4-FFF2-40B4-BE49-F238E27FC236}">
                <a16:creationId xmlns:a16="http://schemas.microsoft.com/office/drawing/2014/main" id="{6682937A-8873-4C48-8C87-D98B54E237FA}"/>
              </a:ext>
            </a:extLst>
          </p:cNvPr>
          <p:cNvSpPr txBox="1"/>
          <p:nvPr/>
        </p:nvSpPr>
        <p:spPr>
          <a:xfrm rot="1005306">
            <a:off x="12078558" y="5621199"/>
            <a:ext cx="67082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solidFill>
                  <a:srgbClr val="FFFFFF"/>
                </a:solidFill>
                <a:latin typeface="Nunito Bold"/>
              </a:rPr>
              <a:t>Wycieczki projektowe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398414" y="7335156"/>
            <a:ext cx="3069186" cy="3265179"/>
          </a:xfrm>
          <a:prstGeom prst="line">
            <a:avLst/>
          </a:prstGeom>
          <a:ln w="57150" cap="flat">
            <a:solidFill>
              <a:srgbClr val="00D7FF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48" name="AutoShape 12">
            <a:extLst>
              <a:ext uri="{FF2B5EF4-FFF2-40B4-BE49-F238E27FC236}">
                <a16:creationId xmlns:a16="http://schemas.microsoft.com/office/drawing/2014/main" id="{08BECC30-C3AD-4803-9A23-BC1C65A9A8EC}"/>
              </a:ext>
            </a:extLst>
          </p:cNvPr>
          <p:cNvSpPr/>
          <p:nvPr/>
        </p:nvSpPr>
        <p:spPr>
          <a:xfrm>
            <a:off x="11495607" y="7874269"/>
            <a:ext cx="3069186" cy="3265179"/>
          </a:xfrm>
          <a:prstGeom prst="line">
            <a:avLst/>
          </a:prstGeom>
          <a:ln w="57150" cap="flat">
            <a:solidFill>
              <a:srgbClr val="00D7FF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49" name="AutoShape 12">
            <a:extLst>
              <a:ext uri="{FF2B5EF4-FFF2-40B4-BE49-F238E27FC236}">
                <a16:creationId xmlns:a16="http://schemas.microsoft.com/office/drawing/2014/main" id="{A867D93B-7804-48D3-9FD8-0078DA83737E}"/>
              </a:ext>
            </a:extLst>
          </p:cNvPr>
          <p:cNvSpPr/>
          <p:nvPr/>
        </p:nvSpPr>
        <p:spPr>
          <a:xfrm>
            <a:off x="17642502" y="6558061"/>
            <a:ext cx="950297" cy="1641271"/>
          </a:xfrm>
          <a:prstGeom prst="line">
            <a:avLst/>
          </a:prstGeom>
          <a:ln w="57150" cap="flat">
            <a:solidFill>
              <a:srgbClr val="00D7FF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50" name="TextBox 23">
            <a:extLst>
              <a:ext uri="{FF2B5EF4-FFF2-40B4-BE49-F238E27FC236}">
                <a16:creationId xmlns:a16="http://schemas.microsoft.com/office/drawing/2014/main" id="{F0CCF0DE-1F57-4273-B444-2F5C75B551E8}"/>
              </a:ext>
            </a:extLst>
          </p:cNvPr>
          <p:cNvSpPr txBox="1"/>
          <p:nvPr/>
        </p:nvSpPr>
        <p:spPr>
          <a:xfrm>
            <a:off x="14401800" y="8461132"/>
            <a:ext cx="2870465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600"/>
              </a:lnSpc>
            </a:pPr>
            <a:r>
              <a:rPr lang="pl-PL" sz="8000" b="1" dirty="0">
                <a:solidFill>
                  <a:srgbClr val="FFFF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Rozwój</a:t>
            </a:r>
            <a:endParaRPr lang="en-US" sz="8000" b="1" dirty="0">
              <a:solidFill>
                <a:srgbClr val="FFFFFF"/>
              </a:solidFill>
              <a:latin typeface="Barlow Condensed Bold"/>
              <a:ea typeface="Barlow Condensed Bold"/>
              <a:cs typeface="Barlow Condensed Bold"/>
              <a:sym typeface="Barlow Condensed Bol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10627">
                <a:alpha val="100000"/>
              </a:srgbClr>
            </a:gs>
            <a:gs pos="100000">
              <a:srgbClr val="0820A0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57045">
            <a:off x="10110719" y="4247584"/>
            <a:ext cx="7194925" cy="7966677"/>
            <a:chOff x="0" y="0"/>
            <a:chExt cx="1894960" cy="20982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94960" cy="2098220"/>
            </a:xfrm>
            <a:custGeom>
              <a:avLst/>
              <a:gdLst/>
              <a:ahLst/>
              <a:cxnLst/>
              <a:rect l="l" t="t" r="r" b="b"/>
              <a:pathLst>
                <a:path w="1894960" h="2098220">
                  <a:moveTo>
                    <a:pt x="0" y="0"/>
                  </a:moveTo>
                  <a:lnTo>
                    <a:pt x="1894960" y="0"/>
                  </a:lnTo>
                  <a:lnTo>
                    <a:pt x="1894960" y="2098220"/>
                  </a:lnTo>
                  <a:lnTo>
                    <a:pt x="0" y="2098220"/>
                  </a:lnTo>
                  <a:close/>
                </a:path>
              </a:pathLst>
            </a:custGeom>
            <a:gradFill rotWithShape="1">
              <a:gsLst>
                <a:gs pos="0">
                  <a:srgbClr val="00D7FF">
                    <a:alpha val="100000"/>
                  </a:srgbClr>
                </a:gs>
                <a:gs pos="100000">
                  <a:srgbClr val="0527DA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894960" cy="21267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557045">
            <a:off x="11172928" y="-726048"/>
            <a:ext cx="6681571" cy="7966677"/>
            <a:chOff x="0" y="0"/>
            <a:chExt cx="1759755" cy="209822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759755" cy="2098220"/>
            </a:xfrm>
            <a:custGeom>
              <a:avLst/>
              <a:gdLst/>
              <a:ahLst/>
              <a:cxnLst/>
              <a:rect l="l" t="t" r="r" b="b"/>
              <a:pathLst>
                <a:path w="1759755" h="2098220">
                  <a:moveTo>
                    <a:pt x="0" y="0"/>
                  </a:moveTo>
                  <a:lnTo>
                    <a:pt x="1759755" y="0"/>
                  </a:lnTo>
                  <a:lnTo>
                    <a:pt x="1759755" y="2098220"/>
                  </a:lnTo>
                  <a:lnTo>
                    <a:pt x="0" y="2098220"/>
                  </a:lnTo>
                  <a:close/>
                </a:path>
              </a:pathLst>
            </a:custGeom>
            <a:gradFill rotWithShape="1">
              <a:gsLst>
                <a:gs pos="0">
                  <a:srgbClr val="00D7FF">
                    <a:alpha val="100000"/>
                  </a:srgbClr>
                </a:gs>
                <a:gs pos="100000">
                  <a:srgbClr val="0527DA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1759755" cy="21267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259456" y="0"/>
            <a:ext cx="8028544" cy="10287000"/>
            <a:chOff x="0" y="0"/>
            <a:chExt cx="932874" cy="119529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32874" cy="1195294"/>
            </a:xfrm>
            <a:custGeom>
              <a:avLst/>
              <a:gdLst/>
              <a:ahLst/>
              <a:cxnLst/>
              <a:rect l="l" t="t" r="r" b="b"/>
              <a:pathLst>
                <a:path w="932874" h="1195294">
                  <a:moveTo>
                    <a:pt x="203200" y="0"/>
                  </a:moveTo>
                  <a:lnTo>
                    <a:pt x="932874" y="0"/>
                  </a:lnTo>
                  <a:lnTo>
                    <a:pt x="729674" y="1195294"/>
                  </a:lnTo>
                  <a:lnTo>
                    <a:pt x="0" y="1195294"/>
                  </a:lnTo>
                  <a:lnTo>
                    <a:pt x="203200" y="0"/>
                  </a:lnTo>
                  <a:close/>
                </a:path>
              </a:pathLst>
            </a:custGeom>
            <a:blipFill>
              <a:blip r:embed="rId2"/>
              <a:stretch>
                <a:fillRect l="-14065" r="-1406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Freeform 10"/>
          <p:cNvSpPr/>
          <p:nvPr/>
        </p:nvSpPr>
        <p:spPr>
          <a:xfrm rot="5400000">
            <a:off x="-2639384" y="2701169"/>
            <a:ext cx="10225215" cy="4946448"/>
          </a:xfrm>
          <a:custGeom>
            <a:avLst/>
            <a:gdLst/>
            <a:ahLst/>
            <a:cxnLst/>
            <a:rect l="l" t="t" r="r" b="b"/>
            <a:pathLst>
              <a:path w="10225215" h="4946448">
                <a:moveTo>
                  <a:pt x="0" y="0"/>
                </a:moveTo>
                <a:lnTo>
                  <a:pt x="10225215" y="0"/>
                </a:lnTo>
                <a:lnTo>
                  <a:pt x="10225215" y="4946447"/>
                </a:lnTo>
                <a:lnTo>
                  <a:pt x="0" y="49464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AutoShape 11"/>
          <p:cNvSpPr/>
          <p:nvPr/>
        </p:nvSpPr>
        <p:spPr>
          <a:xfrm flipH="1">
            <a:off x="11834530" y="-2051465"/>
            <a:ext cx="1079791" cy="6160329"/>
          </a:xfrm>
          <a:prstGeom prst="line">
            <a:avLst/>
          </a:prstGeom>
          <a:ln w="57150" cap="flat">
            <a:solidFill>
              <a:srgbClr val="00D7FF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2" name="AutoShape 12"/>
          <p:cNvSpPr/>
          <p:nvPr/>
        </p:nvSpPr>
        <p:spPr>
          <a:xfrm flipH="1">
            <a:off x="15373535" y="7206835"/>
            <a:ext cx="1079791" cy="6160329"/>
          </a:xfrm>
          <a:prstGeom prst="line">
            <a:avLst/>
          </a:prstGeom>
          <a:ln w="57150" cap="flat">
            <a:solidFill>
              <a:srgbClr val="00D7FF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en-US"/>
          </a:p>
        </p:txBody>
      </p:sp>
      <p:grpSp>
        <p:nvGrpSpPr>
          <p:cNvPr id="13" name="Group 13"/>
          <p:cNvGrpSpPr/>
          <p:nvPr/>
        </p:nvGrpSpPr>
        <p:grpSpPr>
          <a:xfrm rot="-5400000">
            <a:off x="1644628" y="-300190"/>
            <a:ext cx="708877" cy="4028127"/>
            <a:chOff x="0" y="0"/>
            <a:chExt cx="635000" cy="360832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" cy="3608329"/>
            </a:xfrm>
            <a:custGeom>
              <a:avLst/>
              <a:gdLst/>
              <a:ahLst/>
              <a:cxnLst/>
              <a:rect l="l" t="t" r="r" b="b"/>
              <a:pathLst>
                <a:path w="635000" h="3608329">
                  <a:moveTo>
                    <a:pt x="635000" y="0"/>
                  </a:moveTo>
                  <a:lnTo>
                    <a:pt x="635000" y="3494029"/>
                  </a:lnTo>
                  <a:lnTo>
                    <a:pt x="317500" y="3608329"/>
                  </a:lnTo>
                  <a:lnTo>
                    <a:pt x="0" y="3494029"/>
                  </a:lnTo>
                  <a:lnTo>
                    <a:pt x="0" y="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00D7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635000" cy="35226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165147" y="3121215"/>
            <a:ext cx="9286991" cy="2457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600"/>
              </a:lnSpc>
            </a:pPr>
            <a:r>
              <a:rPr lang="en-US" sz="8000" b="1">
                <a:solidFill>
                  <a:srgbClr val="FFFF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BEZPIECZEŃSTWO RADIACYJNE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165147" y="5637487"/>
            <a:ext cx="8352471" cy="738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019"/>
              </a:lnSpc>
              <a:spcBef>
                <a:spcPct val="0"/>
              </a:spcBef>
            </a:pPr>
            <a:r>
              <a:rPr lang="en-US" sz="4299" b="1">
                <a:solidFill>
                  <a:srgbClr val="A8FFFF"/>
                </a:solidFill>
                <a:latin typeface="Nunito Medium"/>
                <a:ea typeface="Nunito Medium"/>
                <a:cs typeface="Nunito Medium"/>
                <a:sym typeface="Nunito Medium"/>
              </a:rPr>
              <a:t>studia inżynierskie 7-sem.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165147" y="1444634"/>
            <a:ext cx="2464483" cy="481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  <a:spcBef>
                <a:spcPct val="0"/>
              </a:spcBef>
            </a:pPr>
            <a:r>
              <a:rPr lang="en-US" sz="2799" b="1" dirty="0">
                <a:solidFill>
                  <a:srgbClr val="050A30"/>
                </a:solidFill>
                <a:latin typeface="Nunito Bold"/>
                <a:ea typeface="Nunito Bold"/>
                <a:cs typeface="Nunito Bold"/>
                <a:sym typeface="Nunito Bold"/>
              </a:rPr>
              <a:t>mfi.umcs.pl</a:t>
            </a:r>
          </a:p>
        </p:txBody>
      </p:sp>
      <p:grpSp>
        <p:nvGrpSpPr>
          <p:cNvPr id="28" name="Group 16">
            <a:extLst>
              <a:ext uri="{FF2B5EF4-FFF2-40B4-BE49-F238E27FC236}">
                <a16:creationId xmlns:a16="http://schemas.microsoft.com/office/drawing/2014/main" id="{20033F6C-AC35-36D5-63F2-38EDDA5B6F61}"/>
              </a:ext>
            </a:extLst>
          </p:cNvPr>
          <p:cNvGrpSpPr/>
          <p:nvPr/>
        </p:nvGrpSpPr>
        <p:grpSpPr>
          <a:xfrm>
            <a:off x="1165147" y="7418109"/>
            <a:ext cx="10466543" cy="994530"/>
            <a:chOff x="0" y="0"/>
            <a:chExt cx="13955391" cy="844809"/>
          </a:xfrm>
        </p:grpSpPr>
        <p:grpSp>
          <p:nvGrpSpPr>
            <p:cNvPr id="29" name="Group 17">
              <a:extLst>
                <a:ext uri="{FF2B5EF4-FFF2-40B4-BE49-F238E27FC236}">
                  <a16:creationId xmlns:a16="http://schemas.microsoft.com/office/drawing/2014/main" id="{C65AF2E7-3B61-86F6-5DFB-7AF2B873B7A9}"/>
                </a:ext>
              </a:extLst>
            </p:cNvPr>
            <p:cNvGrpSpPr/>
            <p:nvPr/>
          </p:nvGrpSpPr>
          <p:grpSpPr>
            <a:xfrm rot="5400000">
              <a:off x="3544537" y="-3544537"/>
              <a:ext cx="844809" cy="7933883"/>
              <a:chOff x="0" y="0"/>
              <a:chExt cx="791242" cy="7430822"/>
            </a:xfrm>
          </p:grpSpPr>
          <p:sp>
            <p:nvSpPr>
              <p:cNvPr id="33" name="Freeform 18">
                <a:extLst>
                  <a:ext uri="{FF2B5EF4-FFF2-40B4-BE49-F238E27FC236}">
                    <a16:creationId xmlns:a16="http://schemas.microsoft.com/office/drawing/2014/main" id="{B659688B-32AB-C8C8-5178-725B7C817E7D}"/>
                  </a:ext>
                </a:extLst>
              </p:cNvPr>
              <p:cNvSpPr/>
              <p:nvPr/>
            </p:nvSpPr>
            <p:spPr>
              <a:xfrm>
                <a:off x="0" y="0"/>
                <a:ext cx="791242" cy="7430822"/>
              </a:xfrm>
              <a:custGeom>
                <a:avLst/>
                <a:gdLst/>
                <a:ahLst/>
                <a:cxnLst/>
                <a:rect l="l" t="t" r="r" b="b"/>
                <a:pathLst>
                  <a:path w="791242" h="7430822">
                    <a:moveTo>
                      <a:pt x="263890" y="7411753"/>
                    </a:moveTo>
                    <a:cubicBezTo>
                      <a:pt x="304455" y="7423267"/>
                      <a:pt x="350572" y="7430822"/>
                      <a:pt x="395834" y="7430822"/>
                    </a:cubicBezTo>
                    <a:cubicBezTo>
                      <a:pt x="441098" y="7430822"/>
                      <a:pt x="484653" y="7424345"/>
                      <a:pt x="524790" y="7412831"/>
                    </a:cubicBezTo>
                    <a:cubicBezTo>
                      <a:pt x="525645" y="7412472"/>
                      <a:pt x="526499" y="7412472"/>
                      <a:pt x="527352" y="7412113"/>
                    </a:cubicBezTo>
                    <a:cubicBezTo>
                      <a:pt x="678085" y="7366057"/>
                      <a:pt x="789107" y="7244443"/>
                      <a:pt x="791242" y="6955315"/>
                    </a:cubicBezTo>
                    <a:lnTo>
                      <a:pt x="791242" y="0"/>
                    </a:lnTo>
                    <a:lnTo>
                      <a:pt x="0" y="0"/>
                    </a:lnTo>
                    <a:lnTo>
                      <a:pt x="0" y="6950153"/>
                    </a:lnTo>
                    <a:cubicBezTo>
                      <a:pt x="2135" y="7245162"/>
                      <a:pt x="111449" y="7366777"/>
                      <a:pt x="263890" y="7411753"/>
                    </a:cubicBezTo>
                    <a:close/>
                  </a:path>
                </a:pathLst>
              </a:custGeom>
              <a:solidFill>
                <a:srgbClr val="0527DA"/>
              </a:solidFill>
              <a:ln w="57150" cap="sq">
                <a:solidFill>
                  <a:srgbClr val="00D7F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TextBox 19">
                <a:extLst>
                  <a:ext uri="{FF2B5EF4-FFF2-40B4-BE49-F238E27FC236}">
                    <a16:creationId xmlns:a16="http://schemas.microsoft.com/office/drawing/2014/main" id="{4588EA58-3EDD-0DC3-289B-A55BA6F10ED9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791242" cy="733239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30" name="Group 20">
              <a:extLst>
                <a:ext uri="{FF2B5EF4-FFF2-40B4-BE49-F238E27FC236}">
                  <a16:creationId xmlns:a16="http://schemas.microsoft.com/office/drawing/2014/main" id="{6AED2C77-45DD-269B-6015-494B017152E0}"/>
                </a:ext>
              </a:extLst>
            </p:cNvPr>
            <p:cNvGrpSpPr/>
            <p:nvPr/>
          </p:nvGrpSpPr>
          <p:grpSpPr>
            <a:xfrm rot="-5400000">
              <a:off x="10467843" y="-2642739"/>
              <a:ext cx="844809" cy="6130286"/>
              <a:chOff x="0" y="0"/>
              <a:chExt cx="791242" cy="5741586"/>
            </a:xfrm>
          </p:grpSpPr>
          <p:sp>
            <p:nvSpPr>
              <p:cNvPr id="31" name="Freeform 21">
                <a:extLst>
                  <a:ext uri="{FF2B5EF4-FFF2-40B4-BE49-F238E27FC236}">
                    <a16:creationId xmlns:a16="http://schemas.microsoft.com/office/drawing/2014/main" id="{B3C37F32-4CF8-C082-F0E6-7FD36C54D037}"/>
                  </a:ext>
                </a:extLst>
              </p:cNvPr>
              <p:cNvSpPr/>
              <p:nvPr/>
            </p:nvSpPr>
            <p:spPr>
              <a:xfrm>
                <a:off x="0" y="0"/>
                <a:ext cx="791242" cy="5741586"/>
              </a:xfrm>
              <a:custGeom>
                <a:avLst/>
                <a:gdLst/>
                <a:ahLst/>
                <a:cxnLst/>
                <a:rect l="l" t="t" r="r" b="b"/>
                <a:pathLst>
                  <a:path w="791242" h="5741586">
                    <a:moveTo>
                      <a:pt x="263890" y="5722517"/>
                    </a:moveTo>
                    <a:cubicBezTo>
                      <a:pt x="304455" y="5734030"/>
                      <a:pt x="350572" y="5741586"/>
                      <a:pt x="395834" y="5741586"/>
                    </a:cubicBezTo>
                    <a:cubicBezTo>
                      <a:pt x="441098" y="5741586"/>
                      <a:pt x="484653" y="5735108"/>
                      <a:pt x="524790" y="5723595"/>
                    </a:cubicBezTo>
                    <a:cubicBezTo>
                      <a:pt x="525645" y="5723235"/>
                      <a:pt x="526499" y="5723235"/>
                      <a:pt x="527352" y="5722876"/>
                    </a:cubicBezTo>
                    <a:cubicBezTo>
                      <a:pt x="678085" y="5676821"/>
                      <a:pt x="789107" y="5555207"/>
                      <a:pt x="791242" y="5303601"/>
                    </a:cubicBezTo>
                    <a:lnTo>
                      <a:pt x="791242" y="0"/>
                    </a:lnTo>
                    <a:lnTo>
                      <a:pt x="0" y="0"/>
                    </a:lnTo>
                    <a:lnTo>
                      <a:pt x="0" y="5299665"/>
                    </a:lnTo>
                    <a:cubicBezTo>
                      <a:pt x="2135" y="5555926"/>
                      <a:pt x="111449" y="5677541"/>
                      <a:pt x="263890" y="5722517"/>
                    </a:cubicBezTo>
                    <a:close/>
                  </a:path>
                </a:pathLst>
              </a:custGeom>
              <a:solidFill>
                <a:srgbClr val="0527DA"/>
              </a:solidFill>
              <a:ln w="57150" cap="sq">
                <a:solidFill>
                  <a:srgbClr val="00D7F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TextBox 22">
                <a:extLst>
                  <a:ext uri="{FF2B5EF4-FFF2-40B4-BE49-F238E27FC236}">
                    <a16:creationId xmlns:a16="http://schemas.microsoft.com/office/drawing/2014/main" id="{C97CAA14-06CF-A3CE-D5A4-CAD926F5E3E0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791242" cy="56431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</p:grpSp>
      <p:sp>
        <p:nvSpPr>
          <p:cNvPr id="35" name="TextBox 24">
            <a:extLst>
              <a:ext uri="{FF2B5EF4-FFF2-40B4-BE49-F238E27FC236}">
                <a16:creationId xmlns:a16="http://schemas.microsoft.com/office/drawing/2014/main" id="{C62C610A-95EA-1DF4-BCB5-52228620579B}"/>
              </a:ext>
            </a:extLst>
          </p:cNvPr>
          <p:cNvSpPr txBox="1"/>
          <p:nvPr/>
        </p:nvSpPr>
        <p:spPr>
          <a:xfrm>
            <a:off x="1358284" y="7884897"/>
            <a:ext cx="5445092" cy="3827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3079"/>
              </a:lnSpc>
              <a:spcBef>
                <a:spcPct val="0"/>
              </a:spcBef>
            </a:pPr>
            <a:r>
              <a:rPr lang="en-US" sz="2199" b="1" dirty="0" err="1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Wydział</a:t>
            </a:r>
            <a:r>
              <a:rPr lang="en-US" sz="2199" b="1" dirty="0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 </a:t>
            </a:r>
            <a:r>
              <a:rPr lang="pl-PL" sz="2199" b="1" dirty="0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Chemii</a:t>
            </a:r>
            <a:endParaRPr lang="en-US" sz="2199" b="1" dirty="0">
              <a:solidFill>
                <a:srgbClr val="FFFFFF"/>
              </a:solidFill>
              <a:latin typeface="Nunito Bold"/>
              <a:ea typeface="Nunito Bold"/>
              <a:cs typeface="Nunito Bold"/>
              <a:sym typeface="Nunito Bold"/>
            </a:endParaRPr>
          </a:p>
        </p:txBody>
      </p:sp>
      <p:sp>
        <p:nvSpPr>
          <p:cNvPr id="36" name="TextBox 27">
            <a:extLst>
              <a:ext uri="{FF2B5EF4-FFF2-40B4-BE49-F238E27FC236}">
                <a16:creationId xmlns:a16="http://schemas.microsoft.com/office/drawing/2014/main" id="{BCEA5104-1391-9A7E-19F0-243184D1F44A}"/>
              </a:ext>
            </a:extLst>
          </p:cNvPr>
          <p:cNvSpPr txBox="1"/>
          <p:nvPr/>
        </p:nvSpPr>
        <p:spPr>
          <a:xfrm>
            <a:off x="7545214" y="7778875"/>
            <a:ext cx="2341145" cy="452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3079"/>
              </a:lnSpc>
              <a:spcBef>
                <a:spcPct val="0"/>
              </a:spcBef>
            </a:pPr>
            <a:r>
              <a:rPr lang="en-US" sz="4000" b="1" dirty="0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UMCS</a:t>
            </a:r>
          </a:p>
        </p:txBody>
      </p:sp>
      <p:sp>
        <p:nvSpPr>
          <p:cNvPr id="37" name="TextBox 24">
            <a:extLst>
              <a:ext uri="{FF2B5EF4-FFF2-40B4-BE49-F238E27FC236}">
                <a16:creationId xmlns:a16="http://schemas.microsoft.com/office/drawing/2014/main" id="{830AF217-F550-196A-E6E2-A493CE9CFD40}"/>
              </a:ext>
            </a:extLst>
          </p:cNvPr>
          <p:cNvSpPr txBox="1"/>
          <p:nvPr/>
        </p:nvSpPr>
        <p:spPr>
          <a:xfrm>
            <a:off x="1382268" y="7549043"/>
            <a:ext cx="5445092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3079"/>
              </a:lnSpc>
              <a:spcBef>
                <a:spcPct val="0"/>
              </a:spcBef>
            </a:pPr>
            <a:r>
              <a:rPr lang="en-US" sz="2199" b="1" dirty="0" err="1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Wydział</a:t>
            </a:r>
            <a:r>
              <a:rPr lang="en-US" sz="2199" b="1" dirty="0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 </a:t>
            </a:r>
            <a:r>
              <a:rPr lang="en-US" sz="2199" b="1" dirty="0" err="1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Matematyki</a:t>
            </a:r>
            <a:r>
              <a:rPr lang="en-US" sz="2199" b="1" dirty="0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 </a:t>
            </a:r>
            <a:r>
              <a:rPr lang="en-US" sz="2199" b="1" dirty="0" err="1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Fizyki</a:t>
            </a:r>
            <a:r>
              <a:rPr lang="en-US" sz="2199" b="1" dirty="0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 </a:t>
            </a:r>
            <a:r>
              <a:rPr lang="en-US" sz="2199" b="1" dirty="0" err="1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i</a:t>
            </a:r>
            <a:r>
              <a:rPr lang="en-US" sz="2199" b="1" dirty="0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 </a:t>
            </a:r>
            <a:r>
              <a:rPr lang="en-US" sz="2199" b="1" dirty="0" err="1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Informatyki</a:t>
            </a:r>
            <a:endParaRPr lang="en-US" sz="2199" b="1" dirty="0">
              <a:solidFill>
                <a:srgbClr val="FFFFFF"/>
              </a:solidFill>
              <a:latin typeface="Nunito Bold"/>
              <a:ea typeface="Nunito Bold"/>
              <a:cs typeface="Nunito Bold"/>
              <a:sym typeface="Nunito Bold"/>
            </a:endParaRPr>
          </a:p>
        </p:txBody>
      </p:sp>
    </p:spTree>
    <p:extLst>
      <p:ext uri="{BB962C8B-B14F-4D97-AF65-F5344CB8AC3E}">
        <p14:creationId xmlns:p14="http://schemas.microsoft.com/office/powerpoint/2010/main" val="9455574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151</Words>
  <Application>Microsoft Office PowerPoint</Application>
  <PresentationFormat>Niestandardowy</PresentationFormat>
  <Paragraphs>58</Paragraphs>
  <Slides>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8" baseType="lpstr">
      <vt:lpstr>Calibri</vt:lpstr>
      <vt:lpstr>Nunito Ultra-Bold</vt:lpstr>
      <vt:lpstr>Garet</vt:lpstr>
      <vt:lpstr>Barlow Condensed Bold</vt:lpstr>
      <vt:lpstr>Arial</vt:lpstr>
      <vt:lpstr>Nunito Medium</vt:lpstr>
      <vt:lpstr>Nunito Bold</vt:lpstr>
      <vt:lpstr>Nunito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bezpieczeństwo radiacyjne</dc:title>
  <dc:creator>Zbyszek</dc:creator>
  <cp:lastModifiedBy>Zbyszek</cp:lastModifiedBy>
  <cp:revision>8</cp:revision>
  <dcterms:created xsi:type="dcterms:W3CDTF">2006-08-16T00:00:00Z</dcterms:created>
  <dcterms:modified xsi:type="dcterms:W3CDTF">2025-04-16T23:20:19Z</dcterms:modified>
  <dc:identifier>DAGVx6vbWqA</dc:identifier>
</cp:coreProperties>
</file>