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183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903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096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343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370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469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694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265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41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11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7600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8050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2045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1582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2682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928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777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6A36F56-8C63-4CF4-BC24-90EF8600A494}" type="datetimeFigureOut">
              <a:rPr lang="pl-PL" smtClean="0"/>
              <a:t>13.04.2025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96745-2239-4CC7-83E7-1C80C8A547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62245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2C86F3-77B6-428F-BA46-4D1C25491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5400" dirty="0"/>
              <a:t>Przestępczość w UE – wykład nr 7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C68D027-8A75-476B-B061-031439AAA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MACIEJ BŁOTNICKI</a:t>
            </a:r>
          </a:p>
        </p:txBody>
      </p:sp>
    </p:spTree>
    <p:extLst>
      <p:ext uri="{BB962C8B-B14F-4D97-AF65-F5344CB8AC3E}">
        <p14:creationId xmlns:p14="http://schemas.microsoft.com/office/powerpoint/2010/main" val="1696750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4B35EC-1DC5-4219-8085-002B681C0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85647"/>
          </a:xfrm>
        </p:spPr>
        <p:txBody>
          <a:bodyPr/>
          <a:lstStyle/>
          <a:p>
            <a:r>
              <a:rPr lang="pl-PL" dirty="0"/>
              <a:t>KORUPCJA I NADUŻYCIA </a:t>
            </a:r>
            <a:br>
              <a:rPr lang="pl-PL" dirty="0"/>
            </a:br>
            <a:r>
              <a:rPr lang="pl-PL" dirty="0"/>
              <a:t>W INSTYTUCJACH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34A014-E985-4117-9AB7-2961613AD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949380"/>
            <a:ext cx="11605845" cy="4572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b="1" dirty="0"/>
              <a:t>Definicja „korupcji” i „nadużyć”</a:t>
            </a:r>
            <a:endParaRPr lang="pl-PL" dirty="0"/>
          </a:p>
          <a:p>
            <a:r>
              <a:rPr lang="pl-PL" dirty="0"/>
              <a:t>Korupcja to </a:t>
            </a:r>
            <a:r>
              <a:rPr lang="pl-PL" i="1" dirty="0"/>
              <a:t>nadużycie powierzonej władzy publicznej</a:t>
            </a:r>
            <a:r>
              <a:rPr lang="pl-PL" dirty="0"/>
              <a:t> dla prywatnych korzyści – łapówka, prezent, faworyzacja, ukryty konflikt interesów, nepotyzm.</a:t>
            </a:r>
          </a:p>
          <a:p>
            <a:r>
              <a:rPr lang="pl-PL" dirty="0"/>
              <a:t>Nadużycia mogą przybrać formę korupcji, ale także </a:t>
            </a:r>
            <a:r>
              <a:rPr lang="pl-PL" i="1" dirty="0"/>
              <a:t>konfliktu interesów</a:t>
            </a:r>
            <a:r>
              <a:rPr lang="pl-PL" dirty="0"/>
              <a:t>, </a:t>
            </a:r>
            <a:r>
              <a:rPr lang="pl-PL" i="1" dirty="0"/>
              <a:t>niewłaściwego administrowania</a:t>
            </a:r>
            <a:r>
              <a:rPr lang="pl-PL" dirty="0"/>
              <a:t>, </a:t>
            </a:r>
            <a:r>
              <a:rPr lang="pl-PL" i="1" dirty="0"/>
              <a:t>niegospodarności</a:t>
            </a:r>
            <a:r>
              <a:rPr lang="pl-PL" dirty="0"/>
              <a:t> czy </a:t>
            </a:r>
            <a:r>
              <a:rPr lang="pl-PL" i="1" dirty="0"/>
              <a:t>sprzeniewierzenia mienia</a:t>
            </a:r>
            <a:r>
              <a:rPr lang="pl-PL" dirty="0"/>
              <a:t>.</a:t>
            </a:r>
          </a:p>
          <a:p>
            <a:r>
              <a:rPr lang="pl-PL" dirty="0"/>
              <a:t>W kontekście UE chodzi o </a:t>
            </a:r>
            <a:r>
              <a:rPr lang="pl-PL" b="1" dirty="0"/>
              <a:t>instytucje i organy unijne</a:t>
            </a:r>
            <a:r>
              <a:rPr lang="pl-PL" dirty="0"/>
              <a:t> (Komisja Europejska, Parlament Europejski, Rada, agencje, komitety), a także o urzędników, komisarzy, posłów do PE, konsultantów.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Tło historyczne</a:t>
            </a:r>
            <a:endParaRPr lang="pl-PL" dirty="0"/>
          </a:p>
          <a:p>
            <a:r>
              <a:rPr lang="pl-PL" dirty="0"/>
              <a:t>Już w latach 90. głośna była dymisja całej Komisji Jacques’a </a:t>
            </a:r>
            <a:r>
              <a:rPr lang="pl-PL" dirty="0" err="1"/>
              <a:t>Santera</a:t>
            </a:r>
            <a:r>
              <a:rPr lang="pl-PL" dirty="0"/>
              <a:t> (1999), spowodowana licznymi zarzutami o nepotyzm i nieprawidłowości finansowe (afera </a:t>
            </a:r>
            <a:r>
              <a:rPr lang="pl-PL" dirty="0" err="1"/>
              <a:t>Cresson</a:t>
            </a:r>
            <a:r>
              <a:rPr lang="pl-PL" dirty="0"/>
              <a:t>).</a:t>
            </a:r>
          </a:p>
          <a:p>
            <a:r>
              <a:rPr lang="pl-PL" dirty="0"/>
              <a:t>Od tamtego czasu UE dąży do </a:t>
            </a:r>
            <a:r>
              <a:rPr lang="pl-PL" i="1" dirty="0"/>
              <a:t>uszczelnienia procedur</a:t>
            </a:r>
            <a:r>
              <a:rPr lang="pl-PL" dirty="0"/>
              <a:t> i wzmocnienia </a:t>
            </a:r>
            <a:r>
              <a:rPr lang="pl-PL" i="1" dirty="0"/>
              <a:t>mechanizmów antykorupcyjnych</a:t>
            </a:r>
            <a:r>
              <a:rPr lang="pl-PL" dirty="0"/>
              <a:t>.</a:t>
            </a:r>
          </a:p>
          <a:p>
            <a:r>
              <a:rPr lang="pl-PL" dirty="0"/>
              <a:t>Zmiany traktatowe (Traktat z Amsterdamu, Traktat z Lizbony) wzmocniły podstawy prawne do walki z korupcją i nadużyciami dot. finansów UE.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4665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958652-5E02-4EBE-AA99-DC53AFE6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269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8533A-CF55-4D15-BF6A-73D975FFD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8" y="1336432"/>
            <a:ext cx="11595798" cy="524523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Dlaczego w ogóle występuje?</a:t>
            </a:r>
            <a:endParaRPr lang="pl-PL" dirty="0"/>
          </a:p>
          <a:p>
            <a:r>
              <a:rPr lang="pl-PL" dirty="0"/>
              <a:t>Instytucje UE dysponują znaczącymi środkami (budżet ~170 mld euro rocznie), a </a:t>
            </a:r>
            <a:r>
              <a:rPr lang="pl-PL" i="1" dirty="0"/>
              <a:t>obszar decyzyjny</a:t>
            </a:r>
            <a:r>
              <a:rPr lang="pl-PL" dirty="0"/>
              <a:t> (prawo, dyrektywy, rozporządzenia) przyciąga intensywny lobbing i potencjalne próby korumpowania.</a:t>
            </a:r>
          </a:p>
          <a:p>
            <a:r>
              <a:rPr lang="pl-PL" dirty="0"/>
              <a:t>Wielokulturowe środowisko, brak jednorodnego systemu karnego i etycznego – to mogą być przyczyny </a:t>
            </a:r>
            <a:r>
              <a:rPr lang="pl-PL" i="1" dirty="0"/>
              <a:t>luk</a:t>
            </a:r>
            <a:r>
              <a:rPr lang="pl-PL" dirty="0"/>
              <a:t> i różnic w standardach.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Skutki dla wizerunku i zaufania</a:t>
            </a:r>
            <a:endParaRPr lang="pl-PL" dirty="0"/>
          </a:p>
          <a:p>
            <a:r>
              <a:rPr lang="pl-PL" dirty="0"/>
              <a:t>Każdy większy skandal (np. </a:t>
            </a:r>
            <a:r>
              <a:rPr lang="pl-PL" dirty="0" err="1"/>
              <a:t>Qatargate</a:t>
            </a:r>
            <a:r>
              <a:rPr lang="pl-PL" dirty="0"/>
              <a:t>) uderza w </a:t>
            </a:r>
            <a:r>
              <a:rPr lang="pl-PL" i="1" dirty="0"/>
              <a:t>legitymację polityczną</a:t>
            </a:r>
            <a:r>
              <a:rPr lang="pl-PL" dirty="0"/>
              <a:t> UE, budzi wątpliwości obywateli co do zasad </a:t>
            </a:r>
            <a:r>
              <a:rPr lang="pl-PL" i="1" dirty="0"/>
              <a:t>równego traktowania</a:t>
            </a:r>
            <a:r>
              <a:rPr lang="pl-PL" dirty="0"/>
              <a:t>.</a:t>
            </a:r>
          </a:p>
          <a:p>
            <a:r>
              <a:rPr lang="pl-PL" dirty="0"/>
              <a:t>Może też zagrażać interesom finansowym Unii, gdy mowa o kontraktach czy funduszach.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370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AFB90C-663C-4D7B-A58E-1715F273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3229"/>
          </a:xfrm>
        </p:spPr>
        <p:txBody>
          <a:bodyPr/>
          <a:lstStyle/>
          <a:p>
            <a:r>
              <a:rPr lang="pl-PL" sz="3200" dirty="0"/>
              <a:t>RAMY PRAWNE I PODSTAWY NORMATYWNE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B954D9-C032-4061-ABA3-32EC52396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346479"/>
            <a:ext cx="11525459" cy="51949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Traktatowe regulacje</a:t>
            </a:r>
            <a:endParaRPr lang="pl-PL" dirty="0"/>
          </a:p>
          <a:p>
            <a:r>
              <a:rPr lang="pl-PL" b="1" dirty="0"/>
              <a:t>Art. 325 TFUE</a:t>
            </a:r>
            <a:r>
              <a:rPr lang="pl-PL" dirty="0"/>
              <a:t> zobowiązuje do zwalczania nadużyć i wszelkich nieprawidłowości godzących w interesy finansowe UE.</a:t>
            </a:r>
          </a:p>
          <a:p>
            <a:r>
              <a:rPr lang="pl-PL" b="1" dirty="0"/>
              <a:t>Art. 298 TFUE</a:t>
            </a:r>
            <a:r>
              <a:rPr lang="pl-PL" dirty="0"/>
              <a:t> – Administracja unijna ma być oparta na </a:t>
            </a:r>
            <a:r>
              <a:rPr lang="pl-PL" i="1" dirty="0"/>
              <a:t>zasadach </a:t>
            </a:r>
            <a:r>
              <a:rPr lang="pl-PL" i="1" dirty="0" err="1"/>
              <a:t>otwarości</a:t>
            </a:r>
            <a:r>
              <a:rPr lang="pl-PL" i="1" dirty="0"/>
              <a:t>, efektywności i niezależności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Rozporządzenie finansowe (UE, </a:t>
            </a:r>
            <a:r>
              <a:rPr lang="pl-PL" b="1" dirty="0" err="1"/>
              <a:t>Euratom</a:t>
            </a:r>
            <a:r>
              <a:rPr lang="pl-PL" b="1" dirty="0"/>
              <a:t>) 2018/1046</a:t>
            </a:r>
            <a:endParaRPr lang="pl-PL" dirty="0"/>
          </a:p>
          <a:p>
            <a:r>
              <a:rPr lang="pl-PL" dirty="0"/>
              <a:t>Ustanawia reguły budżetowe i kontrolne w zakresie gospodarowania środkami unijnymi.</a:t>
            </a:r>
          </a:p>
          <a:p>
            <a:r>
              <a:rPr lang="pl-PL" dirty="0"/>
              <a:t>Wprowadza definicje </a:t>
            </a:r>
            <a:r>
              <a:rPr lang="pl-PL" i="1" dirty="0"/>
              <a:t>konfliktu interesów</a:t>
            </a:r>
            <a:r>
              <a:rPr lang="pl-PL" dirty="0"/>
              <a:t>, obowiązki wykluczania z przetargów firm powiązanych z decydentami, system wczesnego ostrzegania i wykluczania (EDES).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Dyrektywa PIF (UE) 2017/1371</a:t>
            </a:r>
            <a:endParaRPr lang="pl-PL" dirty="0"/>
          </a:p>
          <a:p>
            <a:r>
              <a:rPr lang="pl-PL" dirty="0"/>
              <a:t>Choć głównie o oszustwach finansowych, </a:t>
            </a:r>
            <a:r>
              <a:rPr lang="pl-PL" i="1" dirty="0"/>
              <a:t>obejmuje korupcję urzędniczą w zakresie szkodzenia interesom finansowym UE</a:t>
            </a:r>
            <a:r>
              <a:rPr lang="pl-PL" dirty="0"/>
              <a:t>.</a:t>
            </a:r>
          </a:p>
          <a:p>
            <a:r>
              <a:rPr lang="pl-PL" dirty="0"/>
              <a:t>Państwa muszą przewidzieć w prawie krajowym </a:t>
            </a:r>
            <a:r>
              <a:rPr lang="pl-PL" i="1" dirty="0"/>
              <a:t>odpowiednie sankcje</a:t>
            </a:r>
            <a:r>
              <a:rPr lang="pl-PL" dirty="0"/>
              <a:t> i wymianę informacji z OLAF/EPPO.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162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625A8E-AF01-49C7-84E8-A06565C5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7221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04DCCE-73DD-43D0-A926-305C78C75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2" y="1336432"/>
            <a:ext cx="11545556" cy="52452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/>
              <a:t>Kodeksy postępowania</a:t>
            </a:r>
            <a:endParaRPr lang="pl-PL" dirty="0"/>
          </a:p>
          <a:p>
            <a:r>
              <a:rPr lang="pl-PL" b="1" dirty="0"/>
              <a:t>Kodeks Postępowania dla Komisarzy</a:t>
            </a:r>
            <a:r>
              <a:rPr lang="pl-PL" dirty="0"/>
              <a:t> (zrewidowany w 2018 r.) – reguluje zasady dotyczące konfliktu interesów, deklaracji majątkowych, okresu karencji (</a:t>
            </a:r>
            <a:r>
              <a:rPr lang="pl-PL" dirty="0" err="1"/>
              <a:t>cooling</a:t>
            </a:r>
            <a:r>
              <a:rPr lang="pl-PL" dirty="0"/>
              <a:t>-off) po zakończeniu kadencji.</a:t>
            </a:r>
          </a:p>
          <a:p>
            <a:r>
              <a:rPr lang="pl-PL" b="1" dirty="0"/>
              <a:t>Kodeks Postępowania dla Posłów do PE</a:t>
            </a:r>
            <a:r>
              <a:rPr lang="pl-PL" dirty="0"/>
              <a:t> – reguluje rejestr interesów finansowych, przyjmowanie prezentów, sponsorowane podróże.</a:t>
            </a:r>
          </a:p>
          <a:p>
            <a:r>
              <a:rPr lang="pl-PL" dirty="0"/>
              <a:t>Regulaminy pracownicze (Staff </a:t>
            </a:r>
            <a:r>
              <a:rPr lang="pl-PL" dirty="0" err="1"/>
              <a:t>Regulations</a:t>
            </a:r>
            <a:r>
              <a:rPr lang="pl-PL" dirty="0"/>
              <a:t>) – obowiązkowe dla urzędników UE, w tym kwestie etyki, sankcji dyscyplinarnych.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Decyzje wewnętrzne</a:t>
            </a:r>
            <a:endParaRPr lang="pl-PL" dirty="0"/>
          </a:p>
          <a:p>
            <a:r>
              <a:rPr lang="pl-PL" dirty="0"/>
              <a:t>Każda instytucja (np. KE, PE) posiada wewnętrzne przepisy antykorupcyjne, np. ograniczenia w kontaktach z lobbystami, konieczność raportowania o spotkaniach, prezenty powyżej określonej wartości do zwrotu lub przeznaczenia na cele charytatywne.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Konwencje międzynarodowe</a:t>
            </a:r>
            <a:endParaRPr lang="pl-PL" dirty="0"/>
          </a:p>
          <a:p>
            <a:r>
              <a:rPr lang="pl-PL" dirty="0"/>
              <a:t>UE i większość państw członkowskich jest stroną </a:t>
            </a:r>
            <a:r>
              <a:rPr lang="pl-PL" i="1" dirty="0"/>
              <a:t>Konwencji ONZ przeciw korupcji (UNCAC)</a:t>
            </a:r>
            <a:r>
              <a:rPr lang="pl-PL" dirty="0"/>
              <a:t> oraz Konwencji Rady Europy o korupcji (1999).</a:t>
            </a:r>
          </a:p>
          <a:p>
            <a:r>
              <a:rPr lang="pl-PL" dirty="0"/>
              <a:t>Niektóre zasady (np. definicje korupcji czynnej i biernej) przeniesiono do prawa unijnego.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944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0DEE90-2DA1-4D14-9A4C-1D170EA6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52117"/>
          </a:xfrm>
        </p:spPr>
        <p:txBody>
          <a:bodyPr/>
          <a:lstStyle/>
          <a:p>
            <a:r>
              <a:rPr lang="pl-PL" sz="3200" dirty="0"/>
              <a:t>INSTYTUCJE I MECHANIZMY ANTYKORUPCYJNE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0D1E5C-02C7-4A2B-BEF5-BA6682231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316334"/>
            <a:ext cx="11565653" cy="525528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OLAF (</a:t>
            </a:r>
            <a:r>
              <a:rPr lang="pl-PL" b="1" dirty="0" err="1"/>
              <a:t>European</a:t>
            </a:r>
            <a:r>
              <a:rPr lang="pl-PL" b="1" dirty="0"/>
              <a:t> </a:t>
            </a:r>
            <a:r>
              <a:rPr lang="pl-PL" b="1" dirty="0" err="1"/>
              <a:t>Anti</a:t>
            </a:r>
            <a:r>
              <a:rPr lang="pl-PL" b="1" dirty="0"/>
              <a:t>-Fraud Office)</a:t>
            </a:r>
            <a:endParaRPr lang="pl-PL" dirty="0"/>
          </a:p>
          <a:p>
            <a:r>
              <a:rPr lang="pl-PL" dirty="0"/>
              <a:t>Prowadzi </a:t>
            </a:r>
            <a:r>
              <a:rPr lang="pl-PL" i="1" dirty="0"/>
              <a:t>dochodzenia administracyjne</a:t>
            </a:r>
            <a:r>
              <a:rPr lang="pl-PL" dirty="0"/>
              <a:t> wewnątrz instytucji UE, mające na celu wykrycie korupcji, konfliktu interesów, nadużyć w zakresie wydatkowania funduszy.</a:t>
            </a:r>
          </a:p>
          <a:p>
            <a:r>
              <a:rPr lang="pl-PL" dirty="0"/>
              <a:t>Nie ma władzy karnej – przekazuje wyniki dochodzenia organom krajowym lub EPPO, jeśli znajdzie przesłanki przestępstwa.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EPPO (</a:t>
            </a:r>
            <a:r>
              <a:rPr lang="pl-PL" b="1" dirty="0" err="1"/>
              <a:t>European</a:t>
            </a:r>
            <a:r>
              <a:rPr lang="pl-PL" b="1" dirty="0"/>
              <a:t> Public </a:t>
            </a:r>
            <a:r>
              <a:rPr lang="pl-PL" b="1" dirty="0" err="1"/>
              <a:t>Prosecutor’s</a:t>
            </a:r>
            <a:r>
              <a:rPr lang="pl-PL" b="1" dirty="0"/>
              <a:t> Office)</a:t>
            </a:r>
            <a:endParaRPr lang="pl-PL" dirty="0"/>
          </a:p>
          <a:p>
            <a:r>
              <a:rPr lang="pl-PL" dirty="0"/>
              <a:t>Kompetentne w sprawach korupcji dotyczącej budżetu UE (np. urzędnik KE biorący łapówkę za pozytywne rozpatrzenie projektu).</a:t>
            </a:r>
          </a:p>
          <a:p>
            <a:r>
              <a:rPr lang="pl-PL" dirty="0"/>
              <a:t>Może prowadzić śledztwo i wnosić akt oskarżenia przed sądami krajowymi w państwach uczestniczących.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239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0F478A-9933-45A3-89D0-72854CB09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235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A69ABD-F0F6-4631-8611-241F3275F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296238"/>
            <a:ext cx="11515411" cy="52653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Europejski Rzecznik Praw Obywatelskich (Ombudsman)</a:t>
            </a:r>
            <a:endParaRPr lang="pl-PL" dirty="0"/>
          </a:p>
          <a:p>
            <a:r>
              <a:rPr lang="pl-PL" dirty="0"/>
              <a:t>Bada przypadki </a:t>
            </a:r>
            <a:r>
              <a:rPr lang="pl-PL" i="1" dirty="0"/>
              <a:t>niewłaściwej administracji</a:t>
            </a:r>
            <a:r>
              <a:rPr lang="pl-PL" dirty="0"/>
              <a:t> w instytucjach UE, w tym także elementy możliwego nadużycia władzy, konfliktu interesów.</a:t>
            </a:r>
          </a:p>
          <a:p>
            <a:r>
              <a:rPr lang="pl-PL" dirty="0"/>
              <a:t>Może wydawać rekomendacje, raporty krytyczne, lecz nie nakłada sankcji karnych.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Audyt Wewnętrzny, Europejski Trybunał Obrachunkowy</a:t>
            </a:r>
            <a:endParaRPr lang="pl-PL" dirty="0"/>
          </a:p>
          <a:p>
            <a:r>
              <a:rPr lang="pl-PL" i="1" dirty="0"/>
              <a:t>Audyt Wewnętrzny KE</a:t>
            </a:r>
            <a:r>
              <a:rPr lang="pl-PL" dirty="0"/>
              <a:t> i w innych instytucjach bada procesy finansowe i organizacyjne, sygnalizuje przypadki nadużyć.</a:t>
            </a:r>
          </a:p>
          <a:p>
            <a:r>
              <a:rPr lang="pl-PL" i="1" dirty="0"/>
              <a:t>ETO (</a:t>
            </a:r>
            <a:r>
              <a:rPr lang="pl-PL" i="1" dirty="0" err="1"/>
              <a:t>European</a:t>
            </a:r>
            <a:r>
              <a:rPr lang="pl-PL" i="1" dirty="0"/>
              <a:t> Court of </a:t>
            </a:r>
            <a:r>
              <a:rPr lang="pl-PL" i="1" dirty="0" err="1"/>
              <a:t>Auditors</a:t>
            </a:r>
            <a:r>
              <a:rPr lang="pl-PL" i="1" dirty="0"/>
              <a:t>)</a:t>
            </a:r>
            <a:r>
              <a:rPr lang="pl-PL" dirty="0"/>
              <a:t> w kontrolach może wykryć nepotyzm, marnotrawstwo lub umyślne działania korupcyjne.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Komitet Doradczy ds. Norm Etycznych</a:t>
            </a:r>
            <a:r>
              <a:rPr lang="pl-PL" dirty="0"/>
              <a:t> (np. w PE, w KE)</a:t>
            </a:r>
          </a:p>
          <a:p>
            <a:r>
              <a:rPr lang="pl-PL" dirty="0"/>
              <a:t>Analizuje oświadczenia majątkowe posłów, komisarzy, urzędników wyższego szczebla, rozpatruje wnioski dot. potencjalnych naruszeń etyki.</a:t>
            </a:r>
          </a:p>
          <a:p>
            <a:r>
              <a:rPr lang="pl-PL" dirty="0"/>
              <a:t>Może rekomendować sankcje dyscyplinarne (w PE – kary finansowe, zawieszenie działalności).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82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155630-FBB1-4143-B53B-950B7ECE5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2359"/>
          </a:xfrm>
        </p:spPr>
        <p:txBody>
          <a:bodyPr/>
          <a:lstStyle/>
          <a:p>
            <a:r>
              <a:rPr lang="pl-PL" dirty="0"/>
              <a:t>PRZYKŁADY NADUŻYĆ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D6BA5E-5483-4858-8198-936E7CA79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6" y="1296237"/>
            <a:ext cx="11595798" cy="5255287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Qatargate</a:t>
            </a:r>
            <a:r>
              <a:rPr lang="pl-PL" b="1" dirty="0"/>
              <a:t> (2022–2023)</a:t>
            </a:r>
            <a:endParaRPr lang="pl-PL" dirty="0"/>
          </a:p>
          <a:p>
            <a:r>
              <a:rPr lang="pl-PL" dirty="0"/>
              <a:t>Najgłośniejszy w ostatnich latach przypadek. Podejrzenia, że przedstawiciele Kataru (i prawdopodobnie Maroka) oferowali </a:t>
            </a:r>
            <a:r>
              <a:rPr lang="pl-PL" i="1" dirty="0"/>
              <a:t>łapówki</a:t>
            </a:r>
            <a:r>
              <a:rPr lang="pl-PL" dirty="0"/>
              <a:t> niektórym europosłom, urzędnikom PE w zamian za pozytywny wizerunek lub złagodzenie krytycznych rezolucji.</a:t>
            </a:r>
          </a:p>
          <a:p>
            <a:r>
              <a:rPr lang="pl-PL" dirty="0"/>
              <a:t>Aresztowania w grudniu 2022 r.: wiceprzewodnicząca PE </a:t>
            </a:r>
            <a:r>
              <a:rPr lang="pl-PL" dirty="0" err="1"/>
              <a:t>Eva</a:t>
            </a:r>
            <a:r>
              <a:rPr lang="pl-PL" dirty="0"/>
              <a:t> </a:t>
            </a:r>
            <a:r>
              <a:rPr lang="pl-PL" dirty="0" err="1"/>
              <a:t>Kaili</a:t>
            </a:r>
            <a:r>
              <a:rPr lang="pl-PL" dirty="0"/>
              <a:t>, jej partner, były eurodeputowany Pier Antonio </a:t>
            </a:r>
            <a:r>
              <a:rPr lang="pl-PL" dirty="0" err="1"/>
              <a:t>Panzeri</a:t>
            </a:r>
            <a:r>
              <a:rPr lang="pl-PL" dirty="0"/>
              <a:t>. Policja belgijska znalazła znaczne sumy gotówki w mieszkaniach (ponad 1,5 mln euro).</a:t>
            </a:r>
          </a:p>
          <a:p>
            <a:r>
              <a:rPr lang="pl-PL" dirty="0"/>
              <a:t>Wstrząsnęło to opinią publiczną, doprowadziło do </a:t>
            </a:r>
            <a:r>
              <a:rPr lang="pl-PL" i="1" dirty="0"/>
              <a:t>zawieszenia</a:t>
            </a:r>
            <a:r>
              <a:rPr lang="pl-PL" dirty="0"/>
              <a:t> niektórych działań z Katarem oraz </a:t>
            </a:r>
            <a:r>
              <a:rPr lang="pl-PL" i="1" dirty="0"/>
              <a:t>poważnej debaty</a:t>
            </a:r>
            <a:r>
              <a:rPr lang="pl-PL" dirty="0"/>
              <a:t> o reformach antykorupcyjnych i wzmocnieniu kontroli lobbystycznej w PE.</a:t>
            </a:r>
          </a:p>
          <a:p>
            <a:r>
              <a:rPr lang="pl-PL" dirty="0"/>
              <a:t>Postępowanie prowadzi belgijska prokuratura, OLAF również monitoruje wątek ewentualnych funduszy UE, EPPO może się włączyć, jeśli znajdą się wątki dot. budżetu UE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1894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711CD7-23A2-4ABE-9F21-F1D7ACD1B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6216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5AE4FE-6489-40B1-834D-1C9E574AE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266092"/>
            <a:ext cx="11575701" cy="53356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Sprawa </a:t>
            </a:r>
            <a:r>
              <a:rPr lang="pl-PL" b="1" dirty="0" err="1"/>
              <a:t>Cresson</a:t>
            </a:r>
            <a:r>
              <a:rPr lang="pl-PL" b="1" dirty="0"/>
              <a:t> (Komisja </a:t>
            </a:r>
            <a:r>
              <a:rPr lang="pl-PL" b="1" dirty="0" err="1"/>
              <a:t>Santera</a:t>
            </a:r>
            <a:r>
              <a:rPr lang="pl-PL" b="1" dirty="0"/>
              <a:t>, 1999)</a:t>
            </a:r>
            <a:endParaRPr lang="pl-PL" dirty="0"/>
          </a:p>
          <a:p>
            <a:r>
              <a:rPr lang="pl-PL" dirty="0"/>
              <a:t>Komisarz ds. nauki i badań </a:t>
            </a:r>
            <a:r>
              <a:rPr lang="pl-PL" dirty="0" err="1"/>
              <a:t>Édith</a:t>
            </a:r>
            <a:r>
              <a:rPr lang="pl-PL" dirty="0"/>
              <a:t> </a:t>
            </a:r>
            <a:r>
              <a:rPr lang="pl-PL" dirty="0" err="1"/>
              <a:t>Cresson</a:t>
            </a:r>
            <a:r>
              <a:rPr lang="pl-PL" dirty="0"/>
              <a:t> oskarżana o </a:t>
            </a:r>
            <a:r>
              <a:rPr lang="pl-PL" i="1" dirty="0"/>
              <a:t>nepotyzm</a:t>
            </a:r>
            <a:r>
              <a:rPr lang="pl-PL" dirty="0"/>
              <a:t> i przyznawanie płatnych kontraktów swoim znajomym (m.in. osobie zatrudnionej jako doradca w KE).</a:t>
            </a:r>
          </a:p>
          <a:p>
            <a:r>
              <a:rPr lang="pl-PL" dirty="0"/>
              <a:t>Raport niezależnych ekspertów wykazał nadużycia, co w efekcie doprowadziło do dymisji całej Komisji </a:t>
            </a:r>
            <a:r>
              <a:rPr lang="pl-PL" dirty="0" err="1"/>
              <a:t>Santera</a:t>
            </a:r>
            <a:r>
              <a:rPr lang="pl-PL" dirty="0"/>
              <a:t>.</a:t>
            </a:r>
          </a:p>
          <a:p>
            <a:r>
              <a:rPr lang="pl-PL" dirty="0" err="1"/>
              <a:t>Cresson</a:t>
            </a:r>
            <a:r>
              <a:rPr lang="pl-PL" dirty="0"/>
              <a:t> finalnie odpowiadała przed Trybunałem Sprawiedliwości UE (sprawa C-432/04), TSUE uznał ją za winną naruszenia obowiązków, lecz nie nakazał sankcji finansowych (sankcje moralne, utrata uprawnień emerytalnych w części).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Afera </a:t>
            </a:r>
            <a:r>
              <a:rPr lang="pl-PL" b="1" dirty="0" err="1"/>
              <a:t>Dalli</a:t>
            </a:r>
            <a:r>
              <a:rPr lang="pl-PL" b="1" dirty="0"/>
              <a:t> (2012)</a:t>
            </a:r>
            <a:endParaRPr lang="pl-PL" dirty="0"/>
          </a:p>
          <a:p>
            <a:r>
              <a:rPr lang="pl-PL" dirty="0"/>
              <a:t>Komisarz ds. zdrowia i polityki konsumenckiej John </a:t>
            </a:r>
            <a:r>
              <a:rPr lang="pl-PL" dirty="0" err="1"/>
              <a:t>Dalli</a:t>
            </a:r>
            <a:r>
              <a:rPr lang="pl-PL" dirty="0"/>
              <a:t> zrezygnował po raporcie OLAF-u, sugerującym, że wiedział o możliwości propozycji łapówki dla producenta tytoniu.</a:t>
            </a:r>
          </a:p>
          <a:p>
            <a:r>
              <a:rPr lang="pl-PL" dirty="0" err="1"/>
              <a:t>Dalli</a:t>
            </a:r>
            <a:r>
              <a:rPr lang="pl-PL" dirty="0"/>
              <a:t> zaprzeczał, a sprawa wywołała dyskusje o </a:t>
            </a:r>
            <a:r>
              <a:rPr lang="pl-PL" i="1" dirty="0"/>
              <a:t>nieprzejrzystych kontaktach z lobby tytoniowym</a:t>
            </a:r>
            <a:r>
              <a:rPr lang="pl-PL" dirty="0"/>
              <a:t>.</a:t>
            </a:r>
          </a:p>
          <a:p>
            <a:r>
              <a:rPr lang="pl-PL" dirty="0"/>
              <a:t>Postępowanie karne na Malcie nie doprowadziło do skazania, ale w KE i mediach sprawa pogorszyła wizerunek instytucji.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7763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044C8B-A443-49B3-A75B-6F3D05631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4206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E15F2D-67DF-41DD-B0B8-AD438C570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316334"/>
            <a:ext cx="11555603" cy="5235191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Nepotyzm w agencjach UE</a:t>
            </a:r>
            <a:endParaRPr lang="pl-PL" dirty="0"/>
          </a:p>
          <a:p>
            <a:pPr lvl="1"/>
            <a:r>
              <a:rPr lang="pl-PL" dirty="0"/>
              <a:t>Kilkadziesiąt mniejszych spraw, gdy w rekrutacjach w agencjach UE (np. EASA, ECHA) wykrywano faworyzowanie krewnych lub znajomych wbrew zasadzie równego dostępu.</a:t>
            </a:r>
          </a:p>
          <a:p>
            <a:pPr lvl="1"/>
            <a:r>
              <a:rPr lang="pl-PL" dirty="0"/>
              <a:t>Często kończy się postępowaniem dyscyplinarnym, sankcjami wewnętrznymi, rzadziej karami karnymi (chyba że wystąpił element łapówki).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6480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742C9C-378D-473D-B47A-A2A9502C1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23423"/>
          </a:xfrm>
        </p:spPr>
        <p:txBody>
          <a:bodyPr/>
          <a:lstStyle/>
          <a:p>
            <a:r>
              <a:rPr lang="pl-PL" dirty="0"/>
              <a:t>ORZECZNICTWO I PRAKTYKA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1E06F3-801B-42AE-8729-ED0D365FD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48" y="1416818"/>
            <a:ext cx="11505362" cy="5104562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Trybunał Sprawiedliwości UE</a:t>
            </a:r>
            <a:endParaRPr lang="pl-PL" dirty="0"/>
          </a:p>
          <a:p>
            <a:r>
              <a:rPr lang="pl-PL" b="1" dirty="0"/>
              <a:t>Sprawa C-432/04 P, </a:t>
            </a:r>
            <a:r>
              <a:rPr lang="pl-PL" b="1" dirty="0" err="1"/>
              <a:t>Édith</a:t>
            </a:r>
            <a:r>
              <a:rPr lang="pl-PL" b="1" dirty="0"/>
              <a:t> </a:t>
            </a:r>
            <a:r>
              <a:rPr lang="pl-PL" b="1" dirty="0" err="1"/>
              <a:t>Cresson</a:t>
            </a:r>
            <a:r>
              <a:rPr lang="pl-PL" b="1" dirty="0"/>
              <a:t> przeciwko Komisji</a:t>
            </a:r>
            <a:r>
              <a:rPr lang="pl-PL" dirty="0"/>
              <a:t>: TSUE potwierdził, że </a:t>
            </a:r>
            <a:r>
              <a:rPr lang="pl-PL" dirty="0" err="1"/>
              <a:t>Cresson</a:t>
            </a:r>
            <a:r>
              <a:rPr lang="pl-PL" dirty="0"/>
              <a:t> naruszyła przepisy dot. obowiązków komisarza, co naruszyło art. 213(2) TWE (obecnie 245 TFUE). Nałożył karę pozbawienia części uprawnień emerytalnych.</a:t>
            </a:r>
          </a:p>
          <a:p>
            <a:r>
              <a:rPr lang="pl-PL" dirty="0"/>
              <a:t>TSUE odnotował, że komisarze mają obowiązek najwyższej staranności i dbania o interes publiczny.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Sankcje dyscyplinarne</a:t>
            </a:r>
            <a:r>
              <a:rPr lang="pl-PL" dirty="0"/>
              <a:t> w KE i PE</a:t>
            </a:r>
          </a:p>
          <a:p>
            <a:r>
              <a:rPr lang="pl-PL" dirty="0"/>
              <a:t>Pracownicy unijni (Staff </a:t>
            </a:r>
            <a:r>
              <a:rPr lang="pl-PL" dirty="0" err="1"/>
              <a:t>Regulations</a:t>
            </a:r>
            <a:r>
              <a:rPr lang="pl-PL" dirty="0"/>
              <a:t>) podlegają postępowaniom dyscyplinarnym przed Radą Dyscyplinarną. Możliwe kary od upomnienia po wydalenie ze służby, utratę części emerytury.</a:t>
            </a:r>
          </a:p>
          <a:p>
            <a:r>
              <a:rPr lang="pl-PL" dirty="0"/>
              <a:t>Kilka przypadków upublicznionych w raportach OLAF – np. urzędnik KE usunięty z pracy za powtarzające się przyjmowanie kosztownych prezentów od firm konsultingowych.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126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94068-0788-4588-A95C-6911A5EF6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5211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1DDF35-ACA6-4839-B83D-41D482FDF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2" y="1316334"/>
            <a:ext cx="11535506" cy="5285433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Sprawy w sądach belgijskich</a:t>
            </a:r>
            <a:endParaRPr lang="pl-PL" dirty="0"/>
          </a:p>
          <a:p>
            <a:r>
              <a:rPr lang="pl-PL" dirty="0"/>
              <a:t>Z uwagi na fakt, że siedziba główna (Bruksela) leży w Belgii, często sprawy o korupcję trafiają do prokuratury belgijskiej (jak w </a:t>
            </a:r>
            <a:r>
              <a:rPr lang="pl-PL" dirty="0" err="1"/>
              <a:t>Qatargate</a:t>
            </a:r>
            <a:r>
              <a:rPr lang="pl-PL" dirty="0"/>
              <a:t>).</a:t>
            </a:r>
          </a:p>
          <a:p>
            <a:r>
              <a:rPr lang="pl-PL" dirty="0"/>
              <a:t>Immunitet europosła czy komisarza może zostać uchylony, a wtedy sprawa toczy się przed sądami krajowymi.</a:t>
            </a:r>
          </a:p>
          <a:p>
            <a:r>
              <a:rPr lang="pl-PL" dirty="0"/>
              <a:t>W sprawach dot. interesów finansowych UE – możliwe włączenie EPPO (jeśli dany kraj uczestniczy), w innym przypadku – organy krajowe we współpracy z OLAF.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7038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4F0BB6-1251-4901-90D6-1A9E1808A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3568"/>
          </a:xfrm>
        </p:spPr>
        <p:txBody>
          <a:bodyPr/>
          <a:lstStyle/>
          <a:p>
            <a:r>
              <a:rPr lang="pl-PL" sz="4000" dirty="0"/>
              <a:t>WYZWANIA, REFORMY I PERSPEKTYWY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47C60-3920-4AC2-97F1-CF8B0B7FA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402" y="1306286"/>
            <a:ext cx="11535508" cy="517490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Niezależny organ etyczny w UE</a:t>
            </a:r>
            <a:endParaRPr lang="pl-PL" dirty="0"/>
          </a:p>
          <a:p>
            <a:r>
              <a:rPr lang="pl-PL" dirty="0"/>
              <a:t>Po </a:t>
            </a:r>
            <a:r>
              <a:rPr lang="pl-PL" dirty="0" err="1"/>
              <a:t>Qatargate</a:t>
            </a:r>
            <a:r>
              <a:rPr lang="pl-PL" dirty="0"/>
              <a:t> coraz częściej pada postulatem utworzenia </a:t>
            </a:r>
            <a:r>
              <a:rPr lang="pl-PL" i="1" dirty="0"/>
              <a:t>„Independent EU </a:t>
            </a:r>
            <a:r>
              <a:rPr lang="pl-PL" i="1" dirty="0" err="1"/>
              <a:t>Ethics</a:t>
            </a:r>
            <a:r>
              <a:rPr lang="pl-PL" i="1" dirty="0"/>
              <a:t> Body”</a:t>
            </a:r>
            <a:r>
              <a:rPr lang="pl-PL" dirty="0"/>
              <a:t>, obejmującego KE, PE, Radę, agencje.</a:t>
            </a:r>
          </a:p>
          <a:p>
            <a:r>
              <a:rPr lang="pl-PL" dirty="0"/>
              <a:t>Miałby prawo do wszczynania dochodzeń w sprawach konfliktu interesów, przyjmowania prezentów, lobbingu – dot. posłów, komisarzy, personelu.</a:t>
            </a:r>
          </a:p>
          <a:p>
            <a:r>
              <a:rPr lang="pl-PL" dirty="0"/>
              <a:t>Krytycy wskazują na potencjalny konflikt z kompetencjami OLAF lub EPPO.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Wzmocnienie EPPO</a:t>
            </a:r>
            <a:endParaRPr lang="pl-PL" dirty="0"/>
          </a:p>
          <a:p>
            <a:r>
              <a:rPr lang="pl-PL" dirty="0"/>
              <a:t>Obecnie EPPO ma mandat głównie w sprawach interesów finansowych UE. Nie obejmuje wszystkich rodzajów korupcji (np. politycznej niepowiązanej z funduszami UE).</a:t>
            </a:r>
          </a:p>
          <a:p>
            <a:r>
              <a:rPr lang="pl-PL" dirty="0"/>
              <a:t>Rozszerzenie kompetencji mogłoby umożliwić </a:t>
            </a:r>
            <a:r>
              <a:rPr lang="pl-PL" i="1" dirty="0"/>
              <a:t>karne ściganie</a:t>
            </a:r>
            <a:r>
              <a:rPr lang="pl-PL" dirty="0"/>
              <a:t> korupcji stricte politycznej w instytucjach unijnych. Wymagałoby jednak zmiany traktatów i zgody państw członkowskich.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1638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F0E3BF-5950-4FD9-BD72-559CA996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1144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3FC78B-CE7C-4D7C-A168-0BC0AEFC0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402" y="1306286"/>
            <a:ext cx="11555605" cy="521509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Rejestr lobbingowy i przejrzystość</a:t>
            </a:r>
            <a:endParaRPr lang="pl-PL" dirty="0"/>
          </a:p>
          <a:p>
            <a:r>
              <a:rPr lang="pl-PL" dirty="0"/>
              <a:t>Pojawiają się głosy, że dotychczasowy rejestr lobbingowy (Transparencja w KE i PE) nie jest w pełni obowiązkowy, a kontrola jest zbyt słaba.</a:t>
            </a:r>
          </a:p>
          <a:p>
            <a:r>
              <a:rPr lang="pl-PL" dirty="0"/>
              <a:t>Propozycje zaostrzenia (np. obowiązkowe raportowanie wszystkich spotkań z lobbystami, sankcje za ukrywanie).</a:t>
            </a:r>
          </a:p>
          <a:p>
            <a:r>
              <a:rPr lang="pl-PL" dirty="0"/>
              <a:t>Problem z definicją lobbingu i obszarem obowiązywania (różne regulaminy w PE, KE, Radzie).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Ochrona sygnalistów i uprawnienia kontrolne</a:t>
            </a:r>
            <a:endParaRPr lang="pl-PL" dirty="0"/>
          </a:p>
          <a:p>
            <a:r>
              <a:rPr lang="pl-PL" dirty="0"/>
              <a:t>Dyrektywa 2019/1937 w sprawie ochrony osób zgłaszających naruszenia prawa UE – wymaga wdrożenia wewnętrznych procedur zgłaszania w instytucjach UE.</a:t>
            </a:r>
          </a:p>
          <a:p>
            <a:r>
              <a:rPr lang="pl-PL" dirty="0"/>
              <a:t>Skuteczna ochrona sygnalistów może ułatwić wykrywanie korupcji wewnątrz instytucji, ale konieczne są gwarancje procesowe i wsparcie psychologiczne/prawne.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83619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92093A-573A-4B05-8EA6-53DD11D05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5211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848F73-DE67-4D43-B3F2-FAD0E579C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402" y="1235948"/>
            <a:ext cx="11545556" cy="5335674"/>
          </a:xfrm>
        </p:spPr>
        <p:txBody>
          <a:bodyPr/>
          <a:lstStyle/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pPr marL="0" indent="0">
              <a:buNone/>
            </a:pPr>
            <a:r>
              <a:rPr lang="pl-PL" b="1" dirty="0"/>
              <a:t>Kultura przejrzystości</a:t>
            </a:r>
            <a:endParaRPr lang="pl-PL" dirty="0"/>
          </a:p>
          <a:p>
            <a:r>
              <a:rPr lang="pl-PL" dirty="0"/>
              <a:t>Potrzebne jest kształtowanie w instytucjach UE </a:t>
            </a:r>
            <a:r>
              <a:rPr lang="pl-PL" i="1" dirty="0"/>
              <a:t>otwartej kultury organizacyjnej</a:t>
            </a:r>
            <a:r>
              <a:rPr lang="pl-PL" dirty="0"/>
              <a:t> – bardziej intensywna sprawozdawczość, deklaracje majątkowe, restrykcyjne zasady dot. prezentów i wyjazdów sponsorowanych.</a:t>
            </a:r>
          </a:p>
          <a:p>
            <a:r>
              <a:rPr lang="pl-PL" dirty="0"/>
              <a:t>Edukacja urzędników, posłów (szkolenia antykorupcyjne, warsztaty z etyki).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9973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4DB529-4225-4322-A2FF-B8F51DEB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2311"/>
          </a:xfrm>
        </p:spPr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032747-6491-4E4C-85E6-8C025CB23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48" y="1316334"/>
            <a:ext cx="11525460" cy="525528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Najważniejsze przesłania</a:t>
            </a:r>
            <a:endParaRPr lang="pl-PL" dirty="0"/>
          </a:p>
          <a:p>
            <a:r>
              <a:rPr lang="pl-PL" dirty="0"/>
              <a:t>Korupcja i nadużycia w instytucjach UE są </a:t>
            </a:r>
            <a:r>
              <a:rPr lang="pl-PL" b="1" dirty="0"/>
              <a:t>realnym zagrożeniem</a:t>
            </a:r>
            <a:r>
              <a:rPr lang="pl-PL" dirty="0"/>
              <a:t> dla reputacji i skuteczności Unii, a także dla prawidłowego zarządzania środkami publicznymi.</a:t>
            </a:r>
          </a:p>
          <a:p>
            <a:r>
              <a:rPr lang="pl-PL" dirty="0"/>
              <a:t>Mimo istniejących </a:t>
            </a:r>
            <a:r>
              <a:rPr lang="pl-PL" b="1" dirty="0"/>
              <a:t>kodeksów postępowania</a:t>
            </a:r>
            <a:r>
              <a:rPr lang="pl-PL" dirty="0"/>
              <a:t>, </a:t>
            </a:r>
            <a:r>
              <a:rPr lang="pl-PL" i="1" dirty="0"/>
              <a:t>rozporządzeń finansowych</a:t>
            </a:r>
            <a:r>
              <a:rPr lang="pl-PL" dirty="0"/>
              <a:t>, instytucji typu OLAF i EPPO, pojawiające się afery (</a:t>
            </a:r>
            <a:r>
              <a:rPr lang="pl-PL" dirty="0" err="1"/>
              <a:t>Qatargate</a:t>
            </a:r>
            <a:r>
              <a:rPr lang="pl-PL" dirty="0"/>
              <a:t>) pokazują, że system wciąż ma </a:t>
            </a:r>
            <a:r>
              <a:rPr lang="pl-PL" b="1" dirty="0"/>
              <a:t>luki</a:t>
            </a:r>
            <a:r>
              <a:rPr lang="pl-PL" dirty="0"/>
              <a:t> i wymaga dalszego </a:t>
            </a:r>
            <a:r>
              <a:rPr lang="pl-PL" i="1" dirty="0"/>
              <a:t>wzmocnienia</a:t>
            </a:r>
            <a:r>
              <a:rPr lang="pl-PL" dirty="0"/>
              <a:t>, zwłaszcza w zakresie kontroli lobbingu, konfliktu interesów i nieuczciwego wzbogacenia.</a:t>
            </a:r>
          </a:p>
          <a:p>
            <a:pPr marL="0" indent="0">
              <a:buNone/>
            </a:pPr>
            <a:endParaRPr lang="pl-PL" b="1"/>
          </a:p>
          <a:p>
            <a:pPr marL="0" indent="0">
              <a:buNone/>
            </a:pPr>
            <a:r>
              <a:rPr lang="pl-PL" b="1"/>
              <a:t>Elementy </a:t>
            </a:r>
            <a:r>
              <a:rPr lang="pl-PL" b="1" dirty="0"/>
              <a:t>do dyskusji</a:t>
            </a:r>
            <a:endParaRPr lang="pl-PL" dirty="0"/>
          </a:p>
          <a:p>
            <a:r>
              <a:rPr lang="pl-PL" dirty="0"/>
              <a:t>Czy powstanie wspólnego organu etyki, niezależnego od poszczególnych instytucji, jest wykonalne? Jakie miałby kompetencje?</a:t>
            </a:r>
          </a:p>
          <a:p>
            <a:r>
              <a:rPr lang="pl-PL" dirty="0"/>
              <a:t>Czy immunitety europosłów i urzędników unijnych nie utrudniają ścigania korupcji?</a:t>
            </a:r>
          </a:p>
          <a:p>
            <a:r>
              <a:rPr lang="pl-PL" dirty="0"/>
              <a:t>Jak daleko można się posunąć w inwigilacji (np. prześwietlanie rachunków europosłów) w imię przejrzystości?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27335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</TotalTime>
  <Words>1661</Words>
  <Application>Microsoft Office PowerPoint</Application>
  <PresentationFormat>Panoramiczny</PresentationFormat>
  <Paragraphs>129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Jon</vt:lpstr>
      <vt:lpstr>Przestępczość w UE – wykład nr 7</vt:lpstr>
      <vt:lpstr>KORUPCJA I NADUŻYCIA  W INSTYTUCJACH UE</vt:lpstr>
      <vt:lpstr>Prezentacja programu PowerPoint</vt:lpstr>
      <vt:lpstr>RAMY PRAWNE I PODSTAWY NORMATYWNE</vt:lpstr>
      <vt:lpstr>Prezentacja programu PowerPoint</vt:lpstr>
      <vt:lpstr>INSTYTUCJE I MECHANIZMY ANTYKORUPCYJNE</vt:lpstr>
      <vt:lpstr>Prezentacja programu PowerPoint</vt:lpstr>
      <vt:lpstr>PRZYKŁADY NADUŻYĆ</vt:lpstr>
      <vt:lpstr>Prezentacja programu PowerPoint</vt:lpstr>
      <vt:lpstr>Prezentacja programu PowerPoint</vt:lpstr>
      <vt:lpstr>ORZECZNICTWO I PRAKTYKA</vt:lpstr>
      <vt:lpstr>Prezentacja programu PowerPoint</vt:lpstr>
      <vt:lpstr>WYZWANIA, REFORMY I PERSPEKTYWY</vt:lpstr>
      <vt:lpstr>Prezentacja programu PowerPoint</vt:lpstr>
      <vt:lpstr>Prezentacja programu PowerPoint</vt:lpstr>
      <vt:lpstr>PODSUMOWANIE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 – wykład nr 7</dc:title>
  <dc:creator>Maciej Błotnicki</dc:creator>
  <cp:lastModifiedBy>Maciej Błotnicki</cp:lastModifiedBy>
  <cp:revision>6</cp:revision>
  <dcterms:created xsi:type="dcterms:W3CDTF">2025-04-13T07:29:27Z</dcterms:created>
  <dcterms:modified xsi:type="dcterms:W3CDTF">2025-04-13T07:52:49Z</dcterms:modified>
</cp:coreProperties>
</file>