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1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2ADC-DF39-45F8-B3C5-342E51DD3E16}" type="datetimeFigureOut">
              <a:rPr lang="pl-PL" smtClean="0"/>
              <a:t>15.04.2025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C5F3-AECC-41EE-BDC9-FFC6EB8CE93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8336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2ADC-DF39-45F8-B3C5-342E51DD3E16}" type="datetimeFigureOut">
              <a:rPr lang="pl-PL" smtClean="0"/>
              <a:t>15.04.2025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C5F3-AECC-41EE-BDC9-FFC6EB8CE93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0740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2ADC-DF39-45F8-B3C5-342E51DD3E16}" type="datetimeFigureOut">
              <a:rPr lang="pl-PL" smtClean="0"/>
              <a:t>15.04.2025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C5F3-AECC-41EE-BDC9-FFC6EB8CE93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9052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2ADC-DF39-45F8-B3C5-342E51DD3E16}" type="datetimeFigureOut">
              <a:rPr lang="pl-PL" smtClean="0"/>
              <a:t>15.04.2025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C5F3-AECC-41EE-BDC9-FFC6EB8CE93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8729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2ADC-DF39-45F8-B3C5-342E51DD3E16}" type="datetimeFigureOut">
              <a:rPr lang="pl-PL" smtClean="0"/>
              <a:t>15.04.2025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C5F3-AECC-41EE-BDC9-FFC6EB8CE93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0995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2ADC-DF39-45F8-B3C5-342E51DD3E16}" type="datetimeFigureOut">
              <a:rPr lang="pl-PL" smtClean="0"/>
              <a:t>15.04.2025</a:t>
            </a:fld>
            <a:endParaRPr lang="pl-P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C5F3-AECC-41EE-BDC9-FFC6EB8CE93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1155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2ADC-DF39-45F8-B3C5-342E51DD3E16}" type="datetimeFigureOut">
              <a:rPr lang="pl-PL" smtClean="0"/>
              <a:t>15.04.2025</a:t>
            </a:fld>
            <a:endParaRPr lang="pl-P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C5F3-AECC-41EE-BDC9-FFC6EB8CE93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4832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2ADC-DF39-45F8-B3C5-342E51DD3E16}" type="datetimeFigureOut">
              <a:rPr lang="pl-PL" smtClean="0"/>
              <a:t>15.04.2025</a:t>
            </a:fld>
            <a:endParaRPr lang="pl-P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C5F3-AECC-41EE-BDC9-FFC6EB8CE93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6892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2ADC-DF39-45F8-B3C5-342E51DD3E16}" type="datetimeFigureOut">
              <a:rPr lang="pl-PL" smtClean="0"/>
              <a:t>15.04.2025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C5F3-AECC-41EE-BDC9-FFC6EB8CE93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311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2ADC-DF39-45F8-B3C5-342E51DD3E16}" type="datetimeFigureOut">
              <a:rPr lang="pl-PL" smtClean="0"/>
              <a:t>15.04.2025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C5F3-AECC-41EE-BDC9-FFC6EB8CE93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7064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2ADC-DF39-45F8-B3C5-342E51DD3E16}" type="datetimeFigureOut">
              <a:rPr lang="pl-PL" smtClean="0"/>
              <a:t>15.04.2025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C5F3-AECC-41EE-BDC9-FFC6EB8CE93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40306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2ADC-DF39-45F8-B3C5-342E51DD3E16}" type="datetimeFigureOut">
              <a:rPr lang="pl-PL" smtClean="0"/>
              <a:t>15.04.2025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C5F3-AECC-41EE-BDC9-FFC6EB8CE933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14681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2ADC-DF39-45F8-B3C5-342E51DD3E16}" type="datetimeFigureOut">
              <a:rPr lang="pl-PL" smtClean="0"/>
              <a:t>15.04.2025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C5F3-AECC-41EE-BDC9-FFC6EB8CE93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9132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2ADC-DF39-45F8-B3C5-342E51DD3E16}" type="datetimeFigureOut">
              <a:rPr lang="pl-PL" smtClean="0"/>
              <a:t>15.04.2025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C5F3-AECC-41EE-BDC9-FFC6EB8CE93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87712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2ADC-DF39-45F8-B3C5-342E51DD3E16}" type="datetimeFigureOut">
              <a:rPr lang="pl-PL" smtClean="0"/>
              <a:t>15.04.2025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C5F3-AECC-41EE-BDC9-FFC6EB8CE93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0066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2ADC-DF39-45F8-B3C5-342E51DD3E16}" type="datetimeFigureOut">
              <a:rPr lang="pl-PL" smtClean="0"/>
              <a:t>15.04.2025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C5F3-AECC-41EE-BDC9-FFC6EB8CE93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603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C2ADC-DF39-45F8-B3C5-342E51DD3E16}" type="datetimeFigureOut">
              <a:rPr lang="pl-PL" smtClean="0"/>
              <a:t>15.04.2025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C5F3-AECC-41EE-BDC9-FFC6EB8CE93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515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EAC2ADC-DF39-45F8-B3C5-342E51DD3E16}" type="datetimeFigureOut">
              <a:rPr lang="pl-PL" smtClean="0"/>
              <a:t>15.04.2025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0C5F3-AECC-41EE-BDC9-FFC6EB8CE93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44537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E2366B-48D6-4A04-9267-8325FD2ED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5400" dirty="0"/>
              <a:t>Przestępczość w UE – wykład nr 6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09D3C96-4095-446D-98BC-341DD1F567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pl-PL" b="1"/>
              <a:t>DR MACIEJ BŁOTNICKI</a:t>
            </a:r>
          </a:p>
        </p:txBody>
      </p:sp>
    </p:spTree>
    <p:extLst>
      <p:ext uri="{BB962C8B-B14F-4D97-AF65-F5344CB8AC3E}">
        <p14:creationId xmlns:p14="http://schemas.microsoft.com/office/powerpoint/2010/main" val="1723690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33B14-FD8B-44B5-AA94-DE7DB9D5D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295695"/>
          </a:xfrm>
        </p:spPr>
        <p:txBody>
          <a:bodyPr/>
          <a:lstStyle/>
          <a:p>
            <a:r>
              <a:rPr lang="pl-PL" dirty="0"/>
              <a:t>PRZESTĘPCZOŚĆ GOSPODARCZA </a:t>
            </a:r>
            <a:br>
              <a:rPr lang="pl-PL" dirty="0"/>
            </a:br>
            <a:r>
              <a:rPr lang="pl-PL" dirty="0"/>
              <a:t>I FINANSOWA W UE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7557AE-8025-4BB6-857B-C81E0AC60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209" y="1919235"/>
            <a:ext cx="11666135" cy="4672483"/>
          </a:xfrm>
        </p:spPr>
        <p:txBody>
          <a:bodyPr/>
          <a:lstStyle/>
          <a:p>
            <a:pPr marL="0" indent="0">
              <a:buNone/>
            </a:pPr>
            <a:r>
              <a:rPr lang="pl-PL" b="1" u="sng" dirty="0"/>
              <a:t>WPROWADZENIE – CHARAKTERYSTYKA I DEFINICJE</a:t>
            </a:r>
          </a:p>
          <a:p>
            <a:pPr marL="0" indent="0">
              <a:buNone/>
            </a:pPr>
            <a:r>
              <a:rPr lang="pl-PL" b="1" dirty="0"/>
              <a:t>Pojęcie przestępczości gospodarczej/finansowej</a:t>
            </a:r>
            <a:endParaRPr lang="pl-PL" dirty="0"/>
          </a:p>
          <a:p>
            <a:r>
              <a:rPr lang="pl-PL" dirty="0"/>
              <a:t>Przestępczość gospodarcza (ang. </a:t>
            </a:r>
            <a:r>
              <a:rPr lang="pl-PL" i="1" dirty="0" err="1"/>
              <a:t>white-collar</a:t>
            </a:r>
            <a:r>
              <a:rPr lang="pl-PL" i="1" dirty="0"/>
              <a:t> </a:t>
            </a:r>
            <a:r>
              <a:rPr lang="pl-PL" i="1" dirty="0" err="1"/>
              <a:t>crime</a:t>
            </a:r>
            <a:r>
              <a:rPr lang="pl-PL" dirty="0"/>
              <a:t>, </a:t>
            </a:r>
            <a:r>
              <a:rPr lang="pl-PL" i="1" dirty="0"/>
              <a:t>business </a:t>
            </a:r>
            <a:r>
              <a:rPr lang="pl-PL" i="1" dirty="0" err="1"/>
              <a:t>crime</a:t>
            </a:r>
            <a:r>
              <a:rPr lang="pl-PL" dirty="0"/>
              <a:t>) odnosi się do szerokiego spektrum czynów zabronionych popełnianych w ramach </a:t>
            </a:r>
            <a:r>
              <a:rPr lang="pl-PL" b="1" dirty="0"/>
              <a:t>działalności gospodarczej</a:t>
            </a:r>
            <a:r>
              <a:rPr lang="pl-PL" dirty="0"/>
              <a:t> lub finansowej. Obejmuje m.in.:</a:t>
            </a:r>
          </a:p>
          <a:p>
            <a:pPr lvl="1"/>
            <a:r>
              <a:rPr lang="pl-PL" i="1" dirty="0"/>
              <a:t>Oszustwa podatkowe</a:t>
            </a:r>
            <a:r>
              <a:rPr lang="pl-PL" dirty="0"/>
              <a:t> (np. karuzele VAT, fałszowanie faktur),</a:t>
            </a:r>
          </a:p>
          <a:p>
            <a:pPr lvl="1"/>
            <a:r>
              <a:rPr lang="pl-PL" i="1" dirty="0"/>
              <a:t>Nadużycia w obrocie gospodarczym</a:t>
            </a:r>
            <a:r>
              <a:rPr lang="pl-PL" dirty="0"/>
              <a:t> (malwersacje, sprzeniewierzenia, manipulacje rynkowe),</a:t>
            </a:r>
          </a:p>
          <a:p>
            <a:pPr lvl="1"/>
            <a:r>
              <a:rPr lang="pl-PL" i="1" dirty="0"/>
              <a:t>Pranie pieniędzy</a:t>
            </a:r>
            <a:r>
              <a:rPr lang="pl-PL" dirty="0"/>
              <a:t> (legalizowanie środków pochodzących z przestępstwa),</a:t>
            </a:r>
          </a:p>
          <a:p>
            <a:pPr lvl="1"/>
            <a:r>
              <a:rPr lang="pl-PL" i="1" dirty="0"/>
              <a:t>Korupcję</a:t>
            </a:r>
            <a:r>
              <a:rPr lang="pl-PL" dirty="0"/>
              <a:t> (urzędniczą i prywatną),</a:t>
            </a:r>
          </a:p>
          <a:p>
            <a:pPr lvl="1"/>
            <a:r>
              <a:rPr lang="pl-PL" i="1" dirty="0"/>
              <a:t>Oszustwa kredytowe, ubezpieczeniowe</a:t>
            </a:r>
            <a:r>
              <a:rPr lang="pl-PL" dirty="0"/>
              <a:t> itd.</a:t>
            </a:r>
          </a:p>
          <a:p>
            <a:pPr marL="0" indent="0">
              <a:buNone/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163838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555698-E0F5-458D-9F6D-56805A0D9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62649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67C8CC9-63C0-45A3-BAB1-13E45404F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354" y="1336432"/>
            <a:ext cx="11585749" cy="52452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/>
              <a:t>Znaczenie zjawiska</a:t>
            </a:r>
            <a:endParaRPr lang="pl-PL" dirty="0"/>
          </a:p>
          <a:p>
            <a:r>
              <a:rPr lang="pl-PL" dirty="0"/>
              <a:t>Przestępczość gospodarcza stanowi </a:t>
            </a:r>
            <a:r>
              <a:rPr lang="pl-PL" b="1" dirty="0"/>
              <a:t>ogromne wyzwanie</a:t>
            </a:r>
            <a:r>
              <a:rPr lang="pl-PL" dirty="0"/>
              <a:t> dla państw członkowskich UE, ze względu na:</a:t>
            </a:r>
          </a:p>
          <a:p>
            <a:pPr lvl="1"/>
            <a:r>
              <a:rPr lang="pl-PL" b="1" dirty="0"/>
              <a:t>Straty finansowe</a:t>
            </a:r>
            <a:r>
              <a:rPr lang="pl-PL" dirty="0"/>
              <a:t> (dla budżetów, instytucji, przedsiębiorstw),</a:t>
            </a:r>
          </a:p>
          <a:p>
            <a:pPr lvl="1"/>
            <a:r>
              <a:rPr lang="pl-PL" b="1" dirty="0"/>
              <a:t>Naruszenie zasad wolnego rynku</a:t>
            </a:r>
            <a:r>
              <a:rPr lang="pl-PL" dirty="0"/>
              <a:t> (nieuczciwa konkurencja),</a:t>
            </a:r>
          </a:p>
          <a:p>
            <a:pPr lvl="1"/>
            <a:r>
              <a:rPr lang="pl-PL" b="1" dirty="0"/>
              <a:t>Podważenie zaufania obywateli</a:t>
            </a:r>
            <a:r>
              <a:rPr lang="pl-PL" dirty="0"/>
              <a:t> do instytucji publicznych i prywatnych,</a:t>
            </a:r>
          </a:p>
          <a:p>
            <a:pPr lvl="1"/>
            <a:r>
              <a:rPr lang="pl-PL" b="1" dirty="0"/>
              <a:t>Osłabienie</a:t>
            </a:r>
            <a:r>
              <a:rPr lang="pl-PL" dirty="0"/>
              <a:t> stabilności i reputacji systemu finansowego w UE.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Transgraniczny charakter w UE</a:t>
            </a:r>
            <a:endParaRPr lang="pl-PL" dirty="0"/>
          </a:p>
          <a:p>
            <a:r>
              <a:rPr lang="pl-PL" dirty="0"/>
              <a:t>Jednolity rynek i swobodny przepływ towarów, usług, kapitału oraz osób stwarzają dogodne warunki do organizowania </a:t>
            </a:r>
            <a:r>
              <a:rPr lang="pl-PL" b="1" dirty="0"/>
              <a:t>ponadnarodowych schematów</a:t>
            </a:r>
            <a:r>
              <a:rPr lang="pl-PL" dirty="0"/>
              <a:t> oszustw (np. karuzeli VAT czy prania pieniędzy z wykorzystaniem spółek w różnych państwach).</a:t>
            </a:r>
          </a:p>
          <a:p>
            <a:r>
              <a:rPr lang="pl-PL" dirty="0"/>
              <a:t>Różnorodność systemów prawnych i zróżnicowana surowość kar tworzą luki, które przestępcy próbują wykorzystywać.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54432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567C24-DBF3-46AB-87EE-E18A3A3BD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KLUCZOWE OBSZARY PRZESTĘPSTW GOSPODARCZYCH W UE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022451-5D12-4B26-B227-7558E7B1D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160" y="2052918"/>
            <a:ext cx="11646040" cy="4518704"/>
          </a:xfrm>
        </p:spPr>
        <p:txBody>
          <a:bodyPr/>
          <a:lstStyle/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Oszustwa podatkowe (ze szczególnym uwzględnieniem VAT)</a:t>
            </a:r>
            <a:endParaRPr lang="pl-PL" dirty="0"/>
          </a:p>
          <a:p>
            <a:r>
              <a:rPr lang="pl-PL" b="1" dirty="0"/>
              <a:t>Karuzele VAT</a:t>
            </a:r>
            <a:r>
              <a:rPr lang="pl-PL" dirty="0"/>
              <a:t> (lub missing </a:t>
            </a:r>
            <a:r>
              <a:rPr lang="pl-PL" dirty="0" err="1"/>
              <a:t>trader</a:t>
            </a:r>
            <a:r>
              <a:rPr lang="pl-PL" dirty="0"/>
              <a:t> fraud): wielokrotne przerzucanie towarów przez łańcuch firm fikcyjnych w kilku państwach członkowskich, co umożliwia wyłudzenie nadpłaconego VAT lub uniknięcie zapłaty.</a:t>
            </a:r>
          </a:p>
          <a:p>
            <a:pPr lvl="1"/>
            <a:r>
              <a:rPr lang="pl-PL" dirty="0"/>
              <a:t>Według Komisji Europejskiej straty z tytułu oszustw w VAT w UE sięgają kilkudziesięciu miliardów euro rocznie („VAT Gap”).</a:t>
            </a:r>
          </a:p>
          <a:p>
            <a:pPr lvl="1"/>
            <a:r>
              <a:rPr lang="pl-PL" b="1" dirty="0"/>
              <a:t>Przykład</a:t>
            </a:r>
            <a:r>
              <a:rPr lang="pl-PL" dirty="0"/>
              <a:t>: Carbon </a:t>
            </a:r>
            <a:r>
              <a:rPr lang="pl-PL" dirty="0" err="1"/>
              <a:t>Credit</a:t>
            </a:r>
            <a:r>
              <a:rPr lang="pl-PL" dirty="0"/>
              <a:t> Fraud (2008–2009) – karuzelowe oszustwa przy handlu uprawnieniami do emisji CO₂ (EU ETS), które w ciągu kilkunastu miesięcy wygenerowały straty rzędu 5 mld euro w wielu państwach.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38479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243695-5CA4-41DA-8967-59D8ECAC5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22456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B37872E-3E69-466C-B960-2F368D5B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305" y="1316334"/>
            <a:ext cx="11605847" cy="524524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b="1" dirty="0"/>
              <a:t>Pranie pieniędzy</a:t>
            </a:r>
            <a:endParaRPr lang="pl-PL" dirty="0"/>
          </a:p>
          <a:p>
            <a:r>
              <a:rPr lang="pl-PL" dirty="0"/>
              <a:t>Mechanizmy: </a:t>
            </a:r>
            <a:r>
              <a:rPr lang="pl-PL" i="1" dirty="0" err="1"/>
              <a:t>Layering</a:t>
            </a:r>
            <a:r>
              <a:rPr lang="pl-PL" dirty="0"/>
              <a:t>, </a:t>
            </a:r>
            <a:r>
              <a:rPr lang="pl-PL" i="1" dirty="0" err="1"/>
              <a:t>Placement</a:t>
            </a:r>
            <a:r>
              <a:rPr lang="pl-PL" dirty="0"/>
              <a:t>, </a:t>
            </a:r>
            <a:r>
              <a:rPr lang="pl-PL" i="1" dirty="0"/>
              <a:t>Integration</a:t>
            </a:r>
            <a:r>
              <a:rPr lang="pl-PL" dirty="0"/>
              <a:t> – środki z przestępstw (narkotyki, korupcja) przekazywane przez sieć rachunków bankowych w różnych krajach, spółki fasadowe, raj podatkowy, inwestycje w nieruchomości.</a:t>
            </a:r>
          </a:p>
          <a:p>
            <a:r>
              <a:rPr lang="pl-PL" dirty="0"/>
              <a:t>Dyrektywy AML (</a:t>
            </a:r>
            <a:r>
              <a:rPr lang="pl-PL" dirty="0" err="1"/>
              <a:t>Anti</a:t>
            </a:r>
            <a:r>
              <a:rPr lang="pl-PL" dirty="0"/>
              <a:t>-Money </a:t>
            </a:r>
            <a:r>
              <a:rPr lang="pl-PL" dirty="0" err="1"/>
              <a:t>Laundering</a:t>
            </a:r>
            <a:r>
              <a:rPr lang="pl-PL" dirty="0"/>
              <a:t>) – AMLD1–6: zobowiązują instytucje finansowe do stosowania procedur KYC (</a:t>
            </a:r>
            <a:r>
              <a:rPr lang="pl-PL" dirty="0" err="1"/>
              <a:t>know</a:t>
            </a:r>
            <a:r>
              <a:rPr lang="pl-PL" dirty="0"/>
              <a:t>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customer</a:t>
            </a:r>
            <a:r>
              <a:rPr lang="pl-PL" dirty="0"/>
              <a:t>), monitorowania transakcji (STR – </a:t>
            </a:r>
            <a:r>
              <a:rPr lang="pl-PL" dirty="0" err="1"/>
              <a:t>Suspicious</a:t>
            </a:r>
            <a:r>
              <a:rPr lang="pl-PL" dirty="0"/>
              <a:t> </a:t>
            </a:r>
            <a:r>
              <a:rPr lang="pl-PL" dirty="0" err="1"/>
              <a:t>Transaction</a:t>
            </a:r>
            <a:r>
              <a:rPr lang="pl-PL" dirty="0"/>
              <a:t> Report), rejestru beneficjentów rzeczywistych (UBO).</a:t>
            </a:r>
          </a:p>
          <a:p>
            <a:r>
              <a:rPr lang="pl-PL" b="1" dirty="0"/>
              <a:t>Przykład</a:t>
            </a:r>
            <a:r>
              <a:rPr lang="pl-PL" dirty="0"/>
              <a:t>: Afery bankowe w krajach Bałtyckich (Estonia, Łotwa) – oskarżenia o pranie setek milionów euro pochodzących z Rosji i krajów WNP. </a:t>
            </a:r>
            <a:r>
              <a:rPr lang="pl-PL" dirty="0" err="1"/>
              <a:t>Danske</a:t>
            </a:r>
            <a:r>
              <a:rPr lang="pl-PL" dirty="0"/>
              <a:t> Bank w Estonii (2018) – jedna z głośnych spraw o pranie pieniędzy rzędu 200 mld euro.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Oszustwa wobec funduszy unijnych</a:t>
            </a:r>
            <a:endParaRPr lang="pl-PL" dirty="0"/>
          </a:p>
          <a:p>
            <a:r>
              <a:rPr lang="pl-PL" dirty="0"/>
              <a:t>Dotyczy dopłat rolnych, funduszy spójności, programów badawczych Horyzont, etc.</a:t>
            </a:r>
          </a:p>
          <a:p>
            <a:r>
              <a:rPr lang="pl-PL" dirty="0"/>
              <a:t>Najczęściej polega na fałszowaniu dokumentacji projektowej (zawyżanie kosztów, fikcyjne inwestycje), korupcji przy przetargach, zmowach cenowych.</a:t>
            </a:r>
          </a:p>
          <a:p>
            <a:r>
              <a:rPr lang="pl-PL" b="1" dirty="0"/>
              <a:t>Przykład</a:t>
            </a:r>
            <a:r>
              <a:rPr lang="pl-PL" dirty="0"/>
              <a:t>: liczne dochodzenia OLAF (</a:t>
            </a:r>
            <a:r>
              <a:rPr lang="pl-PL" dirty="0" err="1"/>
              <a:t>European</a:t>
            </a:r>
            <a:r>
              <a:rPr lang="pl-PL" dirty="0"/>
              <a:t> </a:t>
            </a:r>
            <a:r>
              <a:rPr lang="pl-PL" dirty="0" err="1"/>
              <a:t>Anti</a:t>
            </a:r>
            <a:r>
              <a:rPr lang="pl-PL" dirty="0"/>
              <a:t>-Fraud Office) w państwach Europy Środkowo-Wschodniej w sprawie nadużyć dotacji rolnych, w tym sprawa rumuńska z 2013–2015, w której wykryto fikcyjne deklaracje gruntów.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11455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9DA739-AD57-4190-BA72-808266F2A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240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6A3AD7C-7A65-4FC8-BFFD-A79A81975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306" y="1286189"/>
            <a:ext cx="11615894" cy="52653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/>
              <a:t>Manipulacje i przestępstwa rynkowe</a:t>
            </a:r>
            <a:endParaRPr lang="pl-PL" dirty="0"/>
          </a:p>
          <a:p>
            <a:r>
              <a:rPr lang="pl-PL" i="1" dirty="0" err="1"/>
              <a:t>Insider</a:t>
            </a:r>
            <a:r>
              <a:rPr lang="pl-PL" i="1" dirty="0"/>
              <a:t> trading</a:t>
            </a:r>
            <a:r>
              <a:rPr lang="pl-PL" dirty="0"/>
              <a:t> – wykorzystanie poufnych informacji giełdowych przed ich ujawnieniem w celu uzyskania nieuprawnionych zysków.</a:t>
            </a:r>
          </a:p>
          <a:p>
            <a:r>
              <a:rPr lang="pl-PL" i="1" dirty="0"/>
              <a:t>Market </a:t>
            </a:r>
            <a:r>
              <a:rPr lang="pl-PL" i="1" dirty="0" err="1"/>
              <a:t>manipulation</a:t>
            </a:r>
            <a:r>
              <a:rPr lang="pl-PL" dirty="0"/>
              <a:t> – fałszywe rozpowszechnianie informacji, uzgadnianie kursów, wprowadzanie w błąd co do popytu/podaży.</a:t>
            </a:r>
          </a:p>
          <a:p>
            <a:r>
              <a:rPr lang="pl-PL" dirty="0"/>
              <a:t>Komisja Europejska i ESMA (</a:t>
            </a:r>
            <a:r>
              <a:rPr lang="pl-PL" dirty="0" err="1"/>
              <a:t>European</a:t>
            </a:r>
            <a:r>
              <a:rPr lang="pl-PL" dirty="0"/>
              <a:t> Securities and </a:t>
            </a:r>
            <a:r>
              <a:rPr lang="pl-PL" dirty="0" err="1"/>
              <a:t>Markets</a:t>
            </a:r>
            <a:r>
              <a:rPr lang="pl-PL" dirty="0"/>
              <a:t> Authority) regulują i nadzorują, stosując Dyrektywę w sprawie nadużyć na rynku (Market </a:t>
            </a:r>
            <a:r>
              <a:rPr lang="pl-PL" dirty="0" err="1"/>
              <a:t>Abuse</a:t>
            </a:r>
            <a:r>
              <a:rPr lang="pl-PL" dirty="0"/>
              <a:t> Directive) oraz Rozporządzenie w sprawie nadużyć na rynku (MAR).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Korupcja i łapownictwo</a:t>
            </a:r>
            <a:endParaRPr lang="pl-PL" dirty="0"/>
          </a:p>
          <a:p>
            <a:r>
              <a:rPr lang="pl-PL" dirty="0"/>
              <a:t>Szczególnie niebezpieczna w sferze zamówień publicznych finansowanych z budżetu UE.</a:t>
            </a:r>
          </a:p>
          <a:p>
            <a:r>
              <a:rPr lang="pl-PL" dirty="0"/>
              <a:t>Afera </a:t>
            </a:r>
            <a:r>
              <a:rPr lang="pl-PL" dirty="0" err="1"/>
              <a:t>Qatargate</a:t>
            </a:r>
            <a:r>
              <a:rPr lang="pl-PL" dirty="0"/>
              <a:t> w Parlamencie Europejskim (2022–2023) uświadamia, że także instytucje unijne są narażone.</a:t>
            </a:r>
          </a:p>
          <a:p>
            <a:r>
              <a:rPr lang="pl-PL" dirty="0"/>
              <a:t>Konwencja Rady Europy o korupcji, a na poziomie UE – mechanizmy oceny antykorupcyjnej w ramach </a:t>
            </a:r>
            <a:r>
              <a:rPr lang="pl-PL" dirty="0" err="1"/>
              <a:t>Semester</a:t>
            </a:r>
            <a:r>
              <a:rPr lang="pl-PL" dirty="0"/>
              <a:t> EU, wskaźniki antykorupcyjne.</a:t>
            </a: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33307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7B2C9B-498C-4C8B-8BC4-7EA1C3566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22456"/>
          </a:xfrm>
        </p:spPr>
        <p:txBody>
          <a:bodyPr/>
          <a:lstStyle/>
          <a:p>
            <a:r>
              <a:rPr lang="pl-PL" sz="3600" dirty="0"/>
              <a:t>PODSTAWY PRAWNE UNIJNE, </a:t>
            </a:r>
            <a:br>
              <a:rPr lang="pl-PL" sz="3600" dirty="0"/>
            </a:br>
            <a:r>
              <a:rPr lang="pl-PL" sz="3600" dirty="0"/>
              <a:t>AKTY NORMATYWNE I ORZECZNICTWO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C0FB3EC-A155-465C-BFC9-FC5885D1A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547" y="1778558"/>
            <a:ext cx="11495315" cy="47428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/>
              <a:t>Dyrektywa PIF (UE) 2017/1371</a:t>
            </a:r>
            <a:endParaRPr lang="pl-PL" dirty="0"/>
          </a:p>
          <a:p>
            <a:r>
              <a:rPr lang="pl-PL" dirty="0"/>
              <a:t>Szeroko zwana Dyrektywą w sprawie zwalczania oszustw na szkodę interesów finansowych UE (</a:t>
            </a:r>
            <a:r>
              <a:rPr lang="pl-PL" dirty="0" err="1"/>
              <a:t>Protection</a:t>
            </a:r>
            <a:r>
              <a:rPr lang="pl-PL" dirty="0"/>
              <a:t> of the Financial </a:t>
            </a:r>
            <a:r>
              <a:rPr lang="pl-PL" dirty="0" err="1"/>
              <a:t>Interests</a:t>
            </a:r>
            <a:r>
              <a:rPr lang="pl-PL" dirty="0"/>
              <a:t>).</a:t>
            </a:r>
          </a:p>
          <a:p>
            <a:r>
              <a:rPr lang="pl-PL" dirty="0"/>
              <a:t>Nakłada obowiązek penalizacji m.in. oszustw dot. wydatków i dochodów UE, nadużyć w sprawach zamówień publicznych.</a:t>
            </a:r>
          </a:p>
          <a:p>
            <a:r>
              <a:rPr lang="pl-PL" dirty="0"/>
              <a:t>Przewiduje wspólne minimalne kary i definiuje „poważne oszustwo VAT” przekraczające 10 mln euro.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Rozporządzenie (UE) 2017/1939</a:t>
            </a:r>
            <a:r>
              <a:rPr lang="pl-PL" dirty="0"/>
              <a:t> – ustanawiające EPPO (</a:t>
            </a:r>
            <a:r>
              <a:rPr lang="pl-PL" dirty="0" err="1"/>
              <a:t>European</a:t>
            </a:r>
            <a:r>
              <a:rPr lang="pl-PL" dirty="0"/>
              <a:t> Public </a:t>
            </a:r>
            <a:r>
              <a:rPr lang="pl-PL" dirty="0" err="1"/>
              <a:t>Prosecutor’s</a:t>
            </a:r>
            <a:r>
              <a:rPr lang="pl-PL" dirty="0"/>
              <a:t> Office)</a:t>
            </a:r>
          </a:p>
          <a:p>
            <a:r>
              <a:rPr lang="pl-PL" dirty="0"/>
              <a:t>EPPO ma kompetencje do prowadzenia śledztw w sprawach przestępstw przeciwko interesom finansowym UE (m.in. wyłudzenia dotacji, oszustwa VAT).</a:t>
            </a:r>
          </a:p>
          <a:p>
            <a:r>
              <a:rPr lang="pl-PL" dirty="0"/>
              <a:t>Nie wszystkie państwa uczestniczą (m.in. Węgry, Dania, Irlandia nie przystąpiły).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19380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82442B-E8FF-4E35-8A73-9B2254598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240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94C019-C6AA-4858-8F47-7B568C09E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305" y="1256044"/>
            <a:ext cx="11615895" cy="5305530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Dyrektywy AML (AMLD1–6)</a:t>
            </a:r>
            <a:endParaRPr lang="pl-PL" dirty="0"/>
          </a:p>
          <a:p>
            <a:r>
              <a:rPr lang="pl-PL" dirty="0"/>
              <a:t>Najnowsza AMLD6 (Dyrektywa (UE) 2018/1673) wprowadziła szerszą definicję prania pieniędzy, obowiązek karania form współudziału, usiłowania itd.</a:t>
            </a:r>
          </a:p>
          <a:p>
            <a:r>
              <a:rPr lang="pl-PL" dirty="0"/>
              <a:t>Również przepisy nakładają na państwa członkowskie obowiązek tworzenia centralnych rejestrów beneficjentów rzeczywistych.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Pakiet VAT e-Commerce (2021)</a:t>
            </a:r>
            <a:endParaRPr lang="pl-PL" dirty="0"/>
          </a:p>
          <a:p>
            <a:r>
              <a:rPr lang="pl-PL" dirty="0"/>
              <a:t>Nowe rozporządzenia i dyrektywy w sprawie handlu elektronicznego (w tym uszczelnienie poboru VAT przy sprzedaży internetowej w UE).</a:t>
            </a:r>
          </a:p>
          <a:p>
            <a:r>
              <a:rPr lang="pl-PL" dirty="0"/>
              <a:t>Cel: ograniczenie nadużyć i luki w VAT w sprzedaży transgranicznej (m.in. likwidacja zwolnień, wprowadzenie One-Stop Shop).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63916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7D0993-73F2-40E4-9EA5-5D85BD02E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32504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B900499-C84E-4E76-9AF1-449891BF6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306" y="1276142"/>
            <a:ext cx="11575702" cy="52854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/>
              <a:t>Konwencja z dnia 26 lipca 1995 r. w sprawie ochrony interesów finansowych Wspólnot Europejskich</a:t>
            </a:r>
            <a:r>
              <a:rPr lang="pl-PL" dirty="0"/>
              <a:t> (tzw. Konwencja PIF) i Protokoły (1996, 1997)</a:t>
            </a:r>
          </a:p>
          <a:p>
            <a:r>
              <a:rPr lang="pl-PL" dirty="0"/>
              <a:t>Poprzednik Dyrektywy PIF, wprowadzający definicje nadużyć finansowych i zasady współpracy między państwami UE.</a:t>
            </a:r>
          </a:p>
          <a:p>
            <a:r>
              <a:rPr lang="pl-PL" dirty="0"/>
              <a:t>Orzecznictwo TSUE w sprawie interpretacji konwencji, np. C-105/14 </a:t>
            </a:r>
            <a:r>
              <a:rPr lang="pl-PL" dirty="0" err="1"/>
              <a:t>Taricco</a:t>
            </a:r>
            <a:r>
              <a:rPr lang="pl-PL" dirty="0"/>
              <a:t> (przed Dyrektywą PIF), w którym TSUE zajął się kwestią przedawnienia w sprawach oszustw VAT.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Orzecznictwo Trybunału Sprawiedliwości UE</a:t>
            </a:r>
            <a:endParaRPr lang="pl-PL" dirty="0"/>
          </a:p>
          <a:p>
            <a:r>
              <a:rPr lang="pl-PL" b="1" dirty="0"/>
              <a:t>Sprawa </a:t>
            </a:r>
            <a:r>
              <a:rPr lang="pl-PL" b="1" dirty="0" err="1"/>
              <a:t>Taricco</a:t>
            </a:r>
            <a:r>
              <a:rPr lang="pl-PL" b="1" dirty="0"/>
              <a:t> (C-105/14)</a:t>
            </a:r>
            <a:r>
              <a:rPr lang="pl-PL" dirty="0"/>
              <a:t>: TSUE orzekł, że przedawnienie w przypadku poważnych oszustw VAT może podważać interesy finansowe UE. W konsekwencji nakazał krajom wdrożenie odpowiednich rozwiązań, co wywołało dyskusję we Włoszech (klauzula </a:t>
            </a:r>
            <a:r>
              <a:rPr lang="pl-PL" dirty="0" err="1"/>
              <a:t>Taricco</a:t>
            </a:r>
            <a:r>
              <a:rPr lang="pl-PL" dirty="0"/>
              <a:t>).</a:t>
            </a:r>
          </a:p>
          <a:p>
            <a:r>
              <a:rPr lang="pl-PL" b="1" dirty="0"/>
              <a:t>Sprawa M.A.S. i M.B. (C-42/17)</a:t>
            </a:r>
            <a:r>
              <a:rPr lang="pl-PL" dirty="0"/>
              <a:t>: doprecyzowanie, że wymogi prawa krajowego w zakresie zasady legalności należy uwzględniać przy egzekwowaniu unijnego prawa w oszustwach podatkowych.</a:t>
            </a:r>
          </a:p>
          <a:p>
            <a:r>
              <a:rPr lang="pl-PL" b="1" dirty="0"/>
              <a:t>Inne wyroki</a:t>
            </a:r>
            <a:r>
              <a:rPr lang="pl-PL" dirty="0"/>
              <a:t> dot. interpretacji Dyrektywy PIF, prania pieniędzy, surowości sankcji.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95410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BE72FB-D486-4D73-A5D6-2111BB97C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62649"/>
          </a:xfrm>
        </p:spPr>
        <p:txBody>
          <a:bodyPr/>
          <a:lstStyle/>
          <a:p>
            <a:r>
              <a:rPr lang="pl-PL" sz="3600" dirty="0"/>
              <a:t>INSTYTUCJE I MECHANIZMY WSPÓŁPRACY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9E7F3E-79EE-405D-B268-A2AFD7629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245996"/>
            <a:ext cx="11625943" cy="533567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/>
              <a:t>OLAF (</a:t>
            </a:r>
            <a:r>
              <a:rPr lang="pl-PL" b="1" dirty="0" err="1"/>
              <a:t>European</a:t>
            </a:r>
            <a:r>
              <a:rPr lang="pl-PL" b="1" dirty="0"/>
              <a:t> </a:t>
            </a:r>
            <a:r>
              <a:rPr lang="pl-PL" b="1" dirty="0" err="1"/>
              <a:t>Anti</a:t>
            </a:r>
            <a:r>
              <a:rPr lang="pl-PL" b="1" dirty="0"/>
              <a:t>-Fraud Office)</a:t>
            </a:r>
            <a:endParaRPr lang="pl-PL" dirty="0"/>
          </a:p>
          <a:p>
            <a:r>
              <a:rPr lang="pl-PL" dirty="0"/>
              <a:t>Prowadzi postępowania administracyjne w sprawach nadużyć, korupcji i innej nielegalnej działalności naruszającej interesy finansowe UE.</a:t>
            </a:r>
          </a:p>
          <a:p>
            <a:r>
              <a:rPr lang="pl-PL" dirty="0"/>
              <a:t>Współpracuje z Komisją Europejską, państwami członkowskimi i teraz także z EPPO, przekazując materiały dowodowe do postępowań karnych.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EPPO (</a:t>
            </a:r>
            <a:r>
              <a:rPr lang="pl-PL" b="1" dirty="0" err="1"/>
              <a:t>European</a:t>
            </a:r>
            <a:r>
              <a:rPr lang="pl-PL" b="1" dirty="0"/>
              <a:t> Public </a:t>
            </a:r>
            <a:r>
              <a:rPr lang="pl-PL" b="1" dirty="0" err="1"/>
              <a:t>Prosecutor’s</a:t>
            </a:r>
            <a:r>
              <a:rPr lang="pl-PL" b="1" dirty="0"/>
              <a:t> Office)</a:t>
            </a:r>
            <a:endParaRPr lang="pl-PL" dirty="0"/>
          </a:p>
          <a:p>
            <a:r>
              <a:rPr lang="pl-PL" dirty="0"/>
              <a:t>Realnie działa od połowy 2021 r., siedziba w Luksemburgu.</a:t>
            </a:r>
          </a:p>
          <a:p>
            <a:r>
              <a:rPr lang="pl-PL" dirty="0"/>
              <a:t>Uprawnienia: ściganie i oskarżanie w sprawach oszustw na szkodę budżetu UE i poważnych oszustw VAT powyżej 10 mln euro.</a:t>
            </a:r>
          </a:p>
          <a:p>
            <a:r>
              <a:rPr lang="pl-PL" dirty="0"/>
              <a:t>Prokuratorzy delegowani w państwach uczestniczących, szybkie decyzje o zabezpieczeniach majątkowych, zatrzymaniach.</a:t>
            </a:r>
          </a:p>
          <a:p>
            <a:r>
              <a:rPr lang="pl-PL" dirty="0"/>
              <a:t>Sukcesy: pierwsze akty oskarżenia w sprawach dot. prania pieniędzy z funduszy rolnych, śledztwa dot. międzynarodowych karuzeli VAT.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67651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65A8E9-20CF-4F56-9572-BA8003704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92311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C7B6D9-243C-4D9F-B500-1E7098A36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305" y="1286189"/>
            <a:ext cx="11646039" cy="52552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b="1" dirty="0"/>
              <a:t>Europol</a:t>
            </a:r>
            <a:endParaRPr lang="pl-PL" dirty="0"/>
          </a:p>
          <a:p>
            <a:r>
              <a:rPr lang="pl-PL" dirty="0"/>
              <a:t>Wspiera wymianę informacji, tworzy analizy (np. Analysis </a:t>
            </a:r>
            <a:r>
              <a:rPr lang="pl-PL" dirty="0" err="1"/>
              <a:t>Work</a:t>
            </a:r>
            <a:r>
              <a:rPr lang="pl-PL" dirty="0"/>
              <a:t> File w obszarze przestępczości gospodarczej), ułatwia identyfikację powiązań w sprawach transgranicznych.</a:t>
            </a:r>
          </a:p>
          <a:p>
            <a:r>
              <a:rPr lang="pl-PL" dirty="0"/>
              <a:t>Organizuje wspólne operacje policji finansowych (np. Joint Action </a:t>
            </a:r>
            <a:r>
              <a:rPr lang="pl-PL" dirty="0" err="1"/>
              <a:t>Days</a:t>
            </a:r>
            <a:r>
              <a:rPr lang="pl-PL" dirty="0"/>
              <a:t> przeciw karuzelom).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 err="1"/>
              <a:t>Eurojust</a:t>
            </a:r>
            <a:endParaRPr lang="pl-PL" dirty="0"/>
          </a:p>
          <a:p>
            <a:r>
              <a:rPr lang="pl-PL" dirty="0"/>
              <a:t>Koordynuje współpracę prokuratur, tworzy zespoły śledcze (JIT). W sprawach pozostających poza kompetencjami EPPO (np. </a:t>
            </a:r>
            <a:r>
              <a:rPr lang="pl-PL" dirty="0" err="1"/>
              <a:t>insider</a:t>
            </a:r>
            <a:r>
              <a:rPr lang="pl-PL" dirty="0"/>
              <a:t> trading, korupcja nie związana z budżetem UE).</a:t>
            </a:r>
          </a:p>
          <a:p>
            <a:r>
              <a:rPr lang="pl-PL" dirty="0"/>
              <a:t>Pomoc w ustalaniu konfliktów jurysdykcji, wspieranie ekstradycji w ramach ENA.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Krajowe organy</a:t>
            </a:r>
            <a:endParaRPr lang="pl-PL" dirty="0"/>
          </a:p>
          <a:p>
            <a:r>
              <a:rPr lang="pl-PL" i="1" dirty="0"/>
              <a:t>Administracje skarbowe</a:t>
            </a:r>
            <a:r>
              <a:rPr lang="pl-PL" dirty="0"/>
              <a:t>, </a:t>
            </a:r>
            <a:r>
              <a:rPr lang="pl-PL" i="1" dirty="0"/>
              <a:t>urzędy ds. przestępczości gospodarczej</a:t>
            </a:r>
            <a:r>
              <a:rPr lang="pl-PL" dirty="0"/>
              <a:t> (np. </a:t>
            </a:r>
            <a:r>
              <a:rPr lang="pl-PL" dirty="0" err="1"/>
              <a:t>Guardia</a:t>
            </a:r>
            <a:r>
              <a:rPr lang="pl-PL" dirty="0"/>
              <a:t> di </a:t>
            </a:r>
            <a:r>
              <a:rPr lang="pl-PL" dirty="0" err="1"/>
              <a:t>Finanza</a:t>
            </a:r>
            <a:r>
              <a:rPr lang="pl-PL" dirty="0"/>
              <a:t> we Włoszech, Urzędy Celno-Skarbowe w Polsce).</a:t>
            </a:r>
          </a:p>
          <a:p>
            <a:r>
              <a:rPr lang="pl-PL" i="1" dirty="0"/>
              <a:t>Sądy i prokuratury</a:t>
            </a:r>
            <a:r>
              <a:rPr lang="pl-PL" dirty="0"/>
              <a:t> specjalizujące się w sprawach gospodarczych (działania ds. walki z korupcją, praniem pieniędzy).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6130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0D4669-AD60-4D42-87E2-46BF1B2E9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21972"/>
          </a:xfrm>
        </p:spPr>
        <p:txBody>
          <a:bodyPr/>
          <a:lstStyle/>
          <a:p>
            <a:r>
              <a:rPr lang="pl-PL" dirty="0"/>
              <a:t>PRZYKŁADOWE SPRAWY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E6566EB-AF50-4298-B1EC-CF227D4CA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644" y="1306286"/>
            <a:ext cx="11485266" cy="527538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b="1" dirty="0"/>
              <a:t>Carbon </a:t>
            </a:r>
            <a:r>
              <a:rPr lang="pl-PL" b="1" dirty="0" err="1"/>
              <a:t>Credit</a:t>
            </a:r>
            <a:r>
              <a:rPr lang="pl-PL" b="1" dirty="0"/>
              <a:t> Fraud (2008–2009)</a:t>
            </a:r>
            <a:endParaRPr lang="pl-PL" dirty="0"/>
          </a:p>
          <a:p>
            <a:r>
              <a:rPr lang="pl-PL" dirty="0"/>
              <a:t>Karuzele VAT przy handlu uprawnieniami do emisji CO₂ w systemie EU ETS. Przedsiębiorstwa pozorowały zakupy i sprzedaże certyfikatów w różnych krajach, unikając płacenia VAT bądź wyłudzając zwroty.</a:t>
            </a:r>
          </a:p>
          <a:p>
            <a:r>
              <a:rPr lang="pl-PL" dirty="0"/>
              <a:t>Szacowane straty: ok. 5 mld euro w ciągu kilkunastu miesięcy.</a:t>
            </a:r>
          </a:p>
          <a:p>
            <a:r>
              <a:rPr lang="pl-PL" dirty="0"/>
              <a:t>Po wykryciu przez służby skarbowe i policję (m.in. we Francji, Danii, UK), liczne aresztowania i wyroki. Komisja Europejska wprowadziła zmiany w przepisach VAT dla handlu emisjami.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Korupcja i nadużycia w funduszach rolnych – sprawa Rumunia</a:t>
            </a:r>
            <a:endParaRPr lang="pl-PL" dirty="0"/>
          </a:p>
          <a:p>
            <a:r>
              <a:rPr lang="pl-PL" dirty="0"/>
              <a:t>OLAF w raporcie rocznym wskazał, że kilkadziesiąt milionów euro dotacji rolnych zostało wyłudzonych na podstawie sfałszowanych deklaracji gruntów rolnych (2013–2015).</a:t>
            </a:r>
          </a:p>
          <a:p>
            <a:r>
              <a:rPr lang="pl-PL" dirty="0"/>
              <a:t>Dochodzenia krajowe, aresztowania lokalnych urzędników zatwierdzających wnioski, współpraca z Europolem i wsparcie </a:t>
            </a:r>
            <a:r>
              <a:rPr lang="pl-PL" dirty="0" err="1"/>
              <a:t>Eurojust</a:t>
            </a:r>
            <a:r>
              <a:rPr lang="pl-PL" dirty="0"/>
              <a:t> w ustaleniu przepływów finansowych za granicę.</a:t>
            </a:r>
          </a:p>
          <a:p>
            <a:r>
              <a:rPr lang="pl-PL" dirty="0"/>
              <a:t>Kilku rolników i przedsiębiorców skazano, część środków odzyskano.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52134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77D228-0153-4F48-AFE3-5D77A9930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3202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D57DA7D-F4D4-42DA-9CA5-8099F3339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500" y="1256044"/>
            <a:ext cx="11575700" cy="53658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/>
              <a:t>Afera </a:t>
            </a:r>
            <a:r>
              <a:rPr lang="pl-PL" b="1" dirty="0" err="1"/>
              <a:t>Danske</a:t>
            </a:r>
            <a:r>
              <a:rPr lang="pl-PL" b="1" dirty="0"/>
              <a:t> Bank (oddział w Estonii)</a:t>
            </a:r>
            <a:endParaRPr lang="pl-PL" dirty="0"/>
          </a:p>
          <a:p>
            <a:r>
              <a:rPr lang="pl-PL" dirty="0"/>
              <a:t>Zarzuty prania pieniędzy na masową skalę (ok. 200 mld euro przelewów podejrzanego pochodzenia, głównie z Rosji i krajów WNP) w latach 2007–2015.</a:t>
            </a:r>
          </a:p>
          <a:p>
            <a:r>
              <a:rPr lang="pl-PL" dirty="0"/>
              <a:t>Dochodzenia w Danii, Estonii, Wielkiej Brytanii; EBA (</a:t>
            </a:r>
            <a:r>
              <a:rPr lang="pl-PL" dirty="0" err="1"/>
              <a:t>European</a:t>
            </a:r>
            <a:r>
              <a:rPr lang="pl-PL" dirty="0"/>
              <a:t> Banking Authority) i KE krytycznie oceniły nadzór.</a:t>
            </a:r>
          </a:p>
          <a:p>
            <a:r>
              <a:rPr lang="pl-PL" dirty="0"/>
              <a:t>Pokazuje słabość systemów AML w praktyce i potrzebę centralnego organu nadzoru w UE (propozycja utworzenia unijnej Agencji AML).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Sprawa </a:t>
            </a:r>
            <a:r>
              <a:rPr lang="pl-PL" b="1" dirty="0" err="1"/>
              <a:t>Qatargate</a:t>
            </a:r>
            <a:r>
              <a:rPr lang="pl-PL" b="1" dirty="0"/>
              <a:t> w Parlamencie Europejskim (2022–2023)</a:t>
            </a:r>
            <a:endParaRPr lang="pl-PL" dirty="0"/>
          </a:p>
          <a:p>
            <a:r>
              <a:rPr lang="pl-PL" dirty="0"/>
              <a:t>Podejrzenia łapówek wręczanych europosłom w zamian za korzystne decyzje i politykę wobec pewnych państw arabskich.</a:t>
            </a:r>
          </a:p>
          <a:p>
            <a:r>
              <a:rPr lang="pl-PL" dirty="0"/>
              <a:t>Dochodzenie prokuratury belgijskiej, aresztowanie m.in. wiceprzewodniczącej PE, znalezienie setek tysięcy euro w gotówce.</a:t>
            </a:r>
          </a:p>
          <a:p>
            <a:r>
              <a:rPr lang="pl-PL" dirty="0"/>
              <a:t>Podkreśla problem korupcji na szczeblu instytucji unijnych i potrzebę surowszych reguł lobbingowych.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19804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03730E-8C44-4E9A-8DCC-61589A238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240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60E9D96-A4ED-4573-B35B-2C37971EA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402" y="1306286"/>
            <a:ext cx="11595798" cy="5285433"/>
          </a:xfrm>
        </p:spPr>
        <p:txBody>
          <a:bodyPr/>
          <a:lstStyle/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Sprawy EPPO – pierwsze akty oskarżenia</a:t>
            </a:r>
            <a:endParaRPr lang="pl-PL" dirty="0"/>
          </a:p>
          <a:p>
            <a:r>
              <a:rPr lang="pl-PL" dirty="0"/>
              <a:t>Od 2021 do 2025 EPPO wszczęło setki śledztw, m.in. w sprawie karuzeli VAT w obrocie elektroniką (straty &gt; 32 mln euro), oszustw dot. funduszy rolnych (kilka mln euro).</a:t>
            </a:r>
          </a:p>
          <a:p>
            <a:r>
              <a:rPr lang="pl-PL" dirty="0"/>
              <a:t>Intensywna współpraca z OLAF i Europolem, częste zabezpieczanie majątku podejrzanych (nieruchomości, rachunki bankowe).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15859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BCE0C2-67EE-4E1F-8CE3-C8E672429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63616"/>
          </a:xfrm>
        </p:spPr>
        <p:txBody>
          <a:bodyPr/>
          <a:lstStyle/>
          <a:p>
            <a:r>
              <a:rPr lang="pl-PL" sz="4000" dirty="0"/>
              <a:t>WYZWANIA I PERSPEKTYWY ROZWOJU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3FB027-BE58-4AC3-956B-1F975230D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451" y="1316334"/>
            <a:ext cx="11565651" cy="523519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b="1" dirty="0"/>
              <a:t>Brak pełnej harmonizacji prawa karnego</a:t>
            </a:r>
            <a:endParaRPr lang="pl-PL" dirty="0"/>
          </a:p>
          <a:p>
            <a:r>
              <a:rPr lang="pl-PL" dirty="0"/>
              <a:t>Wciąż występują zróżnicowane definicje i kary za oszustwa podatkowe, pranie pieniędzy, korupcję.</a:t>
            </a:r>
          </a:p>
          <a:p>
            <a:r>
              <a:rPr lang="pl-PL" dirty="0"/>
              <a:t>Traktat z Lizbony (art. 83 TFUE) daje podstawę do zbliżania przepisów, ale proces jest długotrwały (Dyrektywa PIF to krok w tym kierunku).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Utworzenie centralnego organu AML</a:t>
            </a:r>
            <a:endParaRPr lang="pl-PL" dirty="0"/>
          </a:p>
          <a:p>
            <a:r>
              <a:rPr lang="pl-PL" dirty="0"/>
              <a:t>Komisja Europejska planuje stworzenie unijnej Agencji AML, by nadzorować wdrażanie regulacji </a:t>
            </a:r>
            <a:r>
              <a:rPr lang="pl-PL" dirty="0" err="1"/>
              <a:t>antyprania</a:t>
            </a:r>
            <a:r>
              <a:rPr lang="pl-PL" dirty="0"/>
              <a:t> pieniędzy.</a:t>
            </a:r>
          </a:p>
          <a:p>
            <a:r>
              <a:rPr lang="pl-PL" dirty="0"/>
              <a:t>Problem: państwa członkowskie różnie oceniają potrzebę przekazania kolejnych kompetencji na szczebel UE.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Rozszerzenie kompetencji EPPO</a:t>
            </a:r>
            <a:endParaRPr lang="pl-PL" dirty="0"/>
          </a:p>
          <a:p>
            <a:r>
              <a:rPr lang="pl-PL" dirty="0"/>
              <a:t>Czy EPPO powinna przejąć ściganie wszystkich poważnych przestępstw gospodarczych w UE, nie tylko tych związanych z budżetem UE?</a:t>
            </a:r>
          </a:p>
          <a:p>
            <a:r>
              <a:rPr lang="pl-PL" dirty="0"/>
              <a:t>Debata o tym, że brakuje EPPO w państwach, które nie </a:t>
            </a:r>
            <a:r>
              <a:rPr lang="pl-PL"/>
              <a:t>przystąpiły (Węgry</a:t>
            </a:r>
            <a:r>
              <a:rPr lang="pl-PL" dirty="0"/>
              <a:t>, Dania, Irlandia).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54858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B3418C-D871-401A-A9A3-651D9BDFD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240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14985AC-2F0E-4871-8919-297265C96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305" y="1296237"/>
            <a:ext cx="11605847" cy="5235191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Cyfryzacja i innowacje</a:t>
            </a:r>
            <a:endParaRPr lang="pl-PL" dirty="0"/>
          </a:p>
          <a:p>
            <a:r>
              <a:rPr lang="pl-PL" dirty="0"/>
              <a:t>Rozwój </a:t>
            </a:r>
            <a:r>
              <a:rPr lang="pl-PL" dirty="0" err="1"/>
              <a:t>kryptowalut</a:t>
            </a:r>
            <a:r>
              <a:rPr lang="pl-PL" dirty="0"/>
              <a:t> i technologii </a:t>
            </a:r>
            <a:r>
              <a:rPr lang="pl-PL" dirty="0" err="1"/>
              <a:t>DeFi</a:t>
            </a:r>
            <a:r>
              <a:rPr lang="pl-PL" dirty="0"/>
              <a:t> (</a:t>
            </a:r>
            <a:r>
              <a:rPr lang="pl-PL" dirty="0" err="1"/>
              <a:t>Decentralized</a:t>
            </a:r>
            <a:r>
              <a:rPr lang="pl-PL" dirty="0"/>
              <a:t> Finance) tworzy nowe pola do prania pieniędzy i wyłudzeń.</a:t>
            </a:r>
          </a:p>
          <a:p>
            <a:r>
              <a:rPr lang="pl-PL" dirty="0"/>
              <a:t>AI (Sztuczna inteligencja) może wspomagać analizy big data, ale przestępcy także używają AI do tworzenia fałszywych dokumentów, kradzieży tożsamości.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Potrzeba edukacji i profilaktyki</a:t>
            </a:r>
            <a:endParaRPr lang="pl-PL" dirty="0"/>
          </a:p>
          <a:p>
            <a:r>
              <a:rPr lang="pl-PL" dirty="0"/>
              <a:t>Programy uświadamiające dla urzędników, przedsiębiorców i banków, by rozpoznawali sygnały oszustw (karuzele, pranie pieniędzy).</a:t>
            </a:r>
          </a:p>
          <a:p>
            <a:r>
              <a:rPr lang="pl-PL" dirty="0"/>
              <a:t>Rola sygnalistów (</a:t>
            </a:r>
            <a:r>
              <a:rPr lang="pl-PL" dirty="0" err="1"/>
              <a:t>whistleblowers</a:t>
            </a:r>
            <a:r>
              <a:rPr lang="pl-PL" dirty="0"/>
              <a:t>) – Dyrektywa 2019/1937 w sprawie ochrony sygnalistów.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91720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419214-3987-4731-B774-32F6E19E3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43519"/>
          </a:xfrm>
        </p:spPr>
        <p:txBody>
          <a:bodyPr/>
          <a:lstStyle/>
          <a:p>
            <a:r>
              <a:rPr lang="pl-PL" dirty="0"/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1E39FE0-A5BE-4258-8332-9A4BFFBD1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452" y="1296237"/>
            <a:ext cx="11545556" cy="52552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/>
              <a:t>Najważniejsze wnioski</a:t>
            </a:r>
            <a:endParaRPr lang="pl-PL" dirty="0"/>
          </a:p>
          <a:p>
            <a:r>
              <a:rPr lang="pl-PL" dirty="0"/>
              <a:t>Przestępczość gospodarcza i finansowa w UE ma </a:t>
            </a:r>
            <a:r>
              <a:rPr lang="pl-PL" b="1" dirty="0"/>
              <a:t>olbrzymi wpływ</a:t>
            </a:r>
            <a:r>
              <a:rPr lang="pl-PL" dirty="0"/>
              <a:t> na budżety państw i budżet UE, na stabilność rynków i zaufanie do instytucji.</a:t>
            </a:r>
          </a:p>
          <a:p>
            <a:r>
              <a:rPr lang="pl-PL" dirty="0"/>
              <a:t>Unia Europejska dysponuje </a:t>
            </a:r>
            <a:r>
              <a:rPr lang="pl-PL" b="1" dirty="0"/>
              <a:t>silnym zestawem narzędzi</a:t>
            </a:r>
            <a:r>
              <a:rPr lang="pl-PL" dirty="0"/>
              <a:t> (Dyrektywa PIF, AMLD, EPPO, OLAF, Europol, </a:t>
            </a:r>
            <a:r>
              <a:rPr lang="pl-PL" dirty="0" err="1"/>
              <a:t>Eurojust</a:t>
            </a:r>
            <a:r>
              <a:rPr lang="pl-PL" dirty="0"/>
              <a:t>), ale wciąż istnieją </a:t>
            </a:r>
            <a:r>
              <a:rPr lang="pl-PL" b="1" dirty="0"/>
              <a:t>luki i rozbieżności</a:t>
            </a:r>
            <a:r>
              <a:rPr lang="pl-PL" dirty="0"/>
              <a:t> w prawie krajowym.</a:t>
            </a:r>
          </a:p>
          <a:p>
            <a:r>
              <a:rPr lang="pl-PL" dirty="0"/>
              <a:t>Współpraca transgraniczna jest kluczem do skutecznego ścigania karuzel VAT, prania pieniędzy czy wyłudzeń funduszy unijnych.</a:t>
            </a:r>
          </a:p>
          <a:p>
            <a:pPr marL="0" indent="0">
              <a:buNone/>
            </a:pPr>
            <a:endParaRPr lang="pl-PL" b="1"/>
          </a:p>
          <a:p>
            <a:pPr marL="0" indent="0">
              <a:buNone/>
            </a:pPr>
            <a:r>
              <a:rPr lang="pl-PL" b="1"/>
              <a:t>Pytania </a:t>
            </a:r>
            <a:r>
              <a:rPr lang="pl-PL" b="1" dirty="0"/>
              <a:t>do dyskusji</a:t>
            </a:r>
            <a:endParaRPr lang="pl-PL" dirty="0"/>
          </a:p>
          <a:p>
            <a:r>
              <a:rPr lang="pl-PL" dirty="0"/>
              <a:t>Czy surowsze kary i bardziej scentralizowane organy (np. rozbudowa EPPO) to najlepsza droga do zwalczania przestępczości finansowej?</a:t>
            </a:r>
          </a:p>
          <a:p>
            <a:r>
              <a:rPr lang="pl-PL" dirty="0"/>
              <a:t>Jak daleko powinna sięgać unijna harmonizacja prawa karnego, zważywszy na suwerenność państw?</a:t>
            </a:r>
          </a:p>
          <a:p>
            <a:r>
              <a:rPr lang="pl-PL" dirty="0"/>
              <a:t>Jak skutecznie wypełnić luki w walce z praniem pieniędzy w dobie technologii cyfrowych?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648877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35</TotalTime>
  <Words>1929</Words>
  <Application>Microsoft Office PowerPoint</Application>
  <PresentationFormat>Panoramiczny</PresentationFormat>
  <Paragraphs>146</Paragraphs>
  <Slides>17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Wingdings 3</vt:lpstr>
      <vt:lpstr>Jon</vt:lpstr>
      <vt:lpstr>Przestępczość w UE – wykład nr 6</vt:lpstr>
      <vt:lpstr>PRZESTĘPCZOŚĆ GOSPODARCZA  I FINANSOWA W UE</vt:lpstr>
      <vt:lpstr>Prezentacja programu PowerPoint</vt:lpstr>
      <vt:lpstr>KLUCZOWE OBSZARY PRZESTĘPSTW GOSPODARCZYCH W UE</vt:lpstr>
      <vt:lpstr>Prezentacja programu PowerPoint</vt:lpstr>
      <vt:lpstr>Prezentacja programu PowerPoint</vt:lpstr>
      <vt:lpstr>PODSTAWY PRAWNE UNIJNE,  AKTY NORMATYWNE I ORZECZNICTWO</vt:lpstr>
      <vt:lpstr>Prezentacja programu PowerPoint</vt:lpstr>
      <vt:lpstr>Prezentacja programu PowerPoint</vt:lpstr>
      <vt:lpstr>INSTYTUCJE I MECHANIZMY WSPÓŁPRACY</vt:lpstr>
      <vt:lpstr>Prezentacja programu PowerPoint</vt:lpstr>
      <vt:lpstr>PRZYKŁADOWE SPRAWY</vt:lpstr>
      <vt:lpstr>Prezentacja programu PowerPoint</vt:lpstr>
      <vt:lpstr>Prezentacja programu PowerPoint</vt:lpstr>
      <vt:lpstr>WYZWANIA I PERSPEKTYWY ROZWOJU</vt:lpstr>
      <vt:lpstr>Prezentacja programu PowerPoint</vt:lpstr>
      <vt:lpstr>PODSUMOWANIE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Przestępczość w UE – wykład nr 6</dc:title>
  <dc:creator>Maciej Błotnicki</dc:creator>
  <cp:lastModifiedBy>Maciej Błotnicki</cp:lastModifiedBy>
  <cp:revision>7</cp:revision>
  <dcterms:created xsi:type="dcterms:W3CDTF">2025-04-13T06:52:10Z</dcterms:created>
  <dcterms:modified xsi:type="dcterms:W3CDTF">2025-04-15T19:13:12Z</dcterms:modified>
</cp:coreProperties>
</file>