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53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09C-3C2C-4CD1-828F-FEB8FB966D77}" type="datetimeFigureOut">
              <a:rPr lang="pl-PL" smtClean="0"/>
              <a:t>07.04.2025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CEDEE-CBA2-4EC3-AE56-A1AD29E399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048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09C-3C2C-4CD1-828F-FEB8FB966D77}" type="datetimeFigureOut">
              <a:rPr lang="pl-PL" smtClean="0"/>
              <a:t>07.04.2025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CEDEE-CBA2-4EC3-AE56-A1AD29E399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5237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09C-3C2C-4CD1-828F-FEB8FB966D77}" type="datetimeFigureOut">
              <a:rPr lang="pl-PL" smtClean="0"/>
              <a:t>07.04.2025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CEDEE-CBA2-4EC3-AE56-A1AD29E399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2821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09C-3C2C-4CD1-828F-FEB8FB966D77}" type="datetimeFigureOut">
              <a:rPr lang="pl-PL" smtClean="0"/>
              <a:t>07.04.2025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CEDEE-CBA2-4EC3-AE56-A1AD29E399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7350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09C-3C2C-4CD1-828F-FEB8FB966D77}" type="datetimeFigureOut">
              <a:rPr lang="pl-PL" smtClean="0"/>
              <a:t>07.04.2025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CEDEE-CBA2-4EC3-AE56-A1AD29E399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0721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09C-3C2C-4CD1-828F-FEB8FB966D77}" type="datetimeFigureOut">
              <a:rPr lang="pl-PL" smtClean="0"/>
              <a:t>07.04.2025</a:t>
            </a:fld>
            <a:endParaRPr lang="pl-PL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CEDEE-CBA2-4EC3-AE56-A1AD29E399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4930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09C-3C2C-4CD1-828F-FEB8FB966D77}" type="datetimeFigureOut">
              <a:rPr lang="pl-PL" smtClean="0"/>
              <a:t>07.04.2025</a:t>
            </a:fld>
            <a:endParaRPr lang="pl-PL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CEDEE-CBA2-4EC3-AE56-A1AD29E399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59158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09C-3C2C-4CD1-828F-FEB8FB966D77}" type="datetimeFigureOut">
              <a:rPr lang="pl-PL" smtClean="0"/>
              <a:t>07.04.2025</a:t>
            </a:fld>
            <a:endParaRPr lang="pl-PL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CEDEE-CBA2-4EC3-AE56-A1AD29E399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531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09C-3C2C-4CD1-828F-FEB8FB966D77}" type="datetimeFigureOut">
              <a:rPr lang="pl-PL" smtClean="0"/>
              <a:t>07.04.2025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CEDEE-CBA2-4EC3-AE56-A1AD29E399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58219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09C-3C2C-4CD1-828F-FEB8FB966D77}" type="datetimeFigureOut">
              <a:rPr lang="pl-PL" smtClean="0"/>
              <a:t>07.04.2025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CEDEE-CBA2-4EC3-AE56-A1AD29E399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6802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09C-3C2C-4CD1-828F-FEB8FB966D77}" type="datetimeFigureOut">
              <a:rPr lang="pl-PL" smtClean="0"/>
              <a:t>07.04.2025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CEDEE-CBA2-4EC3-AE56-A1AD29E399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86780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09C-3C2C-4CD1-828F-FEB8FB966D77}" type="datetimeFigureOut">
              <a:rPr lang="pl-PL" smtClean="0"/>
              <a:t>07.04.2025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CEDEE-CBA2-4EC3-AE56-A1AD29E399BD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56916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09C-3C2C-4CD1-828F-FEB8FB966D77}" type="datetimeFigureOut">
              <a:rPr lang="pl-PL" smtClean="0"/>
              <a:t>07.04.2025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CEDEE-CBA2-4EC3-AE56-A1AD29E399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78407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09C-3C2C-4CD1-828F-FEB8FB966D77}" type="datetimeFigureOut">
              <a:rPr lang="pl-PL" smtClean="0"/>
              <a:t>07.04.2025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CEDEE-CBA2-4EC3-AE56-A1AD29E399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8971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09C-3C2C-4CD1-828F-FEB8FB966D77}" type="datetimeFigureOut">
              <a:rPr lang="pl-PL" smtClean="0"/>
              <a:t>07.04.2025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CEDEE-CBA2-4EC3-AE56-A1AD29E399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77625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09C-3C2C-4CD1-828F-FEB8FB966D77}" type="datetimeFigureOut">
              <a:rPr lang="pl-PL" smtClean="0"/>
              <a:t>07.04.2025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CEDEE-CBA2-4EC3-AE56-A1AD29E399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817702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09C-3C2C-4CD1-828F-FEB8FB966D77}" type="datetimeFigureOut">
              <a:rPr lang="pl-PL" smtClean="0"/>
              <a:t>07.04.2025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CEDEE-CBA2-4EC3-AE56-A1AD29E399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6577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DC3D09C-3C2C-4CD1-828F-FEB8FB966D77}" type="datetimeFigureOut">
              <a:rPr lang="pl-PL" smtClean="0"/>
              <a:t>07.04.2025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CEDEE-CBA2-4EC3-AE56-A1AD29E399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403772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A80A7AE-B8B2-41AD-9470-138A65895A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5400" dirty="0"/>
              <a:t>Przestępczość w UE – wykład nr 5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BC90931-B851-4F4B-A007-3AF664A729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pl-PL" b="1" dirty="0"/>
              <a:t>Dr </a:t>
            </a:r>
            <a:r>
              <a:rPr lang="pl-PL" b="1" dirty="0" err="1"/>
              <a:t>maciej</a:t>
            </a:r>
            <a:r>
              <a:rPr lang="pl-PL" b="1" dirty="0"/>
              <a:t> </a:t>
            </a:r>
            <a:r>
              <a:rPr lang="pl-PL" b="1" dirty="0" err="1"/>
              <a:t>Błotnicki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561198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3A57C2-EE45-42A5-AF94-C24B841D0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62735"/>
          </a:xfrm>
        </p:spPr>
        <p:txBody>
          <a:bodyPr/>
          <a:lstStyle/>
          <a:p>
            <a:r>
              <a:rPr lang="pl-PL" sz="3200" dirty="0"/>
              <a:t>WSTĘP I EWOLUCJA CYBERPRZESTĘPCZOŚCI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EE32B4C-EF90-48A9-9A05-E8F64C2D72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054" y="1315454"/>
            <a:ext cx="11389894" cy="5089828"/>
          </a:xfrm>
        </p:spPr>
        <p:txBody>
          <a:bodyPr/>
          <a:lstStyle/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Definicja i kontekst</a:t>
            </a:r>
            <a:endParaRPr lang="pl-PL" dirty="0"/>
          </a:p>
          <a:p>
            <a:r>
              <a:rPr lang="pl-PL" dirty="0"/>
              <a:t>Cyberprzestępczość to zbiór </a:t>
            </a:r>
            <a:r>
              <a:rPr lang="pl-PL" b="1" dirty="0"/>
              <a:t>czynów zabronionych</a:t>
            </a:r>
            <a:r>
              <a:rPr lang="pl-PL" dirty="0"/>
              <a:t> popełnianych z użyciem technologii informatycznych bądź wymierzonych w systemy lub dane komputerowe.</a:t>
            </a:r>
          </a:p>
          <a:p>
            <a:r>
              <a:rPr lang="pl-PL" dirty="0"/>
              <a:t>Obejmuje zarówno klasyczne ataki na infrastruktury IT (</a:t>
            </a:r>
            <a:r>
              <a:rPr lang="pl-PL" i="1" dirty="0" err="1"/>
              <a:t>hacking</a:t>
            </a:r>
            <a:r>
              <a:rPr lang="pl-PL" i="1" dirty="0"/>
              <a:t>, </a:t>
            </a:r>
            <a:r>
              <a:rPr lang="pl-PL" i="1" dirty="0" err="1"/>
              <a:t>malware</a:t>
            </a:r>
            <a:r>
              <a:rPr lang="pl-PL" i="1" dirty="0"/>
              <a:t>, </a:t>
            </a:r>
            <a:r>
              <a:rPr lang="pl-PL" i="1" dirty="0" err="1"/>
              <a:t>DDoS</a:t>
            </a:r>
            <a:r>
              <a:rPr lang="pl-PL" dirty="0"/>
              <a:t>), jak i przestępstwa „tradycyjne” (oszustwa, kradzieże, wymuszenia), które zostały przeniesione do sfery cyfrowej (np. </a:t>
            </a:r>
            <a:r>
              <a:rPr lang="pl-PL" dirty="0" err="1"/>
              <a:t>phishing</a:t>
            </a:r>
            <a:r>
              <a:rPr lang="pl-PL" dirty="0"/>
              <a:t>, fałszywe sklepy internetowe).</a:t>
            </a:r>
          </a:p>
          <a:p>
            <a:r>
              <a:rPr lang="pl-PL" dirty="0"/>
              <a:t>Szybki rozwój IT (chmura, </a:t>
            </a:r>
            <a:r>
              <a:rPr lang="pl-PL" dirty="0" err="1"/>
              <a:t>IoT</a:t>
            </a:r>
            <a:r>
              <a:rPr lang="pl-PL" dirty="0"/>
              <a:t>, AI) oraz globalny dostęp do sieci sprawiają, że cyberprzestępczość jest jednym z </a:t>
            </a:r>
            <a:r>
              <a:rPr lang="pl-PL" b="1" dirty="0"/>
              <a:t>najszybciej rosnących</a:t>
            </a:r>
            <a:r>
              <a:rPr lang="pl-PL" dirty="0"/>
              <a:t> obszarów przestępczości transgranicznej w UE.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94597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A1B243-A69B-42E0-89EA-D0922FC49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25850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AA7B2E0-2FB2-4CC1-95A1-4BC6FB00A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053" y="1395664"/>
            <a:ext cx="11325725" cy="5009618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Historyczna ewolucja</a:t>
            </a:r>
            <a:endParaRPr lang="pl-PL" dirty="0"/>
          </a:p>
          <a:p>
            <a:r>
              <a:rPr lang="pl-PL" dirty="0"/>
              <a:t>Początki: ataki </a:t>
            </a:r>
            <a:r>
              <a:rPr lang="pl-PL" dirty="0" err="1"/>
              <a:t>hakerskie</a:t>
            </a:r>
            <a:r>
              <a:rPr lang="pl-PL" dirty="0"/>
              <a:t> w latach 80. i 90. (motywy „zabawy” czy demonstracji umiejętności).</a:t>
            </a:r>
          </a:p>
          <a:p>
            <a:r>
              <a:rPr lang="pl-PL" dirty="0"/>
              <a:t>Około 2000 r. pojawienie się zorganizowanych grup przestępczych, czerpiących </a:t>
            </a:r>
            <a:r>
              <a:rPr lang="pl-PL" b="1" dirty="0"/>
              <a:t>zyski</a:t>
            </a:r>
            <a:r>
              <a:rPr lang="pl-PL" dirty="0"/>
              <a:t> z ataków (kradzież danych bankowych, Trojan </a:t>
            </a:r>
            <a:r>
              <a:rPr lang="pl-PL" dirty="0" err="1"/>
              <a:t>horses</a:t>
            </a:r>
            <a:r>
              <a:rPr lang="pl-PL" dirty="0"/>
              <a:t>).</a:t>
            </a:r>
          </a:p>
          <a:p>
            <a:r>
              <a:rPr lang="pl-PL" dirty="0"/>
              <a:t>Lata 2010–2020: profesjonalizacja rynku, model </a:t>
            </a:r>
            <a:r>
              <a:rPr lang="pl-PL" i="1" dirty="0" err="1"/>
              <a:t>crime</a:t>
            </a:r>
            <a:r>
              <a:rPr lang="pl-PL" i="1" dirty="0"/>
              <a:t>-as-a-service</a:t>
            </a:r>
            <a:r>
              <a:rPr lang="pl-PL" dirty="0"/>
              <a:t>, rozwój </a:t>
            </a:r>
            <a:r>
              <a:rPr lang="pl-PL" dirty="0" err="1"/>
              <a:t>ransomware</a:t>
            </a:r>
            <a:r>
              <a:rPr lang="pl-PL" dirty="0"/>
              <a:t> i skoordynowanych ataków sponsorowanych przez państwa.</a:t>
            </a:r>
          </a:p>
          <a:p>
            <a:endParaRPr lang="pl-PL" b="1" dirty="0"/>
          </a:p>
          <a:p>
            <a:pPr marL="0" indent="0">
              <a:buNone/>
            </a:pPr>
            <a:r>
              <a:rPr lang="pl-PL" b="1" dirty="0"/>
              <a:t>Specyfika cyberprzestępczości w UE</a:t>
            </a:r>
            <a:endParaRPr lang="pl-PL" dirty="0"/>
          </a:p>
          <a:p>
            <a:r>
              <a:rPr lang="pl-PL" dirty="0"/>
              <a:t>Otwarte granice i wspólny rynek (swobodny przepływ usług cyfrowych) powodują transgraniczny charakter.</a:t>
            </a:r>
          </a:p>
          <a:p>
            <a:r>
              <a:rPr lang="pl-PL" dirty="0"/>
              <a:t>Wyzwania współpracy międzynarodowej: rozbieżności w prawie karnym, bariery jurysdykcyjne, różne poziomy </a:t>
            </a:r>
            <a:r>
              <a:rPr lang="pl-PL" dirty="0" err="1"/>
              <a:t>cyberbezpieczeństwa</a:t>
            </a:r>
            <a:r>
              <a:rPr lang="pl-PL" dirty="0"/>
              <a:t> w poszczególnych krajach.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24109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44D791-D1AB-42E0-9D54-18B0B5D79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PODZIAŁ I GŁÓWNE TYPY CYBERPRZESTĘPSTW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97C37A5-EBA4-4396-B886-65D2FFFD10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053" y="1853248"/>
            <a:ext cx="11389893" cy="4691931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Przestępstwa wymierzone w systemy informatyczne</a:t>
            </a:r>
            <a:endParaRPr lang="pl-PL" dirty="0"/>
          </a:p>
          <a:p>
            <a:r>
              <a:rPr lang="pl-PL" i="1" dirty="0" err="1"/>
              <a:t>Hacking</a:t>
            </a:r>
            <a:r>
              <a:rPr lang="pl-PL" dirty="0"/>
              <a:t> (bezprawny dostęp, przełamywanie zabezpieczeń), </a:t>
            </a:r>
            <a:r>
              <a:rPr lang="pl-PL" i="1" dirty="0" err="1"/>
              <a:t>defacing</a:t>
            </a:r>
            <a:r>
              <a:rPr lang="pl-PL" dirty="0"/>
              <a:t> stron, </a:t>
            </a:r>
            <a:r>
              <a:rPr lang="pl-PL" i="1" dirty="0" err="1"/>
              <a:t>malware</a:t>
            </a:r>
            <a:r>
              <a:rPr lang="pl-PL" dirty="0"/>
              <a:t> (wirusy, </a:t>
            </a:r>
            <a:r>
              <a:rPr lang="pl-PL" dirty="0" err="1"/>
              <a:t>trojany</a:t>
            </a:r>
            <a:r>
              <a:rPr lang="pl-PL" dirty="0"/>
              <a:t>), </a:t>
            </a:r>
            <a:r>
              <a:rPr lang="pl-PL" i="1" dirty="0" err="1"/>
              <a:t>ransomware</a:t>
            </a:r>
            <a:r>
              <a:rPr lang="pl-PL" dirty="0"/>
              <a:t> (</a:t>
            </a:r>
            <a:r>
              <a:rPr lang="pl-PL" dirty="0" err="1"/>
              <a:t>WannaCry</a:t>
            </a:r>
            <a:r>
              <a:rPr lang="pl-PL" dirty="0"/>
              <a:t>, </a:t>
            </a:r>
            <a:r>
              <a:rPr lang="pl-PL" dirty="0" err="1"/>
              <a:t>LockBit</a:t>
            </a:r>
            <a:r>
              <a:rPr lang="pl-PL" dirty="0"/>
              <a:t>).</a:t>
            </a:r>
          </a:p>
          <a:p>
            <a:r>
              <a:rPr lang="pl-PL" i="1" dirty="0"/>
              <a:t>Distributed </a:t>
            </a:r>
            <a:r>
              <a:rPr lang="pl-PL" i="1" dirty="0" err="1"/>
              <a:t>Denial</a:t>
            </a:r>
            <a:r>
              <a:rPr lang="pl-PL" i="1" dirty="0"/>
              <a:t> of Service (</a:t>
            </a:r>
            <a:r>
              <a:rPr lang="pl-PL" i="1" dirty="0" err="1"/>
              <a:t>DDoS</a:t>
            </a:r>
            <a:r>
              <a:rPr lang="pl-PL" i="1" dirty="0"/>
              <a:t>)</a:t>
            </a:r>
            <a:r>
              <a:rPr lang="pl-PL" dirty="0"/>
              <a:t> – przeciążanie serwerów fałszywym ruchem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Przestępstwa z użyciem systemów IT</a:t>
            </a:r>
            <a:endParaRPr lang="pl-PL" dirty="0"/>
          </a:p>
          <a:p>
            <a:r>
              <a:rPr lang="pl-PL" i="1" dirty="0"/>
              <a:t>Oszustwa</a:t>
            </a:r>
            <a:r>
              <a:rPr lang="pl-PL" dirty="0"/>
              <a:t> (kradzież tożsamości, wyłudzenia, aukcje internetowe, </a:t>
            </a:r>
            <a:r>
              <a:rPr lang="pl-PL" i="1" dirty="0"/>
              <a:t>Business Email </a:t>
            </a:r>
            <a:r>
              <a:rPr lang="pl-PL" i="1" dirty="0" err="1"/>
              <a:t>Compromise</a:t>
            </a:r>
            <a:r>
              <a:rPr lang="pl-PL" dirty="0"/>
              <a:t>).</a:t>
            </a:r>
          </a:p>
          <a:p>
            <a:r>
              <a:rPr lang="pl-PL" i="1" dirty="0" err="1"/>
              <a:t>Phishing</a:t>
            </a:r>
            <a:r>
              <a:rPr lang="pl-PL" dirty="0"/>
              <a:t>, </a:t>
            </a:r>
            <a:r>
              <a:rPr lang="pl-PL" i="1" dirty="0" err="1"/>
              <a:t>smishing</a:t>
            </a:r>
            <a:r>
              <a:rPr lang="pl-PL" dirty="0"/>
              <a:t>, </a:t>
            </a:r>
            <a:r>
              <a:rPr lang="pl-PL" i="1" dirty="0" err="1"/>
              <a:t>vishing</a:t>
            </a:r>
            <a:r>
              <a:rPr lang="pl-PL" dirty="0"/>
              <a:t> (wyłudzanie danych przez e-mail/SMS/telefon).</a:t>
            </a:r>
          </a:p>
          <a:p>
            <a:r>
              <a:rPr lang="pl-PL" i="1" dirty="0"/>
              <a:t>Dystrybucja nielegalnych treści</a:t>
            </a:r>
            <a:r>
              <a:rPr lang="pl-PL" dirty="0"/>
              <a:t> (np. nielegalna pornografia, materiały terrorystyczne).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35544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193D42-58C5-4E45-BADC-DE43353D8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54187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229C285-64DA-4D98-934D-23D2C8884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1556084"/>
            <a:ext cx="11421979" cy="484919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b="1" dirty="0"/>
              <a:t>Cyberprzestępczość gospodarcza</a:t>
            </a:r>
            <a:endParaRPr lang="pl-PL" dirty="0"/>
          </a:p>
          <a:p>
            <a:r>
              <a:rPr lang="pl-PL" dirty="0"/>
              <a:t>Wyłudzenia podatkowe online, fałszowanie e-faktur, ataki na systemy bankowe.</a:t>
            </a:r>
          </a:p>
          <a:p>
            <a:r>
              <a:rPr lang="pl-PL" dirty="0"/>
              <a:t>Rozbudowane łańcuchy prania pieniędzy z wykorzystaniem </a:t>
            </a:r>
            <a:r>
              <a:rPr lang="pl-PL" dirty="0" err="1"/>
              <a:t>kryptowalut</a:t>
            </a:r>
            <a:r>
              <a:rPr lang="pl-PL" dirty="0"/>
              <a:t> (</a:t>
            </a:r>
            <a:r>
              <a:rPr lang="pl-PL" i="1" dirty="0" err="1"/>
              <a:t>Bitcoin</a:t>
            </a:r>
            <a:r>
              <a:rPr lang="pl-PL" dirty="0"/>
              <a:t>, </a:t>
            </a:r>
            <a:r>
              <a:rPr lang="pl-PL" i="1" dirty="0"/>
              <a:t>Monero</a:t>
            </a:r>
            <a:r>
              <a:rPr lang="pl-PL" dirty="0"/>
              <a:t>).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Przestępczość seksualna w </a:t>
            </a:r>
            <a:r>
              <a:rPr lang="pl-PL" b="1" dirty="0" err="1"/>
              <a:t>internecie</a:t>
            </a:r>
            <a:endParaRPr lang="pl-PL" dirty="0"/>
          </a:p>
          <a:p>
            <a:r>
              <a:rPr lang="pl-PL" dirty="0"/>
              <a:t>Rozpowszechnianie </a:t>
            </a:r>
            <a:r>
              <a:rPr lang="pl-PL" i="1" dirty="0"/>
              <a:t>CSAM</a:t>
            </a:r>
            <a:r>
              <a:rPr lang="pl-PL" dirty="0"/>
              <a:t> (Child </a:t>
            </a:r>
            <a:r>
              <a:rPr lang="pl-PL" dirty="0" err="1"/>
              <a:t>Sexual</a:t>
            </a:r>
            <a:r>
              <a:rPr lang="pl-PL" dirty="0"/>
              <a:t> </a:t>
            </a:r>
            <a:r>
              <a:rPr lang="pl-PL" dirty="0" err="1"/>
              <a:t>Abuse</a:t>
            </a:r>
            <a:r>
              <a:rPr lang="pl-PL" dirty="0"/>
              <a:t> </a:t>
            </a:r>
            <a:r>
              <a:rPr lang="pl-PL" dirty="0" err="1"/>
              <a:t>Material</a:t>
            </a:r>
            <a:r>
              <a:rPr lang="pl-PL" dirty="0"/>
              <a:t>), grooming dzieci i młodzieży.</a:t>
            </a:r>
          </a:p>
          <a:p>
            <a:r>
              <a:rPr lang="pl-PL" dirty="0"/>
              <a:t>W UE m.in. Dyrektywa 2011/93/UE, planowane nowe Rozporządzenie </a:t>
            </a:r>
            <a:r>
              <a:rPr lang="pl-PL" dirty="0" err="1"/>
              <a:t>ws</a:t>
            </a:r>
            <a:r>
              <a:rPr lang="pl-PL" dirty="0"/>
              <a:t>. zapobiegania i zwalczania wykorzystania seksualnego dzieci w </a:t>
            </a:r>
            <a:r>
              <a:rPr lang="pl-PL" dirty="0" err="1"/>
              <a:t>internecie</a:t>
            </a:r>
            <a:r>
              <a:rPr lang="pl-PL" dirty="0"/>
              <a:t> (tzw. propozycja </a:t>
            </a:r>
            <a:r>
              <a:rPr lang="pl-PL" b="1" dirty="0"/>
              <a:t>CSAR </a:t>
            </a:r>
            <a:r>
              <a:rPr lang="pl-PL" b="1" dirty="0" err="1"/>
              <a:t>Regulation</a:t>
            </a:r>
            <a:r>
              <a:rPr lang="pl-PL" dirty="0"/>
              <a:t>).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Ataki sponsorowane przez państwa i geopolityczny kontekst</a:t>
            </a:r>
            <a:endParaRPr lang="pl-PL" dirty="0"/>
          </a:p>
          <a:p>
            <a:r>
              <a:rPr lang="pl-PL" dirty="0"/>
              <a:t>Grupy APT (Advanced </a:t>
            </a:r>
            <a:r>
              <a:rPr lang="pl-PL" dirty="0" err="1"/>
              <a:t>Persistent</a:t>
            </a:r>
            <a:r>
              <a:rPr lang="pl-PL" dirty="0"/>
              <a:t> </a:t>
            </a:r>
            <a:r>
              <a:rPr lang="pl-PL" dirty="0" err="1"/>
              <a:t>Threat</a:t>
            </a:r>
            <a:r>
              <a:rPr lang="pl-PL" dirty="0"/>
              <a:t>) takie jak </a:t>
            </a:r>
            <a:r>
              <a:rPr lang="pl-PL" i="1" dirty="0" err="1"/>
              <a:t>Fancy</a:t>
            </a:r>
            <a:r>
              <a:rPr lang="pl-PL" i="1" dirty="0"/>
              <a:t> Bear, </a:t>
            </a:r>
            <a:r>
              <a:rPr lang="pl-PL" i="1" dirty="0" err="1"/>
              <a:t>Cozy</a:t>
            </a:r>
            <a:r>
              <a:rPr lang="pl-PL" i="1" dirty="0"/>
              <a:t> Bear, </a:t>
            </a:r>
            <a:r>
              <a:rPr lang="pl-PL" i="1" dirty="0" err="1"/>
              <a:t>Lazarus</a:t>
            </a:r>
            <a:r>
              <a:rPr lang="pl-PL" dirty="0"/>
              <a:t>, atakujące rządy i firmy w UE (szpiegostwo gospodarcze, sabotaż).</a:t>
            </a:r>
          </a:p>
          <a:p>
            <a:r>
              <a:rPr lang="pl-PL" dirty="0"/>
              <a:t>Granica między cyberprzestępczością a „cyberwojną” bywa nieostra.</a:t>
            </a:r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2574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DD1EF33-4602-48A5-8490-B077B563E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66482"/>
          </a:xfrm>
        </p:spPr>
        <p:txBody>
          <a:bodyPr/>
          <a:lstStyle/>
          <a:p>
            <a:r>
              <a:rPr lang="pl-PL" dirty="0"/>
              <a:t>PODSTAWY PRAWNE I AKTY UE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A924F64-942C-4B4A-9BE7-30EA214146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180" y="1507958"/>
            <a:ext cx="11309684" cy="4897324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Dyrektywa 2013/40/UE o atakach na systemy informatyczne</a:t>
            </a:r>
            <a:endParaRPr lang="pl-PL" dirty="0"/>
          </a:p>
          <a:p>
            <a:r>
              <a:rPr lang="pl-PL" dirty="0"/>
              <a:t>Zobowiązuje państwa członkowskie do kryminalizacji </a:t>
            </a:r>
            <a:r>
              <a:rPr lang="pl-PL" dirty="0" err="1"/>
              <a:t>hacking</a:t>
            </a:r>
            <a:r>
              <a:rPr lang="pl-PL" dirty="0"/>
              <a:t>, </a:t>
            </a:r>
            <a:r>
              <a:rPr lang="pl-PL" i="1" dirty="0" err="1"/>
              <a:t>botnetów</a:t>
            </a:r>
            <a:r>
              <a:rPr lang="pl-PL" dirty="0"/>
              <a:t>, zakłóceń systemów/danych, posiadania narzędzi </a:t>
            </a:r>
            <a:r>
              <a:rPr lang="pl-PL" dirty="0" err="1"/>
              <a:t>hakerskich</a:t>
            </a:r>
            <a:r>
              <a:rPr lang="pl-PL" dirty="0"/>
              <a:t> w celu przestępczym.</a:t>
            </a:r>
          </a:p>
          <a:p>
            <a:r>
              <a:rPr lang="pl-PL" dirty="0"/>
              <a:t>Przewiduje sankcje, zachęca do międzynarodowej współpracy policji.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Rozporządzenie (UE) 2016/679 (RODO)</a:t>
            </a:r>
            <a:r>
              <a:rPr lang="pl-PL" dirty="0"/>
              <a:t> i Dyrektywa 2016/680</a:t>
            </a:r>
          </a:p>
          <a:p>
            <a:r>
              <a:rPr lang="pl-PL" dirty="0"/>
              <a:t>Ochrona danych osobowych w UE.</a:t>
            </a:r>
          </a:p>
          <a:p>
            <a:r>
              <a:rPr lang="pl-PL" dirty="0"/>
              <a:t>W przypadku cyberataków i wycieków danych, firmy muszą raportować incydenty (</a:t>
            </a:r>
            <a:r>
              <a:rPr lang="pl-PL" dirty="0" err="1"/>
              <a:t>risk-based</a:t>
            </a:r>
            <a:r>
              <a:rPr lang="pl-PL" dirty="0"/>
              <a:t> </a:t>
            </a:r>
            <a:r>
              <a:rPr lang="pl-PL" dirty="0" err="1"/>
              <a:t>approach</a:t>
            </a:r>
            <a:r>
              <a:rPr lang="pl-PL" dirty="0"/>
              <a:t>).</a:t>
            </a:r>
          </a:p>
          <a:p>
            <a:r>
              <a:rPr lang="pl-PL" dirty="0"/>
              <a:t>Surowe kary finansowe za brak odpowiednich zabezpieczeń.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94559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A6013E4-19FB-4182-A608-DABC782B8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98566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EC51849-7B5F-4DDF-BC1C-6B4BA2B9C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180" y="1491916"/>
            <a:ext cx="11245516" cy="4756484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Dyrektywa NIS (2016/1148) i NIS2 (Dyrektywa (UE) 2022/2555)</a:t>
            </a:r>
            <a:endParaRPr lang="pl-PL" dirty="0"/>
          </a:p>
          <a:p>
            <a:r>
              <a:rPr lang="pl-PL" dirty="0"/>
              <a:t>Ma na celu </a:t>
            </a:r>
            <a:r>
              <a:rPr lang="pl-PL" b="1" dirty="0"/>
              <a:t>zwiększenie </a:t>
            </a:r>
            <a:r>
              <a:rPr lang="pl-PL" b="1" dirty="0" err="1"/>
              <a:t>cyberbezpieczeństwa</a:t>
            </a:r>
            <a:r>
              <a:rPr lang="pl-PL" dirty="0"/>
              <a:t> operatorów usług kluczowych i dostawców usług cyfrowych.</a:t>
            </a:r>
          </a:p>
          <a:p>
            <a:r>
              <a:rPr lang="pl-PL" dirty="0"/>
              <a:t>NIS2 rozszerza zakres podmiotów zobowiązanych, wprowadza wyższe kary i wymóg raportowania incydentów do krajowych </a:t>
            </a:r>
            <a:r>
              <a:rPr lang="pl-PL" dirty="0" err="1"/>
              <a:t>CSIRTs</a:t>
            </a:r>
            <a:r>
              <a:rPr lang="pl-PL" dirty="0"/>
              <a:t>.</a:t>
            </a:r>
          </a:p>
          <a:p>
            <a:r>
              <a:rPr lang="pl-PL" dirty="0"/>
              <a:t>Wzmacnia koordynację między państwami UE i ENISA.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Dyrektywa 2011/93/UE</a:t>
            </a:r>
            <a:r>
              <a:rPr lang="pl-PL" dirty="0"/>
              <a:t> (zwalczanie przestępstw seksualnych wobec dzieci)</a:t>
            </a:r>
          </a:p>
          <a:p>
            <a:r>
              <a:rPr lang="pl-PL" dirty="0"/>
              <a:t>Ważna w kontekście cyberprzestępstw typu </a:t>
            </a:r>
            <a:r>
              <a:rPr lang="pl-PL" i="1" dirty="0" err="1"/>
              <a:t>child</a:t>
            </a:r>
            <a:r>
              <a:rPr lang="pl-PL" i="1" dirty="0"/>
              <a:t> </a:t>
            </a:r>
            <a:r>
              <a:rPr lang="pl-PL" i="1" dirty="0" err="1"/>
              <a:t>sexual</a:t>
            </a:r>
            <a:r>
              <a:rPr lang="pl-PL" i="1" dirty="0"/>
              <a:t> </a:t>
            </a:r>
            <a:r>
              <a:rPr lang="pl-PL" i="1" dirty="0" err="1"/>
              <a:t>abuse</a:t>
            </a:r>
            <a:r>
              <a:rPr lang="pl-PL" i="1" dirty="0"/>
              <a:t> </a:t>
            </a:r>
            <a:r>
              <a:rPr lang="pl-PL" i="1" dirty="0" err="1"/>
              <a:t>material</a:t>
            </a:r>
            <a:r>
              <a:rPr lang="pl-PL" i="1" dirty="0"/>
              <a:t> online</a:t>
            </a:r>
            <a:r>
              <a:rPr lang="pl-PL" dirty="0"/>
              <a:t>, grooming.</a:t>
            </a:r>
          </a:p>
          <a:p>
            <a:r>
              <a:rPr lang="pl-PL" dirty="0"/>
              <a:t>Zobowiązuje do penalizacji „tylko” oglądania materiałów (tzw. </a:t>
            </a:r>
            <a:r>
              <a:rPr lang="pl-PL" dirty="0" err="1"/>
              <a:t>browsing</a:t>
            </a:r>
            <a:r>
              <a:rPr lang="pl-PL" dirty="0"/>
              <a:t> </a:t>
            </a:r>
            <a:r>
              <a:rPr lang="pl-PL" dirty="0" err="1"/>
              <a:t>offences</a:t>
            </a:r>
            <a:r>
              <a:rPr lang="pl-PL" dirty="0"/>
              <a:t>) i do natychmiastowej reakcji na zgłoszenia.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28724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1C292EA-9B8C-4504-B8FE-DE1426042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66482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CCA85F0-4CBC-4D85-B118-D9748C73F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968" y="1475874"/>
            <a:ext cx="11357811" cy="4929408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Akt o Usługach Cyfrowych (DSA) i Akt o Rynkach Cyfrowych (DMA)</a:t>
            </a:r>
            <a:endParaRPr lang="pl-PL" dirty="0"/>
          </a:p>
          <a:p>
            <a:r>
              <a:rPr lang="pl-PL" i="1" dirty="0"/>
              <a:t>DSA (Digital Services </a:t>
            </a:r>
            <a:r>
              <a:rPr lang="pl-PL" i="1" dirty="0" err="1"/>
              <a:t>Act</a:t>
            </a:r>
            <a:r>
              <a:rPr lang="pl-PL" i="1" dirty="0"/>
              <a:t>)</a:t>
            </a:r>
            <a:r>
              <a:rPr lang="pl-PL" dirty="0"/>
              <a:t>: wprowadza obowiązki dla platform internetowych w zakresie szybkiego usuwania nielegalnych treści i przejrzystości algorytmów. Może pomóc w walce z rozpowszechnianiem złośliwych linków, dezinformacji itp.</a:t>
            </a:r>
          </a:p>
          <a:p>
            <a:r>
              <a:rPr lang="pl-PL" i="1" dirty="0"/>
              <a:t>DMA (Digital </a:t>
            </a:r>
            <a:r>
              <a:rPr lang="pl-PL" i="1" dirty="0" err="1"/>
              <a:t>Markets</a:t>
            </a:r>
            <a:r>
              <a:rPr lang="pl-PL" i="1" dirty="0"/>
              <a:t> </a:t>
            </a:r>
            <a:r>
              <a:rPr lang="pl-PL" i="1" dirty="0" err="1"/>
              <a:t>Act</a:t>
            </a:r>
            <a:r>
              <a:rPr lang="pl-PL" i="1" dirty="0"/>
              <a:t>)</a:t>
            </a:r>
            <a:r>
              <a:rPr lang="pl-PL" dirty="0"/>
              <a:t> nie jest wprost skierowany przeciw cyberprzestępczości, ale dotyczy regulacji dużych platform (tzw. </a:t>
            </a:r>
            <a:r>
              <a:rPr lang="pl-PL" dirty="0" err="1"/>
              <a:t>gatekeepers</a:t>
            </a:r>
            <a:r>
              <a:rPr lang="pl-PL" dirty="0"/>
              <a:t>), co potencjalnie może ograniczyć nadużycia monopolistyczne (np. w dziedzinie bezpieczeństwa).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Budapesztańska Konwencja Rady Europy (2001)</a:t>
            </a:r>
            <a:endParaRPr lang="pl-PL" dirty="0"/>
          </a:p>
          <a:p>
            <a:r>
              <a:rPr lang="pl-PL" dirty="0"/>
              <a:t>Choć to nie akt stricte unijny, jest fundamentem prawnym w wielu krajach UE w zakresie cyberprzestępczości.</a:t>
            </a:r>
          </a:p>
          <a:p>
            <a:r>
              <a:rPr lang="pl-PL" dirty="0"/>
              <a:t>Wprowadziła definicje </a:t>
            </a:r>
            <a:r>
              <a:rPr lang="pl-PL" dirty="0" err="1"/>
              <a:t>hacking</a:t>
            </a:r>
            <a:r>
              <a:rPr lang="pl-PL" dirty="0"/>
              <a:t>, wyłudzeń, odpowiedzialności za rozpowszechnianie </a:t>
            </a:r>
            <a:r>
              <a:rPr lang="pl-PL" dirty="0" err="1"/>
              <a:t>malware</a:t>
            </a:r>
            <a:r>
              <a:rPr lang="pl-PL" dirty="0"/>
              <a:t>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2732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7B7622-9036-4427-993C-94AEC7215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75029"/>
          </a:xfrm>
        </p:spPr>
        <p:txBody>
          <a:bodyPr/>
          <a:lstStyle/>
          <a:p>
            <a:r>
              <a:rPr lang="pl-PL" dirty="0"/>
              <a:t>INSTYTUCJE I ORGANIZACJE W UE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1230B25-FB23-413D-A306-E0A02A76B3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096" y="1427748"/>
            <a:ext cx="11325726" cy="497753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b="1" dirty="0"/>
              <a:t>Europol – </a:t>
            </a:r>
            <a:r>
              <a:rPr lang="pl-PL" b="1" dirty="0" err="1"/>
              <a:t>European</a:t>
            </a:r>
            <a:r>
              <a:rPr lang="pl-PL" b="1" dirty="0"/>
              <a:t> </a:t>
            </a:r>
            <a:r>
              <a:rPr lang="pl-PL" b="1" dirty="0" err="1"/>
              <a:t>Cybercrime</a:t>
            </a:r>
            <a:r>
              <a:rPr lang="pl-PL" b="1" dirty="0"/>
              <a:t> Centre (EC3)</a:t>
            </a:r>
            <a:endParaRPr lang="pl-PL" dirty="0"/>
          </a:p>
          <a:p>
            <a:r>
              <a:rPr lang="pl-PL" dirty="0"/>
              <a:t>Punkt koordynacyjny – analiza danych z państw członkowskich, wspólne operacje (np. </a:t>
            </a:r>
            <a:r>
              <a:rPr lang="pl-PL" b="1" dirty="0"/>
              <a:t>EMMA, TOVAR</a:t>
            </a:r>
            <a:r>
              <a:rPr lang="pl-PL" dirty="0"/>
              <a:t>, walka z </a:t>
            </a:r>
            <a:r>
              <a:rPr lang="pl-PL" dirty="0" err="1"/>
              <a:t>ransomware</a:t>
            </a:r>
            <a:r>
              <a:rPr lang="pl-PL" dirty="0"/>
              <a:t>).</a:t>
            </a:r>
          </a:p>
          <a:p>
            <a:r>
              <a:rPr lang="pl-PL" dirty="0"/>
              <a:t>Publikuje corocznie </a:t>
            </a:r>
            <a:r>
              <a:rPr lang="pl-PL" b="1" dirty="0"/>
              <a:t>IOCTA (Internet </a:t>
            </a:r>
            <a:r>
              <a:rPr lang="pl-PL" b="1" dirty="0" err="1"/>
              <a:t>Organised</a:t>
            </a:r>
            <a:r>
              <a:rPr lang="pl-PL" b="1" dirty="0"/>
              <a:t> </a:t>
            </a:r>
            <a:r>
              <a:rPr lang="pl-PL" b="1" dirty="0" err="1"/>
              <a:t>Crime</a:t>
            </a:r>
            <a:r>
              <a:rPr lang="pl-PL" b="1" dirty="0"/>
              <a:t> </a:t>
            </a:r>
            <a:r>
              <a:rPr lang="pl-PL" b="1" dirty="0" err="1"/>
              <a:t>Threat</a:t>
            </a:r>
            <a:r>
              <a:rPr lang="pl-PL" b="1" dirty="0"/>
              <a:t> </a:t>
            </a:r>
            <a:r>
              <a:rPr lang="pl-PL" b="1" dirty="0" err="1"/>
              <a:t>Assessment</a:t>
            </a:r>
            <a:r>
              <a:rPr lang="pl-PL" b="1" dirty="0"/>
              <a:t>)</a:t>
            </a:r>
            <a:r>
              <a:rPr lang="pl-PL" dirty="0"/>
              <a:t> – kluczowy raport o trendach.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ENISA (Agencja UE ds. </a:t>
            </a:r>
            <a:r>
              <a:rPr lang="pl-PL" b="1" dirty="0" err="1"/>
              <a:t>Cyberbezpieczeństwa</a:t>
            </a:r>
            <a:r>
              <a:rPr lang="pl-PL" b="1" dirty="0"/>
              <a:t>)</a:t>
            </a:r>
            <a:endParaRPr lang="pl-PL" dirty="0"/>
          </a:p>
          <a:p>
            <a:r>
              <a:rPr lang="pl-PL" dirty="0"/>
              <a:t>Tworzy wytyczne, standardy bezpieczeństwa, wspiera wdrażanie Dyrektywy NIS/NIS2.</a:t>
            </a:r>
          </a:p>
          <a:p>
            <a:r>
              <a:rPr lang="pl-PL" dirty="0"/>
              <a:t>Koordynuje </a:t>
            </a:r>
            <a:r>
              <a:rPr lang="pl-PL" b="1" dirty="0" err="1"/>
              <a:t>Cyber</a:t>
            </a:r>
            <a:r>
              <a:rPr lang="pl-PL" b="1" dirty="0"/>
              <a:t> Europe</a:t>
            </a:r>
            <a:r>
              <a:rPr lang="pl-PL" dirty="0"/>
              <a:t> – cykliczne ćwiczenia symulujące ataki na sieci krytyczne.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 err="1"/>
              <a:t>Eurojust</a:t>
            </a:r>
            <a:endParaRPr lang="pl-PL" dirty="0"/>
          </a:p>
          <a:p>
            <a:r>
              <a:rPr lang="pl-PL" dirty="0"/>
              <a:t>Wspomaga postępowania prokuratorskie, umożliwia tworzenie wspólnych zespołów śledczych (JIT).</a:t>
            </a:r>
          </a:p>
          <a:p>
            <a:r>
              <a:rPr lang="pl-PL" dirty="0"/>
              <a:t>Koordynuje ekstradycje, europejskie nakazy aresztowania w sprawach o cyberprzestępczość.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586023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DDCBBD2-AA1E-44EF-AFD7-2D354026B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82524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9BA444C-2257-4DD9-8702-D856FD434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926" y="1443790"/>
            <a:ext cx="11405937" cy="4961492"/>
          </a:xfrm>
        </p:spPr>
        <p:txBody>
          <a:bodyPr/>
          <a:lstStyle/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Europejskie Centrum Kompetencji ds. </a:t>
            </a:r>
            <a:r>
              <a:rPr lang="pl-PL" b="1" dirty="0" err="1"/>
              <a:t>Cyberbezpieczeństwa</a:t>
            </a:r>
            <a:r>
              <a:rPr lang="pl-PL" b="1" dirty="0"/>
              <a:t> (ECCC)</a:t>
            </a:r>
            <a:endParaRPr lang="pl-PL" dirty="0"/>
          </a:p>
          <a:p>
            <a:r>
              <a:rPr lang="pl-PL" dirty="0"/>
              <a:t>Nowa inicjatywa z siedzibą w Bukareszcie – ma wspierać innowacje i badania w zakresie </a:t>
            </a:r>
            <a:r>
              <a:rPr lang="pl-PL" dirty="0" err="1"/>
              <a:t>cyberbezpieczeństwa</a:t>
            </a:r>
            <a:r>
              <a:rPr lang="pl-PL" dirty="0"/>
              <a:t> oraz lepszą koordynację działań.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CERT-UE</a:t>
            </a:r>
            <a:r>
              <a:rPr lang="pl-PL" dirty="0"/>
              <a:t> (Zespół Reagowania na Incydenty Komputerowe dla instytucji unijnych)</a:t>
            </a:r>
          </a:p>
          <a:p>
            <a:r>
              <a:rPr lang="pl-PL" dirty="0"/>
              <a:t>Chroni infrastrukturę Komisji Europejskiej, Rady, Parlamentu, innych agencji.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962518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7D01BE6-4AA4-40E1-A178-F69247DEE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54187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85BF8AA-7F0F-443B-A25B-F430FC2F9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1475874"/>
            <a:ext cx="11438021" cy="5085347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STUDIA PRZYPADKÓW – OPERACJE W UE</a:t>
            </a:r>
          </a:p>
          <a:p>
            <a:pPr marL="0" indent="0">
              <a:buNone/>
            </a:pPr>
            <a:r>
              <a:rPr lang="pl-PL" b="1" dirty="0"/>
              <a:t>Operacja „</a:t>
            </a:r>
            <a:r>
              <a:rPr lang="pl-PL" b="1" dirty="0" err="1"/>
              <a:t>Avalanche</a:t>
            </a:r>
            <a:r>
              <a:rPr lang="pl-PL" b="1" dirty="0"/>
              <a:t>”</a:t>
            </a:r>
            <a:endParaRPr lang="pl-PL" dirty="0"/>
          </a:p>
          <a:p>
            <a:r>
              <a:rPr lang="pl-PL" dirty="0"/>
              <a:t>Zlikwidowanie wielkiej sieci </a:t>
            </a:r>
            <a:r>
              <a:rPr lang="pl-PL" dirty="0" err="1"/>
              <a:t>botnetów</a:t>
            </a:r>
            <a:r>
              <a:rPr lang="pl-PL" dirty="0"/>
              <a:t> służących do </a:t>
            </a:r>
            <a:r>
              <a:rPr lang="pl-PL" dirty="0" err="1"/>
              <a:t>phishingu</a:t>
            </a:r>
            <a:r>
              <a:rPr lang="pl-PL" dirty="0"/>
              <a:t> i </a:t>
            </a:r>
            <a:r>
              <a:rPr lang="pl-PL" dirty="0" err="1"/>
              <a:t>malware</a:t>
            </a:r>
            <a:r>
              <a:rPr lang="pl-PL" dirty="0"/>
              <a:t>.</a:t>
            </a:r>
          </a:p>
          <a:p>
            <a:r>
              <a:rPr lang="pl-PL" dirty="0"/>
              <a:t>Wspólna akcja Europolu, niemieckiej policji, FBI i kilkunastu państw UE.</a:t>
            </a:r>
          </a:p>
          <a:p>
            <a:r>
              <a:rPr lang="pl-PL" dirty="0"/>
              <a:t>Aresztowania w 2016, przejęcie kilkudziesięciu serwerów, blokada tysięcy domen.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Operacja „EMOTET” (2021)</a:t>
            </a:r>
            <a:endParaRPr lang="pl-PL" dirty="0"/>
          </a:p>
          <a:p>
            <a:r>
              <a:rPr lang="pl-PL" dirty="0" err="1"/>
              <a:t>Emotet</a:t>
            </a:r>
            <a:r>
              <a:rPr lang="pl-PL" dirty="0"/>
              <a:t> – jedno z najgroźniejszych </a:t>
            </a:r>
            <a:r>
              <a:rPr lang="pl-PL" dirty="0" err="1"/>
              <a:t>malware</a:t>
            </a:r>
            <a:r>
              <a:rPr lang="pl-PL" dirty="0"/>
              <a:t>, służące do instalowania innych wirusów.</a:t>
            </a:r>
          </a:p>
          <a:p>
            <a:r>
              <a:rPr lang="pl-PL" dirty="0"/>
              <a:t>Koordynacja Europolu, </a:t>
            </a:r>
            <a:r>
              <a:rPr lang="pl-PL" dirty="0" err="1"/>
              <a:t>Eurojustu</a:t>
            </a:r>
            <a:r>
              <a:rPr lang="pl-PL" dirty="0"/>
              <a:t> i państw członkowskich. Przejęto infrastrukturę w Holandii, Niemczech, USA.</a:t>
            </a:r>
          </a:p>
          <a:p>
            <a:r>
              <a:rPr lang="pl-PL" dirty="0"/>
              <a:t>Serwery przekierowano tak, by neutralizować zainfekowane komputery.</a:t>
            </a:r>
          </a:p>
          <a:p>
            <a:pPr marL="0" indent="0">
              <a:buNone/>
            </a:pP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1772272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381CBE6-ABFE-4593-8D11-99BF24FC6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98566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403882E-9C35-4520-9E48-759A259C8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012" y="1427747"/>
            <a:ext cx="11421978" cy="5117431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l-PL" b="1" dirty="0" err="1"/>
              <a:t>WannaCry</a:t>
            </a:r>
            <a:r>
              <a:rPr lang="pl-PL" b="1" dirty="0"/>
              <a:t> i </a:t>
            </a:r>
            <a:r>
              <a:rPr lang="pl-PL" b="1" dirty="0" err="1"/>
              <a:t>NotPetya</a:t>
            </a:r>
            <a:r>
              <a:rPr lang="pl-PL" b="1" dirty="0"/>
              <a:t> (2017)</a:t>
            </a:r>
            <a:endParaRPr lang="pl-PL" dirty="0"/>
          </a:p>
          <a:p>
            <a:r>
              <a:rPr lang="pl-PL" dirty="0" err="1"/>
              <a:t>Ransomware</a:t>
            </a:r>
            <a:r>
              <a:rPr lang="pl-PL" dirty="0"/>
              <a:t>, które sparaliżowały setki tysięcy systemów na świecie, w tym w UE (szpitale w Wielkiej Brytanii, firmy we Francji, w Polsce).</a:t>
            </a:r>
          </a:p>
          <a:p>
            <a:r>
              <a:rPr lang="pl-PL" dirty="0"/>
              <a:t>UE zorganizowała konferencje kryzysowe, ENISA wydała zalecenia. Pokazano pilną potrzebę polityki </a:t>
            </a:r>
            <a:r>
              <a:rPr lang="pl-PL" dirty="0" err="1"/>
              <a:t>patchowania</a:t>
            </a:r>
            <a:r>
              <a:rPr lang="pl-PL" dirty="0"/>
              <a:t> systemów i wymiany informacji o lukach (zero-</a:t>
            </a:r>
            <a:r>
              <a:rPr lang="pl-PL" dirty="0" err="1"/>
              <a:t>day</a:t>
            </a:r>
            <a:r>
              <a:rPr lang="pl-PL" dirty="0"/>
              <a:t>).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Atak na niemiecki Bundestag (2015)</a:t>
            </a:r>
            <a:endParaRPr lang="pl-PL" dirty="0"/>
          </a:p>
          <a:p>
            <a:r>
              <a:rPr lang="pl-PL" dirty="0"/>
              <a:t>Przypisywany grupie APT28 (związanej rzekomo z Rosją). Kilka gigabajtów danych wykradziono z systemów parlamentu.</a:t>
            </a:r>
          </a:p>
          <a:p>
            <a:r>
              <a:rPr lang="pl-PL" dirty="0"/>
              <a:t>Reakcja niemieckich służb i wymiana informacji z innymi państwami UE, potwierdzająca charakter szpiegowski ataku.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Operacja „</a:t>
            </a:r>
            <a:r>
              <a:rPr lang="pl-PL" b="1" dirty="0" err="1"/>
              <a:t>Anon</a:t>
            </a:r>
            <a:r>
              <a:rPr lang="pl-PL" b="1" dirty="0"/>
              <a:t>” / Trojan </a:t>
            </a:r>
            <a:r>
              <a:rPr lang="pl-PL" b="1" dirty="0" err="1"/>
              <a:t>Shield</a:t>
            </a:r>
            <a:endParaRPr lang="pl-PL" dirty="0"/>
          </a:p>
          <a:p>
            <a:r>
              <a:rPr lang="pl-PL" dirty="0"/>
              <a:t>Choć globalna, objęła również zatrzymania w UE (2021). FBI i Europol kontrolowali szyfrowaną aplikację ANOM, dziesiątki aresztowań za przemyt narkotyków, broni i cyberataki.</a:t>
            </a:r>
          </a:p>
          <a:p>
            <a:r>
              <a:rPr lang="pl-PL" dirty="0"/>
              <a:t>Pytania o legalność metod w różnych krajach (dowody z podsłuchów) i potrzebę standaryzacji w UE.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893177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2C8E14-692C-460E-B3F1-9142A1B4D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ZAGADNIENIA DOWODOWE </a:t>
            </a:r>
            <a:br>
              <a:rPr lang="pl-PL" dirty="0"/>
            </a:br>
            <a:r>
              <a:rPr lang="pl-PL" dirty="0"/>
              <a:t>I TRANSGRANICZNE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05C422-3986-42B4-8C01-886BAE705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053" y="2052918"/>
            <a:ext cx="11357809" cy="435236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l-PL" b="1" dirty="0"/>
              <a:t>e-</a:t>
            </a:r>
            <a:r>
              <a:rPr lang="pl-PL" b="1" dirty="0" err="1"/>
              <a:t>Evidence</a:t>
            </a:r>
            <a:endParaRPr lang="pl-PL" dirty="0"/>
          </a:p>
          <a:p>
            <a:r>
              <a:rPr lang="pl-PL" dirty="0"/>
              <a:t>Trudności w uzyskaniu elektronicznych dowodów przechowywanych na serwerach w innym kraju (czasem poza UE, np. w USA).</a:t>
            </a:r>
          </a:p>
          <a:p>
            <a:r>
              <a:rPr lang="pl-PL" dirty="0"/>
              <a:t>Propozycja Rozporządzenia e-</a:t>
            </a:r>
            <a:r>
              <a:rPr lang="pl-PL" dirty="0" err="1"/>
              <a:t>Evidence</a:t>
            </a:r>
            <a:r>
              <a:rPr lang="pl-PL" dirty="0"/>
              <a:t>: usprawnienie mechanizmu nakazów zabezpieczenia danych (</a:t>
            </a:r>
            <a:r>
              <a:rPr lang="pl-PL" dirty="0" err="1"/>
              <a:t>European</a:t>
            </a:r>
            <a:r>
              <a:rPr lang="pl-PL" dirty="0"/>
              <a:t> </a:t>
            </a:r>
            <a:r>
              <a:rPr lang="pl-PL" dirty="0" err="1"/>
              <a:t>Production</a:t>
            </a:r>
            <a:r>
              <a:rPr lang="pl-PL" dirty="0"/>
              <a:t> Order, </a:t>
            </a:r>
            <a:r>
              <a:rPr lang="pl-PL" dirty="0" err="1"/>
              <a:t>European</a:t>
            </a:r>
            <a:r>
              <a:rPr lang="pl-PL" dirty="0"/>
              <a:t> </a:t>
            </a:r>
            <a:r>
              <a:rPr lang="pl-PL" dirty="0" err="1"/>
              <a:t>Preservation</a:t>
            </a:r>
            <a:r>
              <a:rPr lang="pl-PL" dirty="0"/>
              <a:t> Order).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Jurysdykcja i ekstradycja</a:t>
            </a:r>
            <a:endParaRPr lang="pl-PL" dirty="0"/>
          </a:p>
          <a:p>
            <a:r>
              <a:rPr lang="pl-PL" dirty="0"/>
              <a:t>Cyberataki bywają prowadzone z terytoriów spoza UE, sprawcy używają VPN, serwerów w krajach o łagodnych regulacjach.</a:t>
            </a:r>
          </a:p>
          <a:p>
            <a:r>
              <a:rPr lang="pl-PL" dirty="0"/>
              <a:t>Europejski Nakaz Aresztowania (ENA) – może nie działać, gdy sprawca jest w państwie niebędącym w UE lub brak z nim umowy ekstradycyjnej.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Ochrona prywatności a ściganie</a:t>
            </a:r>
            <a:endParaRPr lang="pl-PL" dirty="0"/>
          </a:p>
          <a:p>
            <a:r>
              <a:rPr lang="pl-PL" dirty="0"/>
              <a:t>Dyskusje wokół retencji danych telekomunikacyjnych (wyroki TSUE ograniczające masową retencję).</a:t>
            </a:r>
          </a:p>
          <a:p>
            <a:r>
              <a:rPr lang="pl-PL" dirty="0"/>
              <a:t>Zderzenie RODO (prawo do bycia zapomnianym) z koniecznością zachowywania logów do celów śledczych.</a:t>
            </a:r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37758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A34A25E-B35C-4116-9E87-EE612B022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94819"/>
          </a:xfrm>
        </p:spPr>
        <p:txBody>
          <a:bodyPr/>
          <a:lstStyle/>
          <a:p>
            <a:r>
              <a:rPr lang="pl-PL" dirty="0"/>
              <a:t>NOWE TRENDY I WYZWANIA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F8FA70D-042A-4CEB-8CF8-3D8202CF1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054" y="1459832"/>
            <a:ext cx="11325726" cy="4945450"/>
          </a:xfrm>
        </p:spPr>
        <p:txBody>
          <a:bodyPr/>
          <a:lstStyle/>
          <a:p>
            <a:pPr marL="0" indent="0">
              <a:buNone/>
            </a:pPr>
            <a:r>
              <a:rPr lang="pl-PL" b="1" dirty="0" err="1"/>
              <a:t>IoT</a:t>
            </a:r>
            <a:r>
              <a:rPr lang="pl-PL" b="1" dirty="0"/>
              <a:t> i 5G</a:t>
            </a:r>
            <a:endParaRPr lang="pl-PL" dirty="0"/>
          </a:p>
          <a:p>
            <a:r>
              <a:rPr lang="pl-PL" dirty="0"/>
              <a:t>Masowe podłączenie urządzeń (kamery domowe, inteligentne liczniki) tworzy nowe wektory ataków – </a:t>
            </a:r>
            <a:r>
              <a:rPr lang="pl-PL" dirty="0" err="1"/>
              <a:t>botnety</a:t>
            </a:r>
            <a:r>
              <a:rPr lang="pl-PL" dirty="0"/>
              <a:t> </a:t>
            </a:r>
            <a:r>
              <a:rPr lang="pl-PL" dirty="0" err="1"/>
              <a:t>IoT</a:t>
            </a:r>
            <a:r>
              <a:rPr lang="pl-PL" dirty="0"/>
              <a:t>.</a:t>
            </a:r>
          </a:p>
          <a:p>
            <a:r>
              <a:rPr lang="pl-PL" dirty="0"/>
              <a:t>Infrastruktura 5G – rosną obawy o bezpieczeństwo w sieciach operatorów telekomunikacyjnych.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Sztuczna inteligencja</a:t>
            </a:r>
            <a:endParaRPr lang="pl-PL" dirty="0"/>
          </a:p>
          <a:p>
            <a:r>
              <a:rPr lang="pl-PL" dirty="0"/>
              <a:t>AI wykorzystywane przez przestępców do automatycznego </a:t>
            </a:r>
            <a:r>
              <a:rPr lang="pl-PL" dirty="0" err="1"/>
              <a:t>phishingu</a:t>
            </a:r>
            <a:r>
              <a:rPr lang="pl-PL" dirty="0"/>
              <a:t> (rzekome wiadomości e-mail generowane w wielu językach, personalizowane).</a:t>
            </a:r>
          </a:p>
          <a:p>
            <a:r>
              <a:rPr lang="pl-PL" i="1" dirty="0" err="1"/>
              <a:t>Deepfake</a:t>
            </a:r>
            <a:r>
              <a:rPr lang="pl-PL" dirty="0"/>
              <a:t> – tworzenie fałszywych nagrań wideo i audio, co może służyć oszustwom (np. podszywanie się pod szefów firm).</a:t>
            </a:r>
          </a:p>
          <a:p>
            <a:r>
              <a:rPr lang="pl-PL" dirty="0"/>
              <a:t>Propozycje regulacji unijnych dot. AI (AI </a:t>
            </a:r>
            <a:r>
              <a:rPr lang="pl-PL" dirty="0" err="1"/>
              <a:t>Act</a:t>
            </a:r>
            <a:r>
              <a:rPr lang="pl-PL" dirty="0"/>
              <a:t>) – m.in. wymogi przejrzystości w zastosowaniach wysokiego ryzyka.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639163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C2629D-893A-4FA7-A334-2335949FA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86271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880853-A5D3-4314-8D8C-8BC35BA49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096" y="1604212"/>
            <a:ext cx="11325726" cy="4801070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Ataki na infrastrukturę krytyczną</a:t>
            </a:r>
            <a:endParaRPr lang="pl-PL" dirty="0"/>
          </a:p>
          <a:p>
            <a:r>
              <a:rPr lang="pl-PL" dirty="0"/>
              <a:t>Przerwy w dostawach energii, wodociągach, transporcie – potencjał do poważnych szkód społeczno-gospodarczych.</a:t>
            </a:r>
          </a:p>
          <a:p>
            <a:r>
              <a:rPr lang="pl-PL" dirty="0"/>
              <a:t>ENISA i Dyrektywa NIS2 wzmacniają wymogi bezpieczeństwa i raportowania.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Cyberwojna i </a:t>
            </a:r>
            <a:r>
              <a:rPr lang="pl-PL" b="1" dirty="0" err="1"/>
              <a:t>cyberdyplomacja</a:t>
            </a:r>
            <a:endParaRPr lang="pl-PL" dirty="0"/>
          </a:p>
          <a:p>
            <a:r>
              <a:rPr lang="pl-PL" dirty="0"/>
              <a:t>„</a:t>
            </a:r>
            <a:r>
              <a:rPr lang="pl-PL" dirty="0" err="1"/>
              <a:t>Cyber</a:t>
            </a:r>
            <a:r>
              <a:rPr lang="pl-PL" dirty="0"/>
              <a:t> </a:t>
            </a:r>
            <a:r>
              <a:rPr lang="pl-PL" dirty="0" err="1"/>
              <a:t>Diplomacy</a:t>
            </a:r>
            <a:r>
              <a:rPr lang="pl-PL" dirty="0"/>
              <a:t> </a:t>
            </a:r>
            <a:r>
              <a:rPr lang="pl-PL" dirty="0" err="1"/>
              <a:t>Toolbox</a:t>
            </a:r>
            <a:r>
              <a:rPr lang="pl-PL" dirty="0"/>
              <a:t>” UE – zestaw narzędzi sankcyjnych wobec państw lub podmiotów atakujących instytucje i infrastrukturę w UE.</a:t>
            </a:r>
          </a:p>
          <a:p>
            <a:r>
              <a:rPr lang="pl-PL" dirty="0"/>
              <a:t>Pytania o dopuszczalność kontrataków i mechanizmy obrony kolektywnej w cyberprzestrzeni (NATO i UE).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76122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032A1C-A7B7-4BEA-B764-501F2BC69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OCHRONA, ZAPOBIEGANIE </a:t>
            </a:r>
            <a:br>
              <a:rPr lang="pl-PL" dirty="0"/>
            </a:br>
            <a:r>
              <a:rPr lang="pl-PL" dirty="0"/>
              <a:t>I EDUKACJA W UE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883EE03-1772-4ED4-B720-79E5C34054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926" y="2052918"/>
            <a:ext cx="11438021" cy="4476219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Dyrektywa NIS2 – wdrożenie i obowiązki</a:t>
            </a:r>
            <a:endParaRPr lang="pl-PL" dirty="0"/>
          </a:p>
          <a:p>
            <a:r>
              <a:rPr lang="pl-PL" dirty="0"/>
              <a:t>Większe kary za niedopełnienie zabezpieczeń, obowiązek wyznaczenia CSIRT w każdym państwie, zgłaszanie incydentów do 72 godzin.</a:t>
            </a:r>
          </a:p>
          <a:p>
            <a:r>
              <a:rPr lang="pl-PL" dirty="0"/>
              <a:t>Rozszerzenie zakresu sektorów (poczta, odpady, produkcja, usługi chmurowe).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ENISA i testy penetracyjne</a:t>
            </a:r>
            <a:endParaRPr lang="pl-PL" dirty="0"/>
          </a:p>
          <a:p>
            <a:r>
              <a:rPr lang="pl-PL" dirty="0"/>
              <a:t>Rekomendacje ENISA dotyczące planów reagowania kryzysowego.</a:t>
            </a:r>
          </a:p>
          <a:p>
            <a:r>
              <a:rPr lang="pl-PL" dirty="0"/>
              <a:t>Organizowanie </a:t>
            </a:r>
            <a:r>
              <a:rPr lang="pl-PL" i="1" dirty="0" err="1"/>
              <a:t>cyber</a:t>
            </a:r>
            <a:r>
              <a:rPr lang="pl-PL" i="1" dirty="0"/>
              <a:t> </a:t>
            </a:r>
            <a:r>
              <a:rPr lang="pl-PL" i="1" dirty="0" err="1"/>
              <a:t>drills</a:t>
            </a:r>
            <a:r>
              <a:rPr lang="pl-PL" dirty="0"/>
              <a:t>, testów w firmach i urzędach (scenariusz: atak </a:t>
            </a:r>
            <a:r>
              <a:rPr lang="pl-PL" dirty="0" err="1"/>
              <a:t>ransomware</a:t>
            </a:r>
            <a:r>
              <a:rPr lang="pl-PL" dirty="0"/>
              <a:t> blokujący rejestry medyczne).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01705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348D8E9-2E87-4289-958C-BCE3A0739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98566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13244A7-17BC-4A2F-9137-5A594A707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1524000"/>
            <a:ext cx="11486148" cy="4881282"/>
          </a:xfrm>
        </p:spPr>
        <p:txBody>
          <a:bodyPr/>
          <a:lstStyle/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Programy unijne (Digital Europe, Horyzont Europa)</a:t>
            </a:r>
            <a:endParaRPr lang="pl-PL" dirty="0"/>
          </a:p>
          <a:p>
            <a:r>
              <a:rPr lang="pl-PL" dirty="0"/>
              <a:t>Finansowanie badań w zakresie kryptografii, SI w detekcji ataków, wzmocnienia kompetencji kadrowych w </a:t>
            </a:r>
            <a:r>
              <a:rPr lang="pl-PL" dirty="0" err="1"/>
              <a:t>cyberbezpieczeństwie</a:t>
            </a:r>
            <a:r>
              <a:rPr lang="pl-PL" dirty="0"/>
              <a:t>.</a:t>
            </a:r>
          </a:p>
          <a:p>
            <a:r>
              <a:rPr lang="pl-PL" dirty="0"/>
              <a:t>Tworzenie krajowych i regionalnych centrów kompetencji.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Kampanie świadomościowe</a:t>
            </a:r>
            <a:endParaRPr lang="pl-PL" dirty="0"/>
          </a:p>
          <a:p>
            <a:r>
              <a:rPr lang="pl-PL" dirty="0"/>
              <a:t>UE i państwa członkowskie prowadzą akcje nt. bezpieczeństwa haseł, metod </a:t>
            </a:r>
            <a:r>
              <a:rPr lang="pl-PL" dirty="0" err="1"/>
              <a:t>phishingu</a:t>
            </a:r>
            <a:r>
              <a:rPr lang="pl-PL" dirty="0"/>
              <a:t>.</a:t>
            </a:r>
          </a:p>
          <a:p>
            <a:r>
              <a:rPr lang="pl-PL" dirty="0"/>
              <a:t>Miesiąc </a:t>
            </a:r>
            <a:r>
              <a:rPr lang="pl-PL" dirty="0" err="1"/>
              <a:t>Cyberbezpieczeństwa</a:t>
            </a:r>
            <a:r>
              <a:rPr lang="pl-PL" dirty="0"/>
              <a:t> (</a:t>
            </a:r>
            <a:r>
              <a:rPr lang="pl-PL" dirty="0" err="1"/>
              <a:t>European</a:t>
            </a:r>
            <a:r>
              <a:rPr lang="pl-PL" dirty="0"/>
              <a:t> </a:t>
            </a:r>
            <a:r>
              <a:rPr lang="pl-PL" dirty="0" err="1"/>
              <a:t>Cybersecurity</a:t>
            </a:r>
            <a:r>
              <a:rPr lang="pl-PL" dirty="0"/>
              <a:t> </a:t>
            </a:r>
            <a:r>
              <a:rPr lang="pl-PL" dirty="0" err="1"/>
              <a:t>Month</a:t>
            </a:r>
            <a:r>
              <a:rPr lang="pl-PL" dirty="0"/>
              <a:t> – październik).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843716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F033C55-5D4F-489E-AD16-B74224EC6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039198"/>
          </a:xfrm>
        </p:spPr>
        <p:txBody>
          <a:bodyPr/>
          <a:lstStyle/>
          <a:p>
            <a:r>
              <a:rPr lang="pl-PL" dirty="0"/>
              <a:t>CASE STUDY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CE00C42-E66F-4A14-8FA6-7C458FF8F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096" y="1491916"/>
            <a:ext cx="11341768" cy="4913365"/>
          </a:xfrm>
        </p:spPr>
        <p:txBody>
          <a:bodyPr/>
          <a:lstStyle/>
          <a:p>
            <a:pPr marL="0" indent="0">
              <a:buNone/>
            </a:pPr>
            <a:endParaRPr lang="pl-PL" b="1" dirty="0"/>
          </a:p>
          <a:p>
            <a:pPr marL="0" indent="0" algn="just">
              <a:buNone/>
            </a:pPr>
            <a:r>
              <a:rPr lang="pl-PL" b="1" dirty="0" err="1"/>
              <a:t>Kaseya</a:t>
            </a:r>
            <a:r>
              <a:rPr lang="pl-PL" b="1" dirty="0"/>
              <a:t> i </a:t>
            </a:r>
            <a:r>
              <a:rPr lang="pl-PL" b="1" dirty="0" err="1"/>
              <a:t>Colonial</a:t>
            </a:r>
            <a:r>
              <a:rPr lang="pl-PL" b="1" dirty="0"/>
              <a:t> </a:t>
            </a:r>
            <a:r>
              <a:rPr lang="pl-PL" b="1" dirty="0" err="1"/>
              <a:t>Pipeline</a:t>
            </a:r>
            <a:r>
              <a:rPr lang="pl-PL" dirty="0"/>
              <a:t> – choć to głównie przykłady spoza UE (USA), pokazują skalę zjawiska </a:t>
            </a:r>
            <a:r>
              <a:rPr lang="pl-PL" dirty="0" err="1"/>
              <a:t>ransomware</a:t>
            </a:r>
            <a:r>
              <a:rPr lang="pl-PL" dirty="0"/>
              <a:t> i jego wpływ na łańcuch dostaw. W UE istniały analogiczne incydenty, np. atak na sieć niemieckich firm chemicznych.</a:t>
            </a:r>
          </a:p>
          <a:p>
            <a:pPr marL="0" indent="0">
              <a:buNone/>
            </a:pPr>
            <a:endParaRPr lang="pl-PL" b="1" dirty="0"/>
          </a:p>
          <a:p>
            <a:pPr marL="0" indent="0" algn="just">
              <a:buNone/>
            </a:pPr>
            <a:r>
              <a:rPr lang="pl-PL" b="1" dirty="0"/>
              <a:t>Operacja Tarantelo</a:t>
            </a:r>
            <a:r>
              <a:rPr lang="pl-PL" dirty="0"/>
              <a:t> (2022) – wspólne działania Europolu i kilku państw UE w celu przechwycenia gigantycznej kampanii </a:t>
            </a:r>
            <a:r>
              <a:rPr lang="pl-PL" dirty="0" err="1"/>
              <a:t>phishingowej</a:t>
            </a:r>
            <a:r>
              <a:rPr lang="pl-PL" dirty="0"/>
              <a:t>. Aresztowania w Hiszpanii i Włoszech.</a:t>
            </a:r>
          </a:p>
          <a:p>
            <a:pPr marL="0" indent="0" algn="just">
              <a:buNone/>
            </a:pPr>
            <a:endParaRPr lang="pl-PL" b="1" dirty="0"/>
          </a:p>
          <a:p>
            <a:pPr marL="0" indent="0" algn="just">
              <a:buNone/>
            </a:pPr>
            <a:r>
              <a:rPr lang="pl-PL" b="1" dirty="0"/>
              <a:t>Atak na </a:t>
            </a:r>
            <a:r>
              <a:rPr lang="pl-PL" b="1" dirty="0" err="1"/>
              <a:t>Eurocontrol</a:t>
            </a:r>
            <a:r>
              <a:rPr lang="pl-PL" b="1" dirty="0"/>
              <a:t> (2023)</a:t>
            </a:r>
            <a:r>
              <a:rPr lang="pl-PL" dirty="0"/>
              <a:t> – system zarządzania ruchem lotniczym w Europie celem ataku </a:t>
            </a:r>
            <a:r>
              <a:rPr lang="pl-PL" dirty="0" err="1"/>
              <a:t>DDoS</a:t>
            </a:r>
            <a:r>
              <a:rPr lang="pl-PL" dirty="0"/>
              <a:t> przez pro-rosyjską grupę. Pokazuje rosnące powiązania polityczne i geopolityczne w cyberprzestrzeni.</a:t>
            </a:r>
          </a:p>
        </p:txBody>
      </p:sp>
    </p:spTree>
    <p:extLst>
      <p:ext uri="{BB962C8B-B14F-4D97-AF65-F5344CB8AC3E}">
        <p14:creationId xmlns:p14="http://schemas.microsoft.com/office/powerpoint/2010/main" val="30831391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FAF3EE-EA6F-423C-8043-F2F67A2CF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75029"/>
          </a:xfrm>
        </p:spPr>
        <p:txBody>
          <a:bodyPr/>
          <a:lstStyle/>
          <a:p>
            <a:r>
              <a:rPr lang="pl-PL" dirty="0"/>
              <a:t>PODSUMOWANIE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14ED9A0-D722-4A8F-A659-56FF7F68A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926" y="1427747"/>
            <a:ext cx="11373853" cy="510138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b="1" dirty="0"/>
              <a:t>Najważniejsze wnioski</a:t>
            </a:r>
            <a:endParaRPr lang="pl-PL" dirty="0"/>
          </a:p>
          <a:p>
            <a:r>
              <a:rPr lang="pl-PL" dirty="0"/>
              <a:t>Cyberprzestępczość w UE to zjawisko wielowymiarowe: od wyłudzeń na obywatelach, przez ataki na firmy, aż po zagrożenia dla infrastruktury krytycznej.</a:t>
            </a:r>
          </a:p>
          <a:p>
            <a:r>
              <a:rPr lang="pl-PL" dirty="0"/>
              <a:t>Prawne i instytucjonalne ramy (Dyrektywa 2013/40/UE, RODO, NIS2, rola Europolu EC3, ENISA, </a:t>
            </a:r>
            <a:r>
              <a:rPr lang="pl-PL" dirty="0" err="1"/>
              <a:t>Eurojustu</a:t>
            </a:r>
            <a:r>
              <a:rPr lang="pl-PL" dirty="0"/>
              <a:t>) rozwijają się dynamicznie, starając się nadążyć za rosnącą profesjonalizacją cyberprzestępców.</a:t>
            </a:r>
          </a:p>
          <a:p>
            <a:r>
              <a:rPr lang="pl-PL" dirty="0"/>
              <a:t>Kooperacja międzynarodowa i wymiana danych są niezbędne, a jednocześnie rodzą kontrowersje wokół prywatności, retencji danych i dopuszczalnych metod inwigilacji.</a:t>
            </a:r>
          </a:p>
          <a:p>
            <a:pPr marL="0" indent="0">
              <a:buNone/>
            </a:pPr>
            <a:endParaRPr lang="pl-PL" b="1"/>
          </a:p>
          <a:p>
            <a:pPr marL="0" indent="0">
              <a:buNone/>
            </a:pPr>
            <a:r>
              <a:rPr lang="pl-PL" b="1"/>
              <a:t>Pytania </a:t>
            </a:r>
            <a:r>
              <a:rPr lang="pl-PL" b="1" dirty="0"/>
              <a:t>do rozważenia</a:t>
            </a:r>
            <a:endParaRPr lang="pl-PL" dirty="0"/>
          </a:p>
          <a:p>
            <a:r>
              <a:rPr lang="pl-PL" dirty="0"/>
              <a:t>Czy należy wzmocnić uprawnienia służb (np. do inwigilacji szyfrowanej komunikacji), ryzykując naruszenia prywatności?</a:t>
            </a:r>
          </a:p>
          <a:p>
            <a:r>
              <a:rPr lang="pl-PL" dirty="0"/>
              <a:t>Jak regulować </a:t>
            </a:r>
            <a:r>
              <a:rPr lang="pl-PL" dirty="0" err="1"/>
              <a:t>kryptowaluty</a:t>
            </a:r>
            <a:r>
              <a:rPr lang="pl-PL" dirty="0"/>
              <a:t>, by ograniczyć pranie pieniędzy, a nie zdusić innowacji?</a:t>
            </a:r>
          </a:p>
          <a:p>
            <a:r>
              <a:rPr lang="pl-PL" dirty="0"/>
              <a:t>Czy UE powinna dopuścić możliwość „</a:t>
            </a:r>
            <a:r>
              <a:rPr lang="pl-PL" dirty="0" err="1"/>
              <a:t>hack</a:t>
            </a:r>
            <a:r>
              <a:rPr lang="pl-PL" dirty="0"/>
              <a:t> </a:t>
            </a:r>
            <a:r>
              <a:rPr lang="pl-PL" dirty="0" err="1"/>
              <a:t>back</a:t>
            </a:r>
            <a:r>
              <a:rPr lang="pl-PL" dirty="0"/>
              <a:t>” (odwetowych ataków), czy to zbyt ryzykowne?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654883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">
  <a:themeElements>
    <a:clrScheme name="J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J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62</TotalTime>
  <Words>1779</Words>
  <Application>Microsoft Office PowerPoint</Application>
  <PresentationFormat>Panoramiczny</PresentationFormat>
  <Paragraphs>162</Paragraphs>
  <Slides>19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3" baseType="lpstr">
      <vt:lpstr>Arial</vt:lpstr>
      <vt:lpstr>Century Gothic</vt:lpstr>
      <vt:lpstr>Wingdings 3</vt:lpstr>
      <vt:lpstr>Jon</vt:lpstr>
      <vt:lpstr>Przestępczość w UE – wykład nr 5</vt:lpstr>
      <vt:lpstr>WSTĘP I EWOLUCJA CYBERPRZESTĘPCZOŚCI</vt:lpstr>
      <vt:lpstr>Prezentacja programu PowerPoint</vt:lpstr>
      <vt:lpstr>PODZIAŁ I GŁÓWNE TYPY CYBERPRZESTĘPSTW</vt:lpstr>
      <vt:lpstr>Prezentacja programu PowerPoint</vt:lpstr>
      <vt:lpstr>PODSTAWY PRAWNE I AKTY UE</vt:lpstr>
      <vt:lpstr>Prezentacja programu PowerPoint</vt:lpstr>
      <vt:lpstr>Prezentacja programu PowerPoint</vt:lpstr>
      <vt:lpstr>INSTYTUCJE I ORGANIZACJE W UE</vt:lpstr>
      <vt:lpstr>Prezentacja programu PowerPoint</vt:lpstr>
      <vt:lpstr>Prezentacja programu PowerPoint</vt:lpstr>
      <vt:lpstr>Prezentacja programu PowerPoint</vt:lpstr>
      <vt:lpstr>ZAGADNIENIA DOWODOWE  I TRANSGRANICZNE</vt:lpstr>
      <vt:lpstr>NOWE TRENDY I WYZWANIA</vt:lpstr>
      <vt:lpstr>Prezentacja programu PowerPoint</vt:lpstr>
      <vt:lpstr>OCHRONA, ZAPOBIEGANIE  I EDUKACJA W UE</vt:lpstr>
      <vt:lpstr>Prezentacja programu PowerPoint</vt:lpstr>
      <vt:lpstr>CASE STUDY</vt:lpstr>
      <vt:lpstr>PODSUMOWANIE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Przestępczość w UE – wykład nr 5</dc:title>
  <dc:creator>Maciej Błotnicki</dc:creator>
  <cp:lastModifiedBy>Maciej Błotnicki</cp:lastModifiedBy>
  <cp:revision>6</cp:revision>
  <dcterms:created xsi:type="dcterms:W3CDTF">2025-03-22T22:23:33Z</dcterms:created>
  <dcterms:modified xsi:type="dcterms:W3CDTF">2025-04-07T10:13:20Z</dcterms:modified>
</cp:coreProperties>
</file>