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1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464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662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53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0206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1280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0954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7959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6218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3857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829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8870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37481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3471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5716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30423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68534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3099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F46C9C8-5CBC-4D90-80A6-719F91CEBD78}" type="datetimeFigureOut">
              <a:rPr lang="pl-PL" smtClean="0"/>
              <a:t>22.03.2025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D4428-534D-4A41-9BC9-7FC21EA2D4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8043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89CE95-AFD5-426B-A887-D2206A6C89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5400" dirty="0"/>
              <a:t>Przestępczość w UE – wykład nr 4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3E9BBB9-FA39-4841-A59D-2EEAA99B4D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pl-PL" b="1" dirty="0"/>
              <a:t>Dr </a:t>
            </a:r>
            <a:r>
              <a:rPr lang="pl-PL" b="1" dirty="0" err="1"/>
              <a:t>maciej</a:t>
            </a:r>
            <a:r>
              <a:rPr lang="pl-PL" b="1" dirty="0"/>
              <a:t> </a:t>
            </a:r>
            <a:r>
              <a:rPr lang="pl-PL" b="1" dirty="0" err="1"/>
              <a:t>błotnicki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251519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94DE3C-D5CA-4BBF-A075-2110B24CE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93761"/>
          </a:xfrm>
        </p:spPr>
        <p:txBody>
          <a:bodyPr/>
          <a:lstStyle/>
          <a:p>
            <a:r>
              <a:rPr lang="pl-PL" dirty="0"/>
              <a:t>Handel ludźmi i przemyt migrantów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4627096-AB4B-48D5-8EB6-C9B1B7746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692" y="1346480"/>
            <a:ext cx="11475218" cy="51548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/>
              <a:t>Dlaczego temat ważny dla UE?</a:t>
            </a:r>
            <a:endParaRPr lang="pl-PL" dirty="0"/>
          </a:p>
          <a:p>
            <a:r>
              <a:rPr lang="pl-PL" dirty="0"/>
              <a:t>Unia Europejska to obszar wolnego przepływu osób (</a:t>
            </a:r>
            <a:r>
              <a:rPr lang="pl-PL" dirty="0" err="1"/>
              <a:t>Schengen</a:t>
            </a:r>
            <a:r>
              <a:rPr lang="pl-PL" dirty="0"/>
              <a:t>), a jednocześnie atrakcyjny cel migracji. W konsekwencji </a:t>
            </a:r>
            <a:r>
              <a:rPr lang="pl-PL" b="1" dirty="0"/>
              <a:t>handel ludźmi (</a:t>
            </a:r>
            <a:r>
              <a:rPr lang="pl-PL" b="1" dirty="0" err="1"/>
              <a:t>human</a:t>
            </a:r>
            <a:r>
              <a:rPr lang="pl-PL" b="1" dirty="0"/>
              <a:t> </a:t>
            </a:r>
            <a:r>
              <a:rPr lang="pl-PL" b="1" dirty="0" err="1"/>
              <a:t>trafficking</a:t>
            </a:r>
            <a:r>
              <a:rPr lang="pl-PL" b="1" dirty="0"/>
              <a:t>)</a:t>
            </a:r>
            <a:r>
              <a:rPr lang="pl-PL" dirty="0"/>
              <a:t> i </a:t>
            </a:r>
            <a:r>
              <a:rPr lang="pl-PL" b="1" dirty="0"/>
              <a:t>przemyt migrantów (</a:t>
            </a:r>
            <a:r>
              <a:rPr lang="pl-PL" b="1" dirty="0" err="1"/>
              <a:t>human</a:t>
            </a:r>
            <a:r>
              <a:rPr lang="pl-PL" b="1" dirty="0"/>
              <a:t> </a:t>
            </a:r>
            <a:r>
              <a:rPr lang="pl-PL" b="1" dirty="0" err="1"/>
              <a:t>smuggling</a:t>
            </a:r>
            <a:r>
              <a:rPr lang="pl-PL" b="1" dirty="0"/>
              <a:t>)</a:t>
            </a:r>
            <a:r>
              <a:rPr lang="pl-PL" dirty="0"/>
              <a:t> pozostają istotnymi wyzwaniami bezpieczeństwa i problemami humanitarnymi.</a:t>
            </a:r>
          </a:p>
          <a:p>
            <a:r>
              <a:rPr lang="pl-PL" dirty="0"/>
              <a:t>Ofiary handlu ludźmi często trafiają do pracy przymusowej lub prostytucji w krajach UE, co stoi w sprzeczności z podstawowymi wartościami i prawami człowieka, na których opiera się UE.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Różnica między handlem ludźmi a przemytem migrantów</a:t>
            </a:r>
            <a:endParaRPr lang="pl-PL" dirty="0"/>
          </a:p>
          <a:p>
            <a:r>
              <a:rPr lang="pl-PL" b="1" dirty="0"/>
              <a:t>Handel ludźmi (</a:t>
            </a:r>
            <a:r>
              <a:rPr lang="pl-PL" b="1" dirty="0" err="1"/>
              <a:t>human</a:t>
            </a:r>
            <a:r>
              <a:rPr lang="pl-PL" b="1" dirty="0"/>
              <a:t> </a:t>
            </a:r>
            <a:r>
              <a:rPr lang="pl-PL" b="1" dirty="0" err="1"/>
              <a:t>trafficking</a:t>
            </a:r>
            <a:r>
              <a:rPr lang="pl-PL" b="1" dirty="0"/>
              <a:t>)</a:t>
            </a:r>
            <a:r>
              <a:rPr lang="pl-PL" dirty="0"/>
              <a:t>: ofiary są wciągane w proceder wbrew ich woli lub podstępem, wykorzystywane (pracowniczo, seksualnie). Cechuje się </a:t>
            </a:r>
            <a:r>
              <a:rPr lang="pl-PL" b="1" dirty="0"/>
              <a:t>elementem przymusu</a:t>
            </a:r>
            <a:r>
              <a:rPr lang="pl-PL" dirty="0"/>
              <a:t>, kontroli, braku zgody ofiary, a głównym celem sprawcy jest czerpanie zysku z eksploatacji człowieka.</a:t>
            </a:r>
          </a:p>
          <a:p>
            <a:r>
              <a:rPr lang="pl-PL" b="1" dirty="0"/>
              <a:t>Przemyt migrantów (</a:t>
            </a:r>
            <a:r>
              <a:rPr lang="pl-PL" b="1" dirty="0" err="1"/>
              <a:t>human</a:t>
            </a:r>
            <a:r>
              <a:rPr lang="pl-PL" b="1" dirty="0"/>
              <a:t> </a:t>
            </a:r>
            <a:r>
              <a:rPr lang="pl-PL" b="1" dirty="0" err="1"/>
              <a:t>smuggling</a:t>
            </a:r>
            <a:r>
              <a:rPr lang="pl-PL" b="1" dirty="0"/>
              <a:t>)</a:t>
            </a:r>
            <a:r>
              <a:rPr lang="pl-PL" dirty="0"/>
              <a:t>: organizowanie odpłatnego, nielegalnego przekroczenia granicy. Zazwyczaj ofiary (migranci) </a:t>
            </a:r>
            <a:r>
              <a:rPr lang="pl-PL" b="1" dirty="0"/>
              <a:t>chcą</a:t>
            </a:r>
            <a:r>
              <a:rPr lang="pl-PL" dirty="0"/>
              <a:t> się przedostać z punktu A do B, płacąc przemytnikom. Jednak w praktyce może dojść do nadużyć i przejścia w handel ludźmi (np. gdy przemytnicy stosują przemoc, przetrzymywanie czy wymuszanie dodatkowych opłat).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32852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3770CBB-8C13-49BD-9695-8656A2A27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03809"/>
          </a:xfrm>
        </p:spPr>
        <p:txBody>
          <a:bodyPr/>
          <a:lstStyle/>
          <a:p>
            <a:r>
              <a:rPr lang="pl-PL" dirty="0"/>
              <a:t>Skala i dane statystyczne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59A95-B50B-4BAC-9DCB-7FFC68466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692" y="1426866"/>
            <a:ext cx="11465170" cy="5074418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Źródła danych</a:t>
            </a:r>
            <a:endParaRPr lang="pl-PL" dirty="0"/>
          </a:p>
          <a:p>
            <a:r>
              <a:rPr lang="pl-PL" dirty="0"/>
              <a:t>Raporty </a:t>
            </a:r>
            <a:r>
              <a:rPr lang="pl-PL" b="1" dirty="0"/>
              <a:t>UNODC (Biuro ONZ ds. Narkotyków i Przestępczości)</a:t>
            </a:r>
            <a:r>
              <a:rPr lang="pl-PL" dirty="0"/>
              <a:t>, IOM (Międzynarodowa Organizacja ds. Migracji), Europol, </a:t>
            </a:r>
            <a:r>
              <a:rPr lang="pl-PL" dirty="0" err="1"/>
              <a:t>Frontex</a:t>
            </a:r>
            <a:r>
              <a:rPr lang="pl-PL" dirty="0"/>
              <a:t>.</a:t>
            </a:r>
          </a:p>
          <a:p>
            <a:r>
              <a:rPr lang="pl-PL" dirty="0"/>
              <a:t>Statystyki trudno ustalić jednoznacznie, bo zarówno ofiary, jak i przestępcy działają często w „szarej strefie”, a ofiary boją się zgłaszać.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Szacunki UNODC</a:t>
            </a:r>
            <a:endParaRPr lang="pl-PL" dirty="0"/>
          </a:p>
          <a:p>
            <a:r>
              <a:rPr lang="pl-PL" dirty="0"/>
              <a:t>W skali globalnej handel ludźmi dotyka setek tysięcy, a nawet milionów osób rocznie. Według UNODC i ILO (Międzynarodowej Organizacji Pracy), zyski mogą sięgać kilkudziesięciu miliardów dolarów.</a:t>
            </a:r>
          </a:p>
          <a:p>
            <a:r>
              <a:rPr lang="pl-PL" dirty="0"/>
              <a:t>W UE co roku identyfikuje się kilkanaście tysięcy </a:t>
            </a:r>
            <a:r>
              <a:rPr lang="pl-PL" b="1" dirty="0"/>
              <a:t>potwierdzonych lub potencjalnych</a:t>
            </a:r>
            <a:r>
              <a:rPr lang="pl-PL" dirty="0"/>
              <a:t> ofiar handlu ludźmi (choć realnie może być więcej).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54801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D6B78F-6836-4589-B461-B1EDB8176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62649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816F2B5-06A7-4598-9AFF-AE5959AD9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838" y="1487156"/>
            <a:ext cx="11485266" cy="5004079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Najczęstsze formy wykorzystania</a:t>
            </a:r>
            <a:endParaRPr lang="pl-PL" dirty="0"/>
          </a:p>
          <a:p>
            <a:r>
              <a:rPr lang="pl-PL" b="1" dirty="0"/>
              <a:t>Eksploatacja seksualna</a:t>
            </a:r>
            <a:r>
              <a:rPr lang="pl-PL" dirty="0"/>
              <a:t> (dominująca, ok. 50–60% wykrytych przypadków).</a:t>
            </a:r>
          </a:p>
          <a:p>
            <a:r>
              <a:rPr lang="pl-PL" b="1" dirty="0"/>
              <a:t>Praca przymusowa</a:t>
            </a:r>
            <a:r>
              <a:rPr lang="pl-PL" dirty="0"/>
              <a:t> (rolnictwo, budownictwo, gastronomia, sprzątanie).</a:t>
            </a:r>
          </a:p>
          <a:p>
            <a:r>
              <a:rPr lang="pl-PL" b="1" dirty="0"/>
              <a:t>Przymusowa przestępczość</a:t>
            </a:r>
            <a:r>
              <a:rPr lang="pl-PL" dirty="0"/>
              <a:t> (np. zmuszanie do żebractwa, kradzieży).</a:t>
            </a:r>
          </a:p>
          <a:p>
            <a:r>
              <a:rPr lang="pl-PL" b="1" dirty="0"/>
              <a:t>Handel organami</a:t>
            </a:r>
            <a:r>
              <a:rPr lang="pl-PL" dirty="0"/>
              <a:t> (rzadszy, ale wyjątkowo drastyczny).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Przemyt migrantów</a:t>
            </a:r>
            <a:endParaRPr lang="pl-PL" dirty="0"/>
          </a:p>
          <a:p>
            <a:r>
              <a:rPr lang="pl-PL" dirty="0"/>
              <a:t>W ostatnich latach szczególnie widoczny w kontekście kryzysu migracyjnego 2015–2016, tras przez Morze Śródziemne (Libia – Włochy, Turcja – Grecja), a także szlaków bałkańskich.</a:t>
            </a:r>
          </a:p>
          <a:p>
            <a:r>
              <a:rPr lang="pl-PL" dirty="0"/>
              <a:t>Przemyt często łączy się z nieludzkimi warunkami podróży (łodzie przepełnione do granic możliwości, ciężarówki bez wentylacji).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84714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A98C61-2B4C-4D78-9677-401ED5196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22939"/>
          </a:xfrm>
        </p:spPr>
        <p:txBody>
          <a:bodyPr/>
          <a:lstStyle/>
          <a:p>
            <a:r>
              <a:rPr lang="pl-PL" dirty="0"/>
              <a:t>Podstawy Prawne i Regulacje w UE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C8B5C7-B60E-4D7F-826A-FD65C787E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596" y="1386673"/>
            <a:ext cx="11525459" cy="5018609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Dyrektywa 2011/36/UE w sprawie zapobiegania i zwalczania handlu ludźmi</a:t>
            </a:r>
            <a:endParaRPr lang="pl-PL" dirty="0"/>
          </a:p>
          <a:p>
            <a:r>
              <a:rPr lang="pl-PL" dirty="0"/>
              <a:t>Nakłada na państwa członkowskie obowiązek </a:t>
            </a:r>
            <a:r>
              <a:rPr lang="pl-PL" b="1" dirty="0"/>
              <a:t>kryminalizacji</a:t>
            </a:r>
            <a:r>
              <a:rPr lang="pl-PL" dirty="0"/>
              <a:t> handlu ludźmi i oferuje minimalne normy w zakresie pomocy ofiarom.</a:t>
            </a:r>
          </a:p>
          <a:p>
            <a:r>
              <a:rPr lang="pl-PL" dirty="0"/>
              <a:t>Definiuje handel ludźmi jako przestępstwo obejmujące rekrutację, transport, przetrzymywanie i przyjmowanie osób przy użyciu przymusu, podstępu, nadużycia władzy itp.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Rozporządzenie Dublin III, instrumenty </a:t>
            </a:r>
            <a:r>
              <a:rPr lang="pl-PL" b="1" dirty="0" err="1"/>
              <a:t>Schengen</a:t>
            </a:r>
            <a:endParaRPr lang="pl-PL" dirty="0"/>
          </a:p>
          <a:p>
            <a:r>
              <a:rPr lang="pl-PL" dirty="0"/>
              <a:t>W kontekście migracji nieuregulowanej: regulacje dot. ustalania odpowiedzialnego państwa za rozpatrzenie wniosku o azyl, zarządzanie granicami.</a:t>
            </a:r>
          </a:p>
          <a:p>
            <a:r>
              <a:rPr lang="pl-PL" dirty="0"/>
              <a:t>Nie dotyczy bezpośrednio handlu ludźmi, ale przenikanie osób bez dokumentów stwarza ryzyko wykorzystania ich w przemycie.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98311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32CD93-94F4-41E1-A01F-F3F52261A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3181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66D53D-0628-4191-8827-91431385F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499" y="1467059"/>
            <a:ext cx="11545555" cy="5084465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Pozostałe akty</a:t>
            </a:r>
            <a:endParaRPr lang="pl-PL" dirty="0"/>
          </a:p>
          <a:p>
            <a:r>
              <a:rPr lang="pl-PL" dirty="0"/>
              <a:t>Dyrektywa w sprawie sankcji wobec pracodawców zatrudniających nielegalnie przebywających obywateli państw trzecich (2009/52/WE) – ma ograniczać rynek pracy przymusowej.</a:t>
            </a:r>
          </a:p>
          <a:p>
            <a:r>
              <a:rPr lang="pl-PL" dirty="0"/>
              <a:t>Karta Praw Podstawowych UE – zakaz niewolnictwa i pracy przymusowej (art. 5), prawo do godności i wolności.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Współpraca z państwami trzecimi</a:t>
            </a:r>
            <a:endParaRPr lang="pl-PL" dirty="0"/>
          </a:p>
          <a:p>
            <a:r>
              <a:rPr lang="pl-PL" dirty="0"/>
              <a:t>UE zawiera umowy i porozumienia (np. z krajami Afryki, Bałkanów) celem ograniczenia przemytu i handlu ludźmi.</a:t>
            </a:r>
          </a:p>
          <a:p>
            <a:r>
              <a:rPr lang="pl-PL" dirty="0" err="1"/>
              <a:t>Frontex</a:t>
            </a:r>
            <a:r>
              <a:rPr lang="pl-PL" dirty="0"/>
              <a:t> koordynuje operacje morskie (np. </a:t>
            </a:r>
            <a:r>
              <a:rPr lang="pl-PL" dirty="0" err="1"/>
              <a:t>Sophia</a:t>
            </a:r>
            <a:r>
              <a:rPr lang="pl-PL" dirty="0"/>
              <a:t>, </a:t>
            </a:r>
            <a:r>
              <a:rPr lang="pl-PL" dirty="0" err="1"/>
              <a:t>Themis</a:t>
            </a:r>
            <a:r>
              <a:rPr lang="pl-PL" dirty="0"/>
              <a:t>) we współpracy z krajami położonymi na szlakach migracyjnych.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37746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7D0655-F0C6-4297-A125-E83F63AA1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Szlaki i Mechanizmy Przemytu / Handlu Ludźmi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D03E3F-44E1-4EDB-A0A9-4C3E8C4E9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789" y="2052918"/>
            <a:ext cx="11535507" cy="4468462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Szlaki w kierunku UE</a:t>
            </a:r>
            <a:endParaRPr lang="pl-PL" dirty="0"/>
          </a:p>
          <a:p>
            <a:r>
              <a:rPr lang="pl-PL" b="1" dirty="0"/>
              <a:t>Morze Śródziemne</a:t>
            </a:r>
            <a:r>
              <a:rPr lang="pl-PL" dirty="0"/>
              <a:t> (Libia – Włochy, Tunezja – Włochy, Turcja – Grecja, Maroko – Hiszpania).</a:t>
            </a:r>
          </a:p>
          <a:p>
            <a:r>
              <a:rPr lang="pl-PL" b="1" dirty="0"/>
              <a:t>Bałkany</a:t>
            </a:r>
            <a:r>
              <a:rPr lang="pl-PL" dirty="0"/>
              <a:t> (Turcja, Grecja, Bułgaria → Serbia, Węgry → kraje Europy Zachodniej).</a:t>
            </a:r>
          </a:p>
          <a:p>
            <a:r>
              <a:rPr lang="pl-PL" b="1" dirty="0"/>
              <a:t>Wschodni</a:t>
            </a:r>
            <a:r>
              <a:rPr lang="pl-PL" dirty="0"/>
              <a:t> (Ukraina, Białoruś → Polska, kraje bałtyckie).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Mechanizm handlu ludźmi w UE</a:t>
            </a:r>
            <a:endParaRPr lang="pl-PL" dirty="0"/>
          </a:p>
          <a:p>
            <a:r>
              <a:rPr lang="pl-PL" dirty="0"/>
              <a:t>Wiele ofiar pochodzi z krajów Europy Wschodniej (Rumunia, Bułgaria, Mołdawia, Ukraina), Afryki (Nigeria, Erytrea), Azji (Wietnam).</a:t>
            </a:r>
          </a:p>
          <a:p>
            <a:r>
              <a:rPr lang="pl-PL" dirty="0"/>
              <a:t>Często ofiary zwabiane obietnicami legalnej pracy, następnie pozbawiane dokumentów, zastraszane, zmuszane do prostytucji bądź pracy niewolniczej.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89380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84D928-5115-45F5-83FA-662375BC9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240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D7120A-8B6A-4BE6-AE91-961836FC3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500" y="1326382"/>
            <a:ext cx="11525458" cy="4922017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Kontrola i przymus</a:t>
            </a:r>
            <a:endParaRPr lang="pl-PL" dirty="0"/>
          </a:p>
          <a:p>
            <a:r>
              <a:rPr lang="pl-PL" dirty="0"/>
              <a:t>Sprawcy (gangi przestępcze) stosują przemoc fizyczną, psychologiczną, długi (tzw. </a:t>
            </a:r>
            <a:r>
              <a:rPr lang="pl-PL" dirty="0" err="1"/>
              <a:t>debt</a:t>
            </a:r>
            <a:r>
              <a:rPr lang="pl-PL" dirty="0"/>
              <a:t> </a:t>
            </a:r>
            <a:r>
              <a:rPr lang="pl-PL" dirty="0" err="1"/>
              <a:t>bondage</a:t>
            </a:r>
            <a:r>
              <a:rPr lang="pl-PL" dirty="0"/>
              <a:t>), konfiskatę paszportów, groźby wobec rodzin ofiar w ojczyźnie.</a:t>
            </a:r>
          </a:p>
          <a:p>
            <a:r>
              <a:rPr lang="pl-PL" dirty="0"/>
              <a:t>W przypadku przemytu migrantów – nieludzkie warunki podróży, ryzyko śmierci na morzu, porwań i wymuszeń (szczególnie w Libii).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Nowe formy</a:t>
            </a:r>
            <a:endParaRPr lang="pl-PL" dirty="0"/>
          </a:p>
          <a:p>
            <a:r>
              <a:rPr lang="pl-PL" dirty="0"/>
              <a:t>Wykorzystywanie </a:t>
            </a:r>
            <a:r>
              <a:rPr lang="pl-PL" dirty="0" err="1"/>
              <a:t>internetu</a:t>
            </a:r>
            <a:r>
              <a:rPr lang="pl-PL" dirty="0"/>
              <a:t> (portale z ogłoszeniami o pracę, </a:t>
            </a:r>
            <a:r>
              <a:rPr lang="pl-PL" dirty="0" err="1"/>
              <a:t>social</a:t>
            </a:r>
            <a:r>
              <a:rPr lang="pl-PL" dirty="0"/>
              <a:t> media) do rekrutacji ofiar.</a:t>
            </a:r>
          </a:p>
          <a:p>
            <a:r>
              <a:rPr lang="pl-PL" dirty="0"/>
              <a:t>Tzw. „</a:t>
            </a:r>
            <a:r>
              <a:rPr lang="pl-PL" dirty="0" err="1"/>
              <a:t>lover</a:t>
            </a:r>
            <a:r>
              <a:rPr lang="pl-PL" dirty="0"/>
              <a:t> boy </a:t>
            </a:r>
            <a:r>
              <a:rPr lang="pl-PL" dirty="0" err="1"/>
              <a:t>method</a:t>
            </a:r>
            <a:r>
              <a:rPr lang="pl-PL" dirty="0"/>
              <a:t>” – uwodzenie ofiar w celu wywiezienia i zmuszenia do prostytucji.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07709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3D74C3-B6BD-4C18-9845-801A037E8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075480" cy="1400530"/>
          </a:xfrm>
        </p:spPr>
        <p:txBody>
          <a:bodyPr/>
          <a:lstStyle/>
          <a:p>
            <a:r>
              <a:rPr lang="pl-PL" dirty="0"/>
              <a:t>Rola Instytucji Unijnych </a:t>
            </a:r>
            <a:br>
              <a:rPr lang="pl-PL" dirty="0"/>
            </a:br>
            <a:r>
              <a:rPr lang="pl-PL" dirty="0"/>
              <a:t>i Mechanizmy Współpracy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303CB68-389F-43B2-BD82-B055A37CD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644" y="1949380"/>
            <a:ext cx="11585749" cy="4561952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Europol</a:t>
            </a:r>
            <a:endParaRPr lang="pl-PL" dirty="0"/>
          </a:p>
          <a:p>
            <a:r>
              <a:rPr lang="pl-PL" dirty="0"/>
              <a:t>Ułatwia wymianę informacji między policjami krajowymi, analizuje sieci przestępcze trudniące się handlem ludźmi i przemytem.</a:t>
            </a:r>
          </a:p>
          <a:p>
            <a:r>
              <a:rPr lang="pl-PL" dirty="0"/>
              <a:t>Koordynuje operacje (np. Joint Action </a:t>
            </a:r>
            <a:r>
              <a:rPr lang="pl-PL" dirty="0" err="1"/>
              <a:t>Days</a:t>
            </a:r>
            <a:r>
              <a:rPr lang="pl-PL" dirty="0"/>
              <a:t>) nakierowane na rozbijanie konkretnych siatek.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 err="1"/>
              <a:t>Eurojust</a:t>
            </a:r>
            <a:endParaRPr lang="pl-PL" dirty="0"/>
          </a:p>
          <a:p>
            <a:r>
              <a:rPr lang="pl-PL" dirty="0"/>
              <a:t>Wspiera prokuratorów w sprawach o charakterze transgranicznym (tworzenie wspólnych zespołów śledczych, rozwiązywanie konfliktów jurysdykcyjnych).</a:t>
            </a:r>
          </a:p>
          <a:p>
            <a:r>
              <a:rPr lang="pl-PL" dirty="0"/>
              <a:t>Pomoc w identyfikacji i ochronie ofiar, ułatwianie ekstradycji przestępców.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96098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2910C5-E992-4DD7-BD70-89AF8E295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8274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F59E0B-0824-46C8-BA0D-AEE9DB418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837" y="1436914"/>
            <a:ext cx="11545555" cy="5084466"/>
          </a:xfrm>
        </p:spPr>
        <p:txBody>
          <a:bodyPr/>
          <a:lstStyle/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 err="1"/>
              <a:t>Frontex</a:t>
            </a:r>
            <a:endParaRPr lang="pl-PL" dirty="0"/>
          </a:p>
          <a:p>
            <a:r>
              <a:rPr lang="pl-PL" dirty="0"/>
              <a:t>Zajmuje się ochroną zewnętrznych granic UE, wspiera państwa członkowskie w operacjach morskich i lądowych, np. na Bałkanach czy Morzu Śródziemnym.</a:t>
            </a:r>
          </a:p>
          <a:p>
            <a:r>
              <a:rPr lang="pl-PL" dirty="0"/>
              <a:t>Przeprowadza operacje mające na celu wyłapywanie przemytników, identyfikację potencjalnych ofiar handlu ludźmi (szczególnie dzieci).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Współpraca z NGO i organizacjami międzynarodowymi</a:t>
            </a:r>
            <a:endParaRPr lang="pl-PL" dirty="0"/>
          </a:p>
          <a:p>
            <a:r>
              <a:rPr lang="pl-PL" dirty="0"/>
              <a:t>IOM, UNHCR, Caritas, La </a:t>
            </a:r>
            <a:r>
              <a:rPr lang="pl-PL" dirty="0" err="1"/>
              <a:t>Strada</a:t>
            </a:r>
            <a:r>
              <a:rPr lang="pl-PL" dirty="0"/>
              <a:t> International – zajmują się wsparciem ofiar, poradnictwem prawnym, reintegracją społeczną.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9344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661863-22E5-4535-80D1-6C48F9FB3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34438"/>
          </a:xfrm>
        </p:spPr>
        <p:txBody>
          <a:bodyPr/>
          <a:lstStyle/>
          <a:p>
            <a:r>
              <a:rPr lang="pl-PL" dirty="0"/>
              <a:t>Studia przypadków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DB62B97-6FE6-43A5-9A38-97F021225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499" y="1406769"/>
            <a:ext cx="11545555" cy="5084465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Sprawa „</a:t>
            </a:r>
            <a:r>
              <a:rPr lang="pl-PL" b="1" dirty="0" err="1"/>
              <a:t>Cioccolato</a:t>
            </a:r>
            <a:r>
              <a:rPr lang="pl-PL" b="1" dirty="0"/>
              <a:t>” we Włoszech</a:t>
            </a:r>
            <a:endParaRPr lang="pl-PL" dirty="0"/>
          </a:p>
          <a:p>
            <a:r>
              <a:rPr lang="pl-PL" dirty="0"/>
              <a:t>Rozbita siatka handlarzy kobietami z Nigerii. Kobiety przemycane przez Libię do Włoch, zmuszane do prostytucji w Rzymie, Turynie i Mediolanie.</a:t>
            </a:r>
          </a:p>
          <a:p>
            <a:r>
              <a:rPr lang="pl-PL" dirty="0"/>
              <a:t>Współpraca policji włoskiej i Europolu: przechwycone połączenia telefoniczne, zeznania skruszonych organizatorów, wsparcie NGO (pomoc ofiarom).</a:t>
            </a:r>
          </a:p>
          <a:p>
            <a:r>
              <a:rPr lang="pl-PL" dirty="0"/>
              <a:t>Kilkunastu członków gangu skazano na kary do kilkunastu lat więzienia.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Afera „</a:t>
            </a:r>
            <a:r>
              <a:rPr lang="pl-PL" b="1" dirty="0" err="1"/>
              <a:t>Bratrstvo</a:t>
            </a:r>
            <a:r>
              <a:rPr lang="pl-PL" b="1" dirty="0"/>
              <a:t>” – Bałkany</a:t>
            </a:r>
            <a:endParaRPr lang="pl-PL" dirty="0"/>
          </a:p>
          <a:p>
            <a:r>
              <a:rPr lang="pl-PL" dirty="0"/>
              <a:t>Grupy przestępcze w Serbii, Bośni i Hercegowinie organizowały przemyt migrantów z Bliskiego Wschodu do UE (przez Węgry, Chorwację, Słowenię).</a:t>
            </a:r>
          </a:p>
          <a:p>
            <a:r>
              <a:rPr lang="pl-PL" dirty="0"/>
              <a:t>Śledztwo z udziałem </a:t>
            </a:r>
            <a:r>
              <a:rPr lang="pl-PL" dirty="0" err="1"/>
              <a:t>Eurojustu</a:t>
            </a:r>
            <a:r>
              <a:rPr lang="pl-PL" dirty="0"/>
              <a:t>: ustalono, że gang pobierał wysokie opłaty (4000–6000 euro za osobę), a migrantów trzymano w nieludzkich warunkach.</a:t>
            </a:r>
          </a:p>
          <a:p>
            <a:r>
              <a:rPr lang="pl-PL" dirty="0"/>
              <a:t>Po akcji koordynowanej przez Europol aresztowano 25 organizatorów.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28232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B274F7-B8A0-4229-B706-FC66D0A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22939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273804-831A-4477-B329-B228FC28B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51" y="1457011"/>
            <a:ext cx="11545555" cy="5034223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Operacja „</a:t>
            </a:r>
            <a:r>
              <a:rPr lang="pl-PL" b="1" dirty="0" err="1"/>
              <a:t>Mosquito</a:t>
            </a:r>
            <a:r>
              <a:rPr lang="pl-PL" b="1" dirty="0"/>
              <a:t>” – praca przymusowa w rolnictwie</a:t>
            </a:r>
            <a:endParaRPr lang="pl-PL" dirty="0"/>
          </a:p>
          <a:p>
            <a:r>
              <a:rPr lang="pl-PL" dirty="0"/>
              <a:t>Wykryto setki pracowników z Europy Wschodniej pracujących na plantacjach owoców w Hiszpanii i Włoszech w warunkach niewolniczych (po kilkanaście godzin dziennie, płace poniżej minimum, brak ubezpieczenia, przetrzymywanie dokumentów).</a:t>
            </a:r>
          </a:p>
          <a:p>
            <a:r>
              <a:rPr lang="pl-PL" dirty="0"/>
              <a:t>Dzięki wspólnemu zespołowi śledczemu (JIT) udało się zatrzymać bossów i ich „</a:t>
            </a:r>
            <a:r>
              <a:rPr lang="pl-PL" dirty="0" err="1"/>
              <a:t>rekruterów</a:t>
            </a:r>
            <a:r>
              <a:rPr lang="pl-PL" dirty="0"/>
              <a:t>” w Bułgarii i Rumunii.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Przemyt Syryjczyków przez wschodnią granicę UE</a:t>
            </a:r>
            <a:endParaRPr lang="pl-PL" dirty="0"/>
          </a:p>
          <a:p>
            <a:r>
              <a:rPr lang="pl-PL" dirty="0"/>
              <a:t>Sprawa na granicy polsko-białoruskiej w 2021/2022 r.: setki migrantów z Bliskiego Wschodu próbujących przedostać się do Polski i dalej do Niemiec.</a:t>
            </a:r>
          </a:p>
          <a:p>
            <a:r>
              <a:rPr lang="pl-PL" dirty="0"/>
              <a:t>Pojawiają się relacje o przemytnikach pobierających kilka tysięcy dolarów za transfer, czasem z elementami handlu ludźmi (wykorzystanie kobiet do pracy seksualnej).</a:t>
            </a:r>
          </a:p>
          <a:p>
            <a:r>
              <a:rPr lang="pl-PL" dirty="0"/>
              <a:t>Śledztwa służb granicznych z udziałem </a:t>
            </a:r>
            <a:r>
              <a:rPr lang="pl-PL" dirty="0" err="1"/>
              <a:t>Frontexu</a:t>
            </a:r>
            <a:r>
              <a:rPr lang="pl-PL" dirty="0"/>
              <a:t> i Europolu.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26343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F7BD4E-290D-4F0A-AA4F-B3D2146E8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94245"/>
          </a:xfrm>
        </p:spPr>
        <p:txBody>
          <a:bodyPr/>
          <a:lstStyle/>
          <a:p>
            <a:r>
              <a:rPr lang="pl-PL" dirty="0"/>
              <a:t>Ochrona i Pomoc Ofiarom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DE6CC89-B47C-4777-800A-8B0D0FE5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644" y="1366576"/>
            <a:ext cx="11505363" cy="511461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b="1" dirty="0"/>
              <a:t>Standardy unijne</a:t>
            </a:r>
            <a:endParaRPr lang="pl-PL" dirty="0"/>
          </a:p>
          <a:p>
            <a:r>
              <a:rPr lang="pl-PL" dirty="0"/>
              <a:t>Dyrektywa 2011/36/UE – nakłada obowiązek zapewnienia pomocy ofiarom, bez względu na legalność ich pobytu.</a:t>
            </a:r>
          </a:p>
          <a:p>
            <a:r>
              <a:rPr lang="pl-PL" dirty="0"/>
              <a:t>Dyrektywa o prawach ofiar (2012/29/UE) – gwarantuje ofiarom przestępstw prawo do informacji, ochrony, wsparcia tłumaczeniowego.</a:t>
            </a:r>
          </a:p>
          <a:p>
            <a:r>
              <a:rPr lang="pl-PL" dirty="0"/>
              <a:t>Szczególna uwaga na </a:t>
            </a:r>
            <a:r>
              <a:rPr lang="pl-PL" b="1" dirty="0"/>
              <a:t>dzieci</a:t>
            </a:r>
            <a:r>
              <a:rPr lang="pl-PL" dirty="0"/>
              <a:t> (małoletni bez opieki).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Przykłady rozwiązań krajowych</a:t>
            </a:r>
            <a:endParaRPr lang="pl-PL" dirty="0"/>
          </a:p>
          <a:p>
            <a:r>
              <a:rPr lang="pl-PL" dirty="0"/>
              <a:t>W niektórych państwach UE ofiarom oferuje się specjalne </a:t>
            </a:r>
            <a:r>
              <a:rPr lang="pl-PL" b="1" dirty="0"/>
              <a:t>bezpieczne schroniska</a:t>
            </a:r>
            <a:r>
              <a:rPr lang="pl-PL" dirty="0"/>
              <a:t>, pomoc psychologiczną, status pobytu czasowego, jeśli zdecydują się współpracować z organami ścigania.</a:t>
            </a:r>
          </a:p>
          <a:p>
            <a:r>
              <a:rPr lang="pl-PL" dirty="0"/>
              <a:t>Współpraca z NGO (np. La </a:t>
            </a:r>
            <a:r>
              <a:rPr lang="pl-PL" dirty="0" err="1"/>
              <a:t>Strada</a:t>
            </a:r>
            <a:r>
              <a:rPr lang="pl-PL" dirty="0"/>
              <a:t>, Caritas, IOM), które prowadzą centra wsparcia.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Dylematy i bariery</a:t>
            </a:r>
            <a:endParaRPr lang="pl-PL" dirty="0"/>
          </a:p>
          <a:p>
            <a:r>
              <a:rPr lang="pl-PL" dirty="0"/>
              <a:t>Ofiary boją się odwetu ze strony przestępców, często nie znają języka, prawa.</a:t>
            </a:r>
          </a:p>
          <a:p>
            <a:r>
              <a:rPr lang="pl-PL" dirty="0"/>
              <a:t>Niekiedy władze skupione są na deportacjach nielegalnych migrantów, co może utrudniać identyfikację ofiar handlu ludźmi.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25089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F8E1C6-541B-49E1-A45D-86760043B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93761"/>
          </a:xfrm>
        </p:spPr>
        <p:txBody>
          <a:bodyPr/>
          <a:lstStyle/>
          <a:p>
            <a:r>
              <a:rPr lang="pl-PL" dirty="0"/>
              <a:t>Postępowania karne i ich rezultaty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29D9D72-76DB-4106-8C7F-63C16C728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52" y="1346479"/>
            <a:ext cx="11575700" cy="514475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b="1" dirty="0"/>
              <a:t>Sposób prowadzenia śledztw</a:t>
            </a:r>
            <a:endParaRPr lang="pl-PL" dirty="0"/>
          </a:p>
          <a:p>
            <a:r>
              <a:rPr lang="pl-PL" dirty="0"/>
              <a:t>Wykorzystywane metody: podsłuchy, obserwacje, kontrola przepływów finansowych (fałszywe konta bankowe, Western Union), </a:t>
            </a:r>
            <a:r>
              <a:rPr lang="pl-PL" dirty="0" err="1"/>
              <a:t>digital</a:t>
            </a:r>
            <a:r>
              <a:rPr lang="pl-PL" dirty="0"/>
              <a:t> </a:t>
            </a:r>
            <a:r>
              <a:rPr lang="pl-PL" dirty="0" err="1"/>
              <a:t>forensics</a:t>
            </a:r>
            <a:r>
              <a:rPr lang="pl-PL" dirty="0"/>
              <a:t> (analiza telefonów).</a:t>
            </a:r>
          </a:p>
          <a:p>
            <a:r>
              <a:rPr lang="pl-PL" dirty="0"/>
              <a:t>Znaczenie dowodów z zeznań ofiar – trudności, bo ofiary bywają zastraszone, nieufne.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Sankcje w prawie krajowym</a:t>
            </a:r>
            <a:endParaRPr lang="pl-PL" dirty="0"/>
          </a:p>
          <a:p>
            <a:r>
              <a:rPr lang="pl-PL" dirty="0"/>
              <a:t>Kraje UE implementują Dyrektywę 2011/36/UE, zwykle przewidują kary wieloletniego pozbawienia wolności za handel ludźmi (np. 10–15 lat).</a:t>
            </a:r>
          </a:p>
          <a:p>
            <a:r>
              <a:rPr lang="pl-PL" dirty="0"/>
              <a:t>Za przemyt migrantów kary są niższe, ale jeśli sprawcom udowodni się narażenie życia (np. śmierć migrantów w ciężarówce), dochodzi do kary nawet dożywotniego więzienia (w niektórych systemach prawnych).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Wyroki w praktyce</a:t>
            </a:r>
            <a:endParaRPr lang="pl-PL" dirty="0"/>
          </a:p>
          <a:p>
            <a:r>
              <a:rPr lang="pl-PL" dirty="0"/>
              <a:t>Przykłady 5–10 lat więzienia dla „szefów” siatek, konfiskata mienia – w sprawach z Włoch, Hiszpanii.</a:t>
            </a:r>
          </a:p>
          <a:p>
            <a:r>
              <a:rPr lang="pl-PL" dirty="0"/>
              <a:t>Sprawy, w których główni organizatorzy byli trudni do namierzenia (tzw. mózgi operacji, przebywający poza UE).</a:t>
            </a:r>
          </a:p>
          <a:p>
            <a:r>
              <a:rPr lang="pl-PL" dirty="0"/>
              <a:t>Problem: wciąż niewielka liczba wyroków w stosunku do potencjalnej skali zjawiska (np. we Francji tylko kilkadziesiąt wyroków rocznie przy tysiącach potencjalnych ofiar).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59304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0D7860-6FED-469B-A226-B7BC6DFCB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Nowe wyzwania i trendy w przestępczości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4D2625D-3D68-4F9C-B2F9-ECFDF8B63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51" y="1853248"/>
            <a:ext cx="11565651" cy="4688229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Cyfryzacja procederu</a:t>
            </a:r>
            <a:endParaRPr lang="pl-PL" dirty="0"/>
          </a:p>
          <a:p>
            <a:r>
              <a:rPr lang="pl-PL" dirty="0"/>
              <a:t>Internetowe platformy rekrutacyjne, media społecznościowe, zamknięte grupy na komunikatorach (Telegram, WhatsApp) do organizowania przerzutów.</a:t>
            </a:r>
          </a:p>
          <a:p>
            <a:r>
              <a:rPr lang="pl-PL" dirty="0"/>
              <a:t>Wzrastająca rola </a:t>
            </a:r>
            <a:r>
              <a:rPr lang="pl-PL" dirty="0" err="1"/>
              <a:t>dark</a:t>
            </a:r>
            <a:r>
              <a:rPr lang="pl-PL" dirty="0"/>
              <a:t> </a:t>
            </a:r>
            <a:r>
              <a:rPr lang="pl-PL" dirty="0" err="1"/>
              <a:t>webu</a:t>
            </a:r>
            <a:r>
              <a:rPr lang="pl-PL" dirty="0"/>
              <a:t> w kupnie fałszywych dokumentów, wiz, organizacji podróży.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Kryzysy humanitarne i konfliktowe</a:t>
            </a:r>
            <a:endParaRPr lang="pl-PL" dirty="0"/>
          </a:p>
          <a:p>
            <a:r>
              <a:rPr lang="pl-PL" dirty="0"/>
              <a:t>Wojna w Syrii, konflikty w Afryce, sytuacja w Afganistanie – wszystko to tworzy nową falę osób podatnych na przemytników.</a:t>
            </a:r>
          </a:p>
          <a:p>
            <a:r>
              <a:rPr lang="pl-PL" dirty="0"/>
              <a:t>Migracje klimatyczne w przyszłości (np. region Sahelu) mogą </a:t>
            </a:r>
            <a:r>
              <a:rPr lang="pl-PL" dirty="0" err="1"/>
              <a:t>nasilć</a:t>
            </a:r>
            <a:r>
              <a:rPr lang="pl-PL" dirty="0"/>
              <a:t> zjawisko handlu ludźmi.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31293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B55704-01E8-4602-8A8B-AFA65C6B1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92311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099189-560A-43B8-8B0E-F496237FC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596" y="1396722"/>
            <a:ext cx="11435024" cy="5008560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Korupcja na poziomie granic</a:t>
            </a:r>
            <a:endParaRPr lang="pl-PL" dirty="0"/>
          </a:p>
          <a:p>
            <a:r>
              <a:rPr lang="pl-PL" dirty="0"/>
              <a:t>Ujawniane przypadki funkcjonariuszy granicznych, którzy za łapówki przepuszczają ciężarówki z migrantami lub ofiarami handlu ludźmi.</a:t>
            </a:r>
          </a:p>
          <a:p>
            <a:r>
              <a:rPr lang="pl-PL" dirty="0"/>
              <a:t>Wyzwanie dla stabilności strefy </a:t>
            </a:r>
            <a:r>
              <a:rPr lang="pl-PL" dirty="0" err="1"/>
              <a:t>Schengen</a:t>
            </a:r>
            <a:r>
              <a:rPr lang="pl-PL" dirty="0"/>
              <a:t>, zaufania między państwami członkowskimi.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Współpraca z platformami internetowymi</a:t>
            </a:r>
            <a:endParaRPr lang="pl-PL" dirty="0"/>
          </a:p>
          <a:p>
            <a:r>
              <a:rPr lang="pl-PL" dirty="0"/>
              <a:t>Potrzeba blokowania ogłoszeń łamiących przepisy (np. oferty pracy w fikcyjnych agencjach).</a:t>
            </a:r>
          </a:p>
          <a:p>
            <a:r>
              <a:rPr lang="pl-PL" dirty="0"/>
              <a:t>Regulacje UE dotyczące usuwania nielegalnych treści, rola Dyrektywy o usługach cyfrowych (Digital Services </a:t>
            </a:r>
            <a:r>
              <a:rPr lang="pl-PL" dirty="0" err="1"/>
              <a:t>Act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00358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24D76D-BC10-4092-95CA-67384AC1D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53568"/>
          </a:xfrm>
        </p:spPr>
        <p:txBody>
          <a:bodyPr/>
          <a:lstStyle/>
          <a:p>
            <a:r>
              <a:rPr lang="pl-PL" dirty="0"/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7B47F3-F9E8-4A3E-8661-EE03DC64A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596" y="1396722"/>
            <a:ext cx="11505362" cy="51045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/>
              <a:t>Najważniejsze wnioski</a:t>
            </a:r>
            <a:endParaRPr lang="pl-PL" dirty="0"/>
          </a:p>
          <a:p>
            <a:r>
              <a:rPr lang="pl-PL" dirty="0"/>
              <a:t>Handel ludźmi i przemyt migrantów w UE to zjawiska wysoce dochodowe, zorganizowane, często krzyżujące się (ofiary najpierw przemycane, następnie przechodzą w fazę handlu ludźmi).</a:t>
            </a:r>
          </a:p>
          <a:p>
            <a:r>
              <a:rPr lang="pl-PL" dirty="0"/>
              <a:t>Instrumenty unijne (Dyrektywa 2011/36/UE, Europol, </a:t>
            </a:r>
            <a:r>
              <a:rPr lang="pl-PL" dirty="0" err="1"/>
              <a:t>Eurojust</a:t>
            </a:r>
            <a:r>
              <a:rPr lang="pl-PL" dirty="0"/>
              <a:t>, </a:t>
            </a:r>
            <a:r>
              <a:rPr lang="pl-PL" dirty="0" err="1"/>
              <a:t>Frontex</a:t>
            </a:r>
            <a:r>
              <a:rPr lang="pl-PL" dirty="0"/>
              <a:t>) pozwalają na skuteczniejsze zwalczanie, ale kluczowe jest </a:t>
            </a:r>
            <a:r>
              <a:rPr lang="pl-PL" b="1" dirty="0"/>
              <a:t>wykrycie</a:t>
            </a:r>
            <a:r>
              <a:rPr lang="pl-PL" dirty="0"/>
              <a:t> i </a:t>
            </a:r>
            <a:r>
              <a:rPr lang="pl-PL" b="1" dirty="0"/>
              <a:t>pomoc ofiarom</a:t>
            </a:r>
            <a:r>
              <a:rPr lang="pl-PL" dirty="0"/>
              <a:t>.</a:t>
            </a:r>
          </a:p>
          <a:p>
            <a:r>
              <a:rPr lang="pl-PL" dirty="0"/>
              <a:t>Zapewnienie bezpieczeństwa granic i praw migrantów to dylemat: intensyfikacja kontroli nie zawsze ogranicza handel ludźmi, a czasem spycha go do bardziej niebezpiecznych kanałów.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Pytania do dyskusji</a:t>
            </a:r>
            <a:endParaRPr lang="pl-PL" dirty="0"/>
          </a:p>
          <a:p>
            <a:r>
              <a:rPr lang="pl-PL" dirty="0"/>
              <a:t>Czy zaostrzenie kar wystarczy, by zniechęcić przemytników i handlarzy ludźmi?</a:t>
            </a:r>
          </a:p>
          <a:p>
            <a:r>
              <a:rPr lang="pl-PL" dirty="0"/>
              <a:t>Jak poprawić identyfikację ofiar wśród migrantów masowo przekraczających granice?</a:t>
            </a:r>
          </a:p>
          <a:p>
            <a:r>
              <a:rPr lang="pl-PL" dirty="0"/>
              <a:t>W jaki sposób łączyć prawo do azylu z zapobieganiem nadużyciom i wyzyskowi?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387207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90</TotalTime>
  <Words>1772</Words>
  <Application>Microsoft Office PowerPoint</Application>
  <PresentationFormat>Panoramiczny</PresentationFormat>
  <Paragraphs>143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3</vt:lpstr>
      <vt:lpstr>Jon</vt:lpstr>
      <vt:lpstr>Przestępczość w UE – wykład nr 4</vt:lpstr>
      <vt:lpstr>Handel ludźmi i przemyt migrantów</vt:lpstr>
      <vt:lpstr>Skala i dane statystyczne</vt:lpstr>
      <vt:lpstr>Prezentacja programu PowerPoint</vt:lpstr>
      <vt:lpstr>Podstawy Prawne i Regulacje w UE</vt:lpstr>
      <vt:lpstr>Prezentacja programu PowerPoint</vt:lpstr>
      <vt:lpstr>Szlaki i Mechanizmy Przemytu / Handlu Ludźmi</vt:lpstr>
      <vt:lpstr>Prezentacja programu PowerPoint</vt:lpstr>
      <vt:lpstr>Rola Instytucji Unijnych  i Mechanizmy Współpracy</vt:lpstr>
      <vt:lpstr>Prezentacja programu PowerPoint</vt:lpstr>
      <vt:lpstr>Studia przypadków</vt:lpstr>
      <vt:lpstr>Prezentacja programu PowerPoint</vt:lpstr>
      <vt:lpstr>Ochrona i Pomoc Ofiarom</vt:lpstr>
      <vt:lpstr>Postępowania karne i ich rezultaty</vt:lpstr>
      <vt:lpstr>Nowe wyzwania i trendy w przestępczości</vt:lpstr>
      <vt:lpstr>Prezentacja programu PowerPoint</vt:lpstr>
      <vt:lpstr>Podsumowanie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Przestępczość w UE – wykład nr 4</dc:title>
  <dc:creator>Maciej Błotnicki</dc:creator>
  <cp:lastModifiedBy>Maciej Błotnicki</cp:lastModifiedBy>
  <cp:revision>7</cp:revision>
  <dcterms:created xsi:type="dcterms:W3CDTF">2025-03-22T20:50:43Z</dcterms:created>
  <dcterms:modified xsi:type="dcterms:W3CDTF">2025-03-22T22:21:31Z</dcterms:modified>
</cp:coreProperties>
</file>