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55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0178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5129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411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079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496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941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838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831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448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6061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0408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2033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4554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3961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0221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278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51504BA-2AA4-47D8-BEBA-3259F843B6BB}" type="datetimeFigureOut">
              <a:rPr lang="pl-PL" smtClean="0"/>
              <a:t>18.03.2025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45EA3-0801-419D-BB5D-02574EA617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55546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DC12C-A38D-47B7-AC0D-C55792727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5400" dirty="0"/>
              <a:t>Przestępczość w UE – wykład nr 3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D5B141B-4220-42EC-B644-2B3FA22DE3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 dirty="0"/>
              <a:t>DR MACIEJ BŁOTNICKI</a:t>
            </a:r>
          </a:p>
        </p:txBody>
      </p:sp>
    </p:spTree>
    <p:extLst>
      <p:ext uri="{BB962C8B-B14F-4D97-AF65-F5344CB8AC3E}">
        <p14:creationId xmlns:p14="http://schemas.microsoft.com/office/powerpoint/2010/main" val="257242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D25885-430F-4CB5-B84B-9C282097B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Terroryzm – definicja </a:t>
            </a:r>
            <a:br>
              <a:rPr lang="pl-PL" dirty="0"/>
            </a:br>
            <a:r>
              <a:rPr lang="pl-PL" dirty="0"/>
              <a:t>i charakterystyka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F44308-A220-4364-B885-8FA5CB66F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1853248"/>
            <a:ext cx="11518232" cy="455203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Definicja i krótka charakterystyka terroryzmu</a:t>
            </a:r>
            <a:endParaRPr lang="pl-PL" dirty="0"/>
          </a:p>
          <a:p>
            <a:r>
              <a:rPr lang="pl-PL" dirty="0"/>
              <a:t>Terroryzm to </a:t>
            </a:r>
            <a:r>
              <a:rPr lang="pl-PL" b="1" dirty="0"/>
              <a:t>przestępcza działalność</a:t>
            </a:r>
            <a:r>
              <a:rPr lang="pl-PL" dirty="0"/>
              <a:t> polegająca na </a:t>
            </a:r>
            <a:r>
              <a:rPr lang="pl-PL" b="1" dirty="0"/>
              <a:t>użyciu lub groźbie użycia przemocy</a:t>
            </a:r>
            <a:r>
              <a:rPr lang="pl-PL" dirty="0"/>
              <a:t> przeciwko osobom lub mieniu, z zamiarem wywołania </a:t>
            </a:r>
            <a:r>
              <a:rPr lang="pl-PL" b="1" dirty="0"/>
              <a:t>zastraszenia ludności</a:t>
            </a:r>
            <a:r>
              <a:rPr lang="pl-PL" dirty="0"/>
              <a:t> i wymuszenia określonych decyzji politycznych lub społecznych.</a:t>
            </a:r>
          </a:p>
          <a:p>
            <a:r>
              <a:rPr lang="pl-PL" dirty="0"/>
              <a:t>Z uwagi na mobilność społeczeństw, globalizację i swobodę przepływu w UE (</a:t>
            </a:r>
            <a:r>
              <a:rPr lang="pl-PL" dirty="0" err="1"/>
              <a:t>Schengen</a:t>
            </a:r>
            <a:r>
              <a:rPr lang="pl-PL" dirty="0"/>
              <a:t>), terroryzm ma wymiar transgraniczny – sprawcy i ofiary mogą pochodzić z różnych krajów, a logistyczne przygotowanie ataków często wykracza poza granice jednego państwa.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Dlaczego temat terroryzmu jest tak istotny dla UE?</a:t>
            </a:r>
            <a:endParaRPr lang="pl-PL" dirty="0"/>
          </a:p>
          <a:p>
            <a:r>
              <a:rPr lang="pl-PL" dirty="0"/>
              <a:t>Kolejne zamachy w państwach członkowskich (Hiszpania, Wielka Brytania, Francja, Belgia, Niemcy, Austria) uzmysławiają skalę zagrożenia oraz konieczność </a:t>
            </a:r>
            <a:r>
              <a:rPr lang="pl-PL" b="1" dirty="0"/>
              <a:t>współpracy</a:t>
            </a:r>
            <a:r>
              <a:rPr lang="pl-PL" dirty="0"/>
              <a:t> między służbami.</a:t>
            </a:r>
          </a:p>
          <a:p>
            <a:r>
              <a:rPr lang="pl-PL" dirty="0"/>
              <a:t>Terroryzm w UE wpływa na </a:t>
            </a:r>
            <a:r>
              <a:rPr lang="pl-PL" b="1" dirty="0"/>
              <a:t>poczucie bezpieczeństwa obywateli</a:t>
            </a:r>
            <a:r>
              <a:rPr lang="pl-PL" dirty="0"/>
              <a:t>, rodzi napięcia społeczne i często powoduje zmiany w prawodawstwie (zaostrzanie uprawnień służb, większa inwigilacja sieci).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148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190BC2-D0BF-4E13-A29F-259239974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Rys historyczny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732F3B-E273-4EC7-AD0C-8A5A7EF0C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1475874"/>
            <a:ext cx="11405937" cy="4772525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Okres powojenny i lata 70.–80. XX w.</a:t>
            </a:r>
            <a:endParaRPr lang="pl-PL" dirty="0"/>
          </a:p>
          <a:p>
            <a:r>
              <a:rPr lang="pl-PL" dirty="0"/>
              <a:t>Narodziny ugrupowań </a:t>
            </a:r>
            <a:r>
              <a:rPr lang="pl-PL" b="1" dirty="0"/>
              <a:t>separatystycznych</a:t>
            </a:r>
            <a:r>
              <a:rPr lang="pl-PL" dirty="0"/>
              <a:t> (ETA – Kraj Basków, IRA – Irlandia Północna) oraz </a:t>
            </a:r>
            <a:r>
              <a:rPr lang="pl-PL" b="1" dirty="0"/>
              <a:t>ideologicznych</a:t>
            </a:r>
            <a:r>
              <a:rPr lang="pl-PL" dirty="0"/>
              <a:t> (Czerwone Brygady we Włoszech, RAF w RFN).</a:t>
            </a:r>
          </a:p>
          <a:p>
            <a:r>
              <a:rPr lang="pl-PL" dirty="0"/>
              <a:t>Metody: porwania, zamachy bombowe, zabójstwa polityczne (np. porwanie i zamordowanie premiera Włoch Aldo Moro przez Czerwone Brygady w 1978).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Koniec zimnej wojny i lata 90.</a:t>
            </a:r>
            <a:endParaRPr lang="pl-PL" dirty="0"/>
          </a:p>
          <a:p>
            <a:r>
              <a:rPr lang="pl-PL" dirty="0"/>
              <a:t>Stopniowy spadek aktywności terrorystycznej o podłożu separatystycznym (np. wygaszanie IRA po Porozumieniu Wielkopiątkowym z 1998 r.), choć ETA jeszcze przez lata przeprowadzała sporadyczne ataki.</a:t>
            </a:r>
          </a:p>
          <a:p>
            <a:r>
              <a:rPr lang="pl-PL" dirty="0"/>
              <a:t>Pojawienie się </a:t>
            </a:r>
            <a:r>
              <a:rPr lang="pl-PL" b="1" dirty="0"/>
              <a:t>terroryzmu islamistycznego</a:t>
            </a:r>
            <a:r>
              <a:rPr lang="pl-PL" dirty="0"/>
              <a:t> w kontekście rozwoju Al-Kaidy (zamachy w Paryżu w 1995 r. – GIA algierski, Madryt 2004 – Al-Kaida).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436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02DDB4-304B-4A05-BA29-D4831FE0A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1835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4FF7EE-9E43-44C4-924D-8F3DB628B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2" y="1363580"/>
            <a:ext cx="11486147" cy="5041702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XXI wiek</a:t>
            </a:r>
            <a:endParaRPr lang="pl-PL" dirty="0"/>
          </a:p>
          <a:p>
            <a:r>
              <a:rPr lang="pl-PL" dirty="0"/>
              <a:t>Po zamachach w Madrycie (2004) i Londynie (2005) – radykalne wzmocnienie współpracy antyterrorystycznej na poziomie UE (m.in. plan działań, wzmocnienie Europolu).</a:t>
            </a:r>
          </a:p>
          <a:p>
            <a:r>
              <a:rPr lang="pl-PL" dirty="0"/>
              <a:t>Rozkwit tzw. Państwa Islamskiego (ISIS/</a:t>
            </a:r>
            <a:r>
              <a:rPr lang="pl-PL" dirty="0" err="1"/>
              <a:t>Da’isz</a:t>
            </a:r>
            <a:r>
              <a:rPr lang="pl-PL" dirty="0"/>
              <a:t>) ok. 2014–2017 i seria zamachów we Francji (2015 – Charlie Hebdo, 13 listopada), Belgii (2016 – Bruksela), Niemczech (Berlin 2016), Hiszpanii (Barcelona 2017), Wielkiej Brytanii (Manchester 2017).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Charakter współczesnego zagrożenia</a:t>
            </a:r>
            <a:endParaRPr lang="pl-PL" dirty="0"/>
          </a:p>
          <a:p>
            <a:r>
              <a:rPr lang="pl-PL" dirty="0"/>
              <a:t>Komórki powiązane z ISIS/Al-Kaidą oraz tzw. „samotne wilki”, inspirowane propagandą w </a:t>
            </a:r>
            <a:r>
              <a:rPr lang="pl-PL" dirty="0" err="1"/>
              <a:t>internecie</a:t>
            </a:r>
            <a:r>
              <a:rPr lang="pl-PL" dirty="0"/>
              <a:t>.</a:t>
            </a:r>
          </a:p>
          <a:p>
            <a:r>
              <a:rPr lang="pl-PL" dirty="0"/>
              <a:t>Wzrost znaczenia </a:t>
            </a:r>
            <a:r>
              <a:rPr lang="pl-PL" b="1" dirty="0"/>
              <a:t>ekstremizmu prawicowego</a:t>
            </a:r>
            <a:r>
              <a:rPr lang="pl-PL" dirty="0"/>
              <a:t> i zamachów motywowanych ksenofobią, </a:t>
            </a:r>
            <a:r>
              <a:rPr lang="pl-PL" dirty="0" err="1"/>
              <a:t>antyimigranckimi</a:t>
            </a:r>
            <a:r>
              <a:rPr lang="pl-PL" dirty="0"/>
              <a:t> poglądami.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967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C42780-8C74-4BE0-857B-7B1C0625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620836" cy="862735"/>
          </a:xfrm>
        </p:spPr>
        <p:txBody>
          <a:bodyPr/>
          <a:lstStyle/>
          <a:p>
            <a:r>
              <a:rPr lang="pl-PL" dirty="0"/>
              <a:t>Definicja w polskim kodeksie karnym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DFB835-C63F-4A24-8A31-8087D6015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17" y="1475874"/>
            <a:ext cx="11377971" cy="4772525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Art. 115 </a:t>
            </a:r>
          </a:p>
          <a:p>
            <a:pPr marL="0" indent="0">
              <a:buNone/>
            </a:pPr>
            <a:r>
              <a:rPr lang="pl-PL" dirty="0"/>
              <a:t>§ 20. Przestępstwem o charakterze terrorystycznym jest czyn zabroniony zagrożony karą pozbawienia wolności, której górna granica wynosi co najmniej 5 lat, popełniony w celu: </a:t>
            </a:r>
          </a:p>
          <a:p>
            <a:pPr marL="0" indent="0">
              <a:buNone/>
            </a:pPr>
            <a:r>
              <a:rPr lang="pl-PL" dirty="0"/>
              <a:t>1) poważnego zastraszenia wielu osób, </a:t>
            </a:r>
          </a:p>
          <a:p>
            <a:pPr marL="0" indent="0">
              <a:buNone/>
            </a:pPr>
            <a:r>
              <a:rPr lang="pl-PL" dirty="0"/>
              <a:t>2) zmuszenia organu władzy publicznej Rzeczypospolitej Polskiej lub innego państwa albo organu organizacji międzynarodowej do podjęcia lub zaniechania określonych czynności, </a:t>
            </a:r>
          </a:p>
          <a:p>
            <a:pPr marL="0" indent="0">
              <a:buNone/>
            </a:pPr>
            <a:r>
              <a:rPr lang="pl-PL" dirty="0"/>
              <a:t>3) wywołania poważnych zakłóceń w ustroju lub gospodarce Rzeczypospolitej Polskiej, innego państwa lub organizacji międzynarodowej – a także groźba popełnienia takiego czynu.</a:t>
            </a:r>
          </a:p>
        </p:txBody>
      </p:sp>
    </p:spTree>
    <p:extLst>
      <p:ext uri="{BB962C8B-B14F-4D97-AF65-F5344CB8AC3E}">
        <p14:creationId xmlns:p14="http://schemas.microsoft.com/office/powerpoint/2010/main" val="355152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8521BC-29D6-4F1E-96CE-D1C50032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Podstawy prawne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3A1862-6DE8-4636-ABA3-015427AF5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79" y="1540042"/>
            <a:ext cx="11309683" cy="4865240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Dyrektywa (UE) 2017/541 w sprawie zwalczania terroryzmu</a:t>
            </a:r>
            <a:endParaRPr lang="pl-PL" dirty="0"/>
          </a:p>
          <a:p>
            <a:r>
              <a:rPr lang="pl-PL" dirty="0"/>
              <a:t>Rozszerza katalog czynów terrorystycznych o: </a:t>
            </a:r>
          </a:p>
          <a:p>
            <a:pPr lvl="1"/>
            <a:r>
              <a:rPr lang="pl-PL" dirty="0"/>
              <a:t>Wyjazdy w celu terroryzmu (tzw. </a:t>
            </a:r>
            <a:r>
              <a:rPr lang="pl-PL" i="1" dirty="0" err="1"/>
              <a:t>foreign</a:t>
            </a:r>
            <a:r>
              <a:rPr lang="pl-PL" i="1" dirty="0"/>
              <a:t> </a:t>
            </a:r>
            <a:r>
              <a:rPr lang="pl-PL" i="1" dirty="0" err="1"/>
              <a:t>fighters</a:t>
            </a:r>
            <a:r>
              <a:rPr lang="pl-PL" dirty="0"/>
              <a:t>),</a:t>
            </a:r>
          </a:p>
          <a:p>
            <a:pPr lvl="1"/>
            <a:r>
              <a:rPr lang="pl-PL" dirty="0"/>
              <a:t>Rekrutację, szkolenie, szkolenie online,</a:t>
            </a:r>
          </a:p>
          <a:p>
            <a:pPr lvl="1"/>
            <a:r>
              <a:rPr lang="pl-PL" dirty="0"/>
              <a:t>Finansowanie i wsparcie logistyczne.</a:t>
            </a:r>
          </a:p>
          <a:p>
            <a:r>
              <a:rPr lang="pl-PL" dirty="0"/>
              <a:t>Zobowiązuje państwa członkowskie do wprowadzenia sankcji karnych za te czyny oraz do współpracy informacyjnej.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Dyrektywa PNR (UE) 2016/681</a:t>
            </a:r>
            <a:endParaRPr lang="pl-PL" dirty="0"/>
          </a:p>
          <a:p>
            <a:r>
              <a:rPr lang="pl-PL" dirty="0"/>
              <a:t>System rejestrowania danych pasażerów lotniczych (</a:t>
            </a:r>
            <a:r>
              <a:rPr lang="pl-PL" dirty="0" err="1"/>
              <a:t>Passenger</a:t>
            </a:r>
            <a:r>
              <a:rPr lang="pl-PL" dirty="0"/>
              <a:t> </a:t>
            </a:r>
            <a:r>
              <a:rPr lang="pl-PL" dirty="0" err="1"/>
              <a:t>Name</a:t>
            </a:r>
            <a:r>
              <a:rPr lang="pl-PL" dirty="0"/>
              <a:t> </a:t>
            </a:r>
            <a:r>
              <a:rPr lang="pl-PL" dirty="0" err="1"/>
              <a:t>Record</a:t>
            </a:r>
            <a:r>
              <a:rPr lang="pl-PL" dirty="0"/>
              <a:t>). Pozwala służbom identyfikować potencjalnie groźne osoby (np. powracających z Syrii).</a:t>
            </a:r>
          </a:p>
          <a:p>
            <a:r>
              <a:rPr lang="pl-PL" dirty="0"/>
              <a:t>Kontrowersje: ingerencja w prywatność, retencja danych.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105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C3DB03-5281-4B5B-8978-408A273CF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4564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0521D2-BB78-4FF3-AECC-07ED636AB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1347538"/>
            <a:ext cx="11389895" cy="505774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Decyzje ramowe, Europejski Nakaz Aresztowania</a:t>
            </a:r>
            <a:endParaRPr lang="pl-PL" dirty="0"/>
          </a:p>
          <a:p>
            <a:r>
              <a:rPr lang="pl-PL" dirty="0"/>
              <a:t>ENA – kluczowy mechanizm przyspieszający ekstradycję podejrzanych w sprawach terrorystycznych.</a:t>
            </a:r>
          </a:p>
          <a:p>
            <a:r>
              <a:rPr lang="pl-PL" i="1" dirty="0"/>
              <a:t>Wspólne zespoły śledcze (JIT)</a:t>
            </a:r>
            <a:r>
              <a:rPr lang="pl-PL" dirty="0"/>
              <a:t> tworzone pod auspicjami </a:t>
            </a:r>
            <a:r>
              <a:rPr lang="pl-PL" b="1" dirty="0" err="1"/>
              <a:t>Eurojust</a:t>
            </a:r>
            <a:r>
              <a:rPr lang="pl-PL" dirty="0"/>
              <a:t>, usprawniają gromadzenie dowodów w kilku krajach jednocześnie.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Pozostałe regulacje</a:t>
            </a:r>
            <a:endParaRPr lang="pl-PL" dirty="0"/>
          </a:p>
          <a:p>
            <a:r>
              <a:rPr lang="pl-PL" dirty="0"/>
              <a:t>Rozporządzenia dotyczące zamrażania aktywów (finansowania terroryzmu).</a:t>
            </a:r>
          </a:p>
          <a:p>
            <a:r>
              <a:rPr lang="pl-PL" dirty="0"/>
              <a:t>Europejski system SIS II – wykrywanie osób poszukiwanych za terroryzm, automatyczne alerty.</a:t>
            </a:r>
          </a:p>
          <a:p>
            <a:r>
              <a:rPr lang="pl-PL" dirty="0"/>
              <a:t>Narzędzia współpracy policyjnej i sądowej (np. Konwencja o pomocy wzajemnej w sprawach karnych z 2000 r.).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961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69479D-8D96-4072-ADC8-83F6508D2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Współpraca instytucjonalna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BE731E-FE76-4CC1-842A-EB6BCD446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491916"/>
            <a:ext cx="11373851" cy="503722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Europol (</a:t>
            </a:r>
            <a:r>
              <a:rPr lang="pl-PL" b="1" dirty="0" err="1"/>
              <a:t>European</a:t>
            </a:r>
            <a:r>
              <a:rPr lang="pl-PL" b="1" dirty="0"/>
              <a:t> </a:t>
            </a:r>
            <a:r>
              <a:rPr lang="pl-PL" b="1" dirty="0" err="1"/>
              <a:t>Counter</a:t>
            </a:r>
            <a:r>
              <a:rPr lang="pl-PL" b="1" dirty="0"/>
              <a:t> </a:t>
            </a:r>
            <a:r>
              <a:rPr lang="pl-PL" b="1" dirty="0" err="1"/>
              <a:t>Terrorism</a:t>
            </a:r>
            <a:r>
              <a:rPr lang="pl-PL" b="1" dirty="0"/>
              <a:t> Centre – ECTC)</a:t>
            </a:r>
            <a:endParaRPr lang="pl-PL" dirty="0"/>
          </a:p>
          <a:p>
            <a:r>
              <a:rPr lang="pl-PL" dirty="0"/>
              <a:t>Tworzy raporty TE-SAT (</a:t>
            </a:r>
            <a:r>
              <a:rPr lang="pl-PL" dirty="0" err="1"/>
              <a:t>Terrorism</a:t>
            </a:r>
            <a:r>
              <a:rPr lang="pl-PL" dirty="0"/>
              <a:t> </a:t>
            </a:r>
            <a:r>
              <a:rPr lang="pl-PL" dirty="0" err="1"/>
              <a:t>Situation</a:t>
            </a:r>
            <a:r>
              <a:rPr lang="pl-PL" dirty="0"/>
              <a:t> and Trend Report) – coroczna analiza trendów i incydentów terrorystycznych w UE.</a:t>
            </a:r>
          </a:p>
          <a:p>
            <a:r>
              <a:rPr lang="pl-PL" dirty="0"/>
              <a:t>Gromadzi dane i ułatwia współpracę między policjami krajowymi, pomaga w analizie informacji wywiadowczych (szyfrowane komunikatory, </a:t>
            </a:r>
            <a:r>
              <a:rPr lang="pl-PL" dirty="0" err="1"/>
              <a:t>dark</a:t>
            </a:r>
            <a:r>
              <a:rPr lang="pl-PL" dirty="0"/>
              <a:t> web).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Eurojust</a:t>
            </a:r>
            <a:endParaRPr lang="pl-PL" dirty="0"/>
          </a:p>
          <a:p>
            <a:r>
              <a:rPr lang="pl-PL" dirty="0"/>
              <a:t>Koordynuje działania prokuratur (sprawy transgraniczne).</a:t>
            </a:r>
          </a:p>
          <a:p>
            <a:r>
              <a:rPr lang="pl-PL" dirty="0"/>
              <a:t>Pomaga rozstrzygać konflikty jurysdykcyjne (gdzie sądzić podejrzanego?), organizować wspólne zespoły śledcze (JIT).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9910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F4A5A9-1F66-4939-82EF-7B73B46D6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81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DF9855-94FC-4EF0-B3E7-C598BCF09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1524000"/>
            <a:ext cx="11389895" cy="5021179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Frontex</a:t>
            </a:r>
            <a:endParaRPr lang="pl-PL" dirty="0"/>
          </a:p>
          <a:p>
            <a:r>
              <a:rPr lang="pl-PL" dirty="0"/>
              <a:t>Chroni zewnętrzne granice UE, pomaga wykrywać próby nielegalnego przekroczenia granicy przez potencjalnych terrorystów.</a:t>
            </a:r>
          </a:p>
          <a:p>
            <a:r>
              <a:rPr lang="pl-PL" dirty="0"/>
              <a:t>Koordynuje operacje na morzach (np. śródziemnomorskich), identyfikując podejrzanych wśród migrantów.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29422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68F029-7CEC-4F9B-ADA0-B3CEC2FE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Współczesne zagrożenia</a:t>
            </a:r>
            <a:br>
              <a:rPr lang="pl-PL" dirty="0"/>
            </a:br>
            <a:r>
              <a:rPr lang="pl-PL" dirty="0"/>
              <a:t>i mechanizmy radykalizacji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A00F40-B603-4BD7-8F3A-DDCAAC85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4" y="1853248"/>
            <a:ext cx="11421978" cy="455203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Islamistyczny ekstremizm i </a:t>
            </a:r>
            <a:r>
              <a:rPr lang="pl-PL" b="1" dirty="0" err="1"/>
              <a:t>foreign</a:t>
            </a:r>
            <a:r>
              <a:rPr lang="pl-PL" b="1" dirty="0"/>
              <a:t> </a:t>
            </a:r>
            <a:r>
              <a:rPr lang="pl-PL" b="1" dirty="0" err="1"/>
              <a:t>fighters</a:t>
            </a:r>
            <a:endParaRPr lang="pl-PL" dirty="0"/>
          </a:p>
          <a:p>
            <a:r>
              <a:rPr lang="pl-PL" dirty="0"/>
              <a:t>Wojna w Syrii i Iraku zaowocowała zaciągiem tysięcy Europejczyków do ISIS. Część z nich wróciła do UE, część zginęła na miejscu.</a:t>
            </a:r>
          </a:p>
          <a:p>
            <a:r>
              <a:rPr lang="pl-PL" dirty="0"/>
              <a:t>Niektórzy, którzy powracają, mogą planować zamachy lub rekrutować innych. Wyzwanie: prawo do obywatelstwa, identyfikacja w SIS, monity PNR.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Ekstremizm skrajnej prawicy</a:t>
            </a:r>
            <a:endParaRPr lang="pl-PL" dirty="0"/>
          </a:p>
          <a:p>
            <a:r>
              <a:rPr lang="pl-PL" dirty="0"/>
              <a:t>Wzrost retoryki </a:t>
            </a:r>
            <a:r>
              <a:rPr lang="pl-PL" dirty="0" err="1"/>
              <a:t>antymuzułmańskiej</a:t>
            </a:r>
            <a:r>
              <a:rPr lang="pl-PL" dirty="0"/>
              <a:t>, </a:t>
            </a:r>
            <a:r>
              <a:rPr lang="pl-PL" dirty="0" err="1"/>
              <a:t>antyimigranckiej</a:t>
            </a:r>
            <a:r>
              <a:rPr lang="pl-PL" dirty="0"/>
              <a:t> – radykalizacja na forach internetowych (np. 8chan), poszukiwanie „inspiracji” w manifestach sprawców (</a:t>
            </a:r>
            <a:r>
              <a:rPr lang="pl-PL" dirty="0" err="1"/>
              <a:t>Breivik</a:t>
            </a:r>
            <a:r>
              <a:rPr lang="pl-PL" dirty="0"/>
              <a:t>, </a:t>
            </a:r>
            <a:r>
              <a:rPr lang="pl-PL" dirty="0" err="1"/>
              <a:t>Tarrant</a:t>
            </a:r>
            <a:r>
              <a:rPr lang="pl-PL" dirty="0"/>
              <a:t> z Christchurch).</a:t>
            </a:r>
          </a:p>
          <a:p>
            <a:r>
              <a:rPr lang="pl-PL" dirty="0"/>
              <a:t>Europol ostrzega o rosnącej liczbie planowanych ataków.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4512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1BE629-A21C-41CB-8E29-820D3286A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9376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F9BFA8-4006-498E-B193-549217E4B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1395664"/>
            <a:ext cx="11438021" cy="500961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Samotne wilki</a:t>
            </a:r>
            <a:endParaRPr lang="pl-PL" dirty="0"/>
          </a:p>
          <a:p>
            <a:r>
              <a:rPr lang="pl-PL" dirty="0"/>
              <a:t>Ataki z użyciem noży, pojazdów (Berlin, Nicea), czy broni palnej (Wiedeń 2020).</a:t>
            </a:r>
          </a:p>
          <a:p>
            <a:r>
              <a:rPr lang="pl-PL" dirty="0"/>
              <a:t>Brak formalnych struktur ułatwiających inwigilację. Osoby inspirowane propagandą online.</a:t>
            </a:r>
          </a:p>
          <a:p>
            <a:r>
              <a:rPr lang="pl-PL" dirty="0"/>
              <a:t>Wyzwaniem jest </a:t>
            </a:r>
            <a:r>
              <a:rPr lang="pl-PL" b="1" dirty="0"/>
              <a:t>prewencja</a:t>
            </a:r>
            <a:r>
              <a:rPr lang="pl-PL" dirty="0"/>
              <a:t> – monitorowanie aktywności w sieci, zgłaszanie podejrzanego zachowania.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Radykalizacja w więzieniach</a:t>
            </a:r>
            <a:endParaRPr lang="pl-PL" dirty="0"/>
          </a:p>
          <a:p>
            <a:r>
              <a:rPr lang="pl-PL" dirty="0"/>
              <a:t>Osadzeni za drobne przestępstwa trafiają do cel z radykalnymi agitatorami.</a:t>
            </a:r>
          </a:p>
          <a:p>
            <a:r>
              <a:rPr lang="pl-PL" dirty="0"/>
              <a:t>Brak spójnej polityki </a:t>
            </a:r>
            <a:r>
              <a:rPr lang="pl-PL" dirty="0" err="1"/>
              <a:t>deradykalizacyjnej</a:t>
            </a:r>
            <a:r>
              <a:rPr lang="pl-PL" dirty="0"/>
              <a:t> w całej UE. Programy w Danii, Francji, Holandii – z różnym skutkiem.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3165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0E26E2-1D5B-4810-A4F8-8861AB9B4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Studia przypadków </a:t>
            </a:r>
            <a:br>
              <a:rPr lang="pl-PL" dirty="0"/>
            </a:br>
            <a:r>
              <a:rPr lang="pl-PL" dirty="0"/>
              <a:t>i wybrane </a:t>
            </a:r>
            <a:r>
              <a:rPr lang="pl-PL" dirty="0" err="1"/>
              <a:t>case</a:t>
            </a:r>
            <a:r>
              <a:rPr lang="pl-PL" dirty="0"/>
              <a:t> </a:t>
            </a:r>
            <a:r>
              <a:rPr lang="pl-PL" dirty="0" err="1"/>
              <a:t>study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7C05FF-88E4-49EB-AB89-0D69DFA69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4" y="1853248"/>
            <a:ext cx="11438020" cy="4552034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Zamachy w Paryżu (13 listopada 2015)</a:t>
            </a:r>
            <a:endParaRPr lang="pl-PL" dirty="0"/>
          </a:p>
          <a:p>
            <a:r>
              <a:rPr lang="pl-PL" dirty="0"/>
              <a:t>Skoordynowana seria ataków (</a:t>
            </a:r>
            <a:r>
              <a:rPr lang="pl-PL" dirty="0" err="1"/>
              <a:t>Bataclan</a:t>
            </a:r>
            <a:r>
              <a:rPr lang="pl-PL" dirty="0"/>
              <a:t>, kawiarnie, Stadion Francji). Zginęło 130 osób.</a:t>
            </a:r>
          </a:p>
          <a:p>
            <a:r>
              <a:rPr lang="pl-PL" b="1" dirty="0"/>
              <a:t>Komórka terrorystyczna</a:t>
            </a:r>
            <a:r>
              <a:rPr lang="pl-PL" dirty="0"/>
              <a:t>: radykalizowani młodzi Francuzi i Belgowie powiązani z ISIS. Wykorzystali luki w systemie granic.</a:t>
            </a:r>
          </a:p>
          <a:p>
            <a:pPr lvl="1"/>
            <a:r>
              <a:rPr lang="pl-PL" b="1" dirty="0"/>
              <a:t>Śledztwo</a:t>
            </a:r>
            <a:r>
              <a:rPr lang="pl-PL" dirty="0"/>
              <a:t>: Francja wprowadziła stan wyjątkowy, masowe przeszukania.</a:t>
            </a:r>
          </a:p>
          <a:p>
            <a:pPr lvl="2"/>
            <a:r>
              <a:rPr lang="pl-PL" dirty="0"/>
              <a:t>Belgijscy śledczy zidentyfikowali dzielnicę </a:t>
            </a:r>
            <a:r>
              <a:rPr lang="pl-PL" dirty="0" err="1"/>
              <a:t>Molenbeek</a:t>
            </a:r>
            <a:r>
              <a:rPr lang="pl-PL" dirty="0"/>
              <a:t> w Brukseli jako „gniazdo” radykalizmu.</a:t>
            </a:r>
          </a:p>
          <a:p>
            <a:pPr lvl="2"/>
            <a:r>
              <a:rPr lang="pl-PL" dirty="0"/>
              <a:t>Proces sądowy w Paryżu trwał od 2021 do 2022, kilkanaście osób skazano (główni zamachowcy zginęli).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95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4A4130-9DB4-4723-809C-CCE909941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9376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8C202F-F26A-4D73-9D7D-A9B93B04B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1443790"/>
            <a:ext cx="11389893" cy="4961492"/>
          </a:xfrm>
        </p:spPr>
        <p:txBody>
          <a:bodyPr/>
          <a:lstStyle/>
          <a:p>
            <a:r>
              <a:rPr lang="pl-PL" b="1" dirty="0"/>
              <a:t>Zamachy w Brukseli (22 marca 2016)</a:t>
            </a:r>
            <a:endParaRPr lang="pl-PL" dirty="0"/>
          </a:p>
          <a:p>
            <a:r>
              <a:rPr lang="pl-PL" dirty="0"/>
              <a:t>Lotnisko </a:t>
            </a:r>
            <a:r>
              <a:rPr lang="pl-PL" dirty="0" err="1"/>
              <a:t>Zaventem</a:t>
            </a:r>
            <a:r>
              <a:rPr lang="pl-PL" dirty="0"/>
              <a:t> i stacja metra </a:t>
            </a:r>
            <a:r>
              <a:rPr lang="pl-PL" dirty="0" err="1"/>
              <a:t>Maelbeek</a:t>
            </a:r>
            <a:r>
              <a:rPr lang="pl-PL" dirty="0"/>
              <a:t>. 32 zabitych.</a:t>
            </a:r>
          </a:p>
          <a:p>
            <a:r>
              <a:rPr lang="pl-PL" dirty="0"/>
              <a:t>Sprawcy powiązani z grupą paryską z 2015 r.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b="1" dirty="0"/>
              <a:t>Postępowanie</a:t>
            </a:r>
            <a:r>
              <a:rPr lang="pl-PL" dirty="0"/>
              <a:t>: Intensywna wymiana informacji między służbami belgijskimi a francuskimi.</a:t>
            </a:r>
          </a:p>
          <a:p>
            <a:r>
              <a:rPr lang="pl-PL" dirty="0"/>
              <a:t>Istotna rola Europolu w analizie przechwyconych komunikatów (Telegram, WhatsApp).</a:t>
            </a:r>
          </a:p>
          <a:p>
            <a:r>
              <a:rPr lang="pl-PL" dirty="0"/>
              <a:t>Proces karny w Belgii (od 2022 r.).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5621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19CFBE-482C-41DB-AE35-D870100C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231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536DD5-132E-4C83-86E9-65204EB25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1459832"/>
            <a:ext cx="11325725" cy="4788567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Berlin (19 grudnia 2016)</a:t>
            </a:r>
            <a:endParaRPr lang="pl-PL" dirty="0"/>
          </a:p>
          <a:p>
            <a:r>
              <a:rPr lang="pl-PL" dirty="0" err="1"/>
              <a:t>Anis</a:t>
            </a:r>
            <a:r>
              <a:rPr lang="pl-PL" dirty="0"/>
              <a:t> </a:t>
            </a:r>
            <a:r>
              <a:rPr lang="pl-PL" dirty="0" err="1"/>
              <a:t>Amri</a:t>
            </a:r>
            <a:r>
              <a:rPr lang="pl-PL" dirty="0"/>
              <a:t> (Tunezyjczyk) wjechał ciężarówką w jarmark bożonarodzeniowy. 12 ofiar.</a:t>
            </a:r>
          </a:p>
          <a:p>
            <a:r>
              <a:rPr lang="pl-PL" b="1" dirty="0"/>
              <a:t>Śledztwo</a:t>
            </a:r>
            <a:r>
              <a:rPr lang="pl-PL" dirty="0"/>
              <a:t>: </a:t>
            </a:r>
          </a:p>
          <a:p>
            <a:pPr lvl="1"/>
            <a:r>
              <a:rPr lang="pl-PL" dirty="0"/>
              <a:t>Wykazano liczne błędy niemieckich służb, które znały </a:t>
            </a:r>
            <a:r>
              <a:rPr lang="pl-PL" dirty="0" err="1"/>
              <a:t>Amriego</a:t>
            </a:r>
            <a:r>
              <a:rPr lang="pl-PL" dirty="0"/>
              <a:t> jako zradykalizowanego, lecz nie zatrzymano go.</a:t>
            </a:r>
          </a:p>
          <a:p>
            <a:pPr lvl="1"/>
            <a:r>
              <a:rPr lang="pl-PL" dirty="0" err="1"/>
              <a:t>Amri</a:t>
            </a:r>
            <a:r>
              <a:rPr lang="pl-PL" dirty="0"/>
              <a:t> zbiegł do Włoch, gdzie został zastrzelony podczas kontroli.</a:t>
            </a:r>
          </a:p>
          <a:p>
            <a:pPr lvl="1"/>
            <a:r>
              <a:rPr lang="pl-PL" dirty="0"/>
              <a:t>Unijne instytucje dyskutowały o konieczności usprawnienia wymiany danych w SIS II i ewentualnej rejestracji w systemie ECRIS.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0878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ADFA42-6A98-4178-9A6C-544B5E99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81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CBD094-8BED-4678-A98B-856196D4A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1443790"/>
            <a:ext cx="11438021" cy="4961492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Barcelona i </a:t>
            </a:r>
            <a:r>
              <a:rPr lang="pl-PL" b="1" dirty="0" err="1"/>
              <a:t>Cambrils</a:t>
            </a:r>
            <a:r>
              <a:rPr lang="pl-PL" b="1" dirty="0"/>
              <a:t> (sierpień 2017)</a:t>
            </a:r>
            <a:endParaRPr lang="pl-PL" dirty="0"/>
          </a:p>
          <a:p>
            <a:r>
              <a:rPr lang="pl-PL" dirty="0"/>
              <a:t>Zamach na deptaku La </a:t>
            </a:r>
            <a:r>
              <a:rPr lang="pl-PL" dirty="0" err="1"/>
              <a:t>Rambla</a:t>
            </a:r>
            <a:r>
              <a:rPr lang="pl-PL" dirty="0"/>
              <a:t> (furgonetka wjechała w tłum). 14 osób zginęło. Dzień później – atak w </a:t>
            </a:r>
            <a:r>
              <a:rPr lang="pl-PL" dirty="0" err="1"/>
              <a:t>Cambrils</a:t>
            </a:r>
            <a:r>
              <a:rPr lang="pl-PL" dirty="0"/>
              <a:t>.</a:t>
            </a:r>
          </a:p>
          <a:p>
            <a:r>
              <a:rPr lang="pl-PL" b="1" dirty="0"/>
              <a:t>Komórka</a:t>
            </a:r>
            <a:r>
              <a:rPr lang="pl-PL" dirty="0"/>
              <a:t>: młodzi Marokańczycy mieszkający w Katalonii, z radykalnym imamem.</a:t>
            </a:r>
          </a:p>
          <a:p>
            <a:r>
              <a:rPr lang="pl-PL" dirty="0"/>
              <a:t>Postępowanie prowadzone przez hiszpańskie służby antyterrorystyczne, z wykorzystaniem bazy Europolu. Kilku sprawców zginęło w starciach z policją.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Wielka Brytania i sprawy 2017</a:t>
            </a:r>
            <a:r>
              <a:rPr lang="pl-PL" dirty="0"/>
              <a:t> (choć formalnie po </a:t>
            </a:r>
            <a:r>
              <a:rPr lang="pl-PL" dirty="0" err="1"/>
              <a:t>Brexicie</a:t>
            </a:r>
            <a:r>
              <a:rPr lang="pl-PL" dirty="0"/>
              <a:t> – wpływ na UE jednak jest)</a:t>
            </a:r>
          </a:p>
          <a:p>
            <a:r>
              <a:rPr lang="pl-PL" dirty="0"/>
              <a:t>Seria ataków w Londynie (most London Bridge, ataki nożowników), Manchester (zamach bombowy na koncercie </a:t>
            </a:r>
            <a:r>
              <a:rPr lang="pl-PL" dirty="0" err="1"/>
              <a:t>Ariany</a:t>
            </a:r>
            <a:r>
              <a:rPr lang="pl-PL" dirty="0"/>
              <a:t> Grande).</a:t>
            </a:r>
          </a:p>
          <a:p>
            <a:r>
              <a:rPr lang="pl-PL" dirty="0"/>
              <a:t>Współpraca z UE do dziś w obszarze bezpieczeństwa, chociaż w ograniczonym zakresie. Pokazuje, że terroryzm to zagadnienie ponad granicami.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3677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0F6978-AA57-4A1E-9CC6-C8574263B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0229"/>
          </a:xfrm>
        </p:spPr>
        <p:txBody>
          <a:bodyPr/>
          <a:lstStyle/>
          <a:p>
            <a:r>
              <a:rPr lang="pl-PL" dirty="0"/>
              <a:t>Działania prewencyjne i </a:t>
            </a:r>
            <a:r>
              <a:rPr lang="pl-PL" dirty="0" err="1"/>
              <a:t>deradykalizacja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AAFE10-E30C-4F12-8EC2-D0235E731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1860884"/>
            <a:ext cx="11405935" cy="454439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Strategia UE</a:t>
            </a:r>
            <a:endParaRPr lang="pl-PL" dirty="0"/>
          </a:p>
          <a:p>
            <a:r>
              <a:rPr lang="pl-PL" dirty="0"/>
              <a:t>Skupiona na 4 filarach: zapobieganie, ochrona, ściganie, reagowanie.</a:t>
            </a:r>
          </a:p>
          <a:p>
            <a:r>
              <a:rPr lang="pl-PL" dirty="0"/>
              <a:t>Finansowanie projektów </a:t>
            </a:r>
            <a:r>
              <a:rPr lang="pl-PL" dirty="0" err="1"/>
              <a:t>deradykalizacyjnych</a:t>
            </a:r>
            <a:r>
              <a:rPr lang="pl-PL" dirty="0"/>
              <a:t> z funduszy unijnych (ISF – Fundusz Bezpieczeństwa Wewnętrznego, programy badawcze Horyzont Europa).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Radicalisation</a:t>
            </a:r>
            <a:r>
              <a:rPr lang="pl-PL" b="1" dirty="0"/>
              <a:t> </a:t>
            </a:r>
            <a:r>
              <a:rPr lang="pl-PL" b="1" dirty="0" err="1"/>
              <a:t>Awareness</a:t>
            </a:r>
            <a:r>
              <a:rPr lang="pl-PL" b="1" dirty="0"/>
              <a:t> Network (RAN)</a:t>
            </a:r>
            <a:endParaRPr lang="pl-PL" dirty="0"/>
          </a:p>
          <a:p>
            <a:r>
              <a:rPr lang="pl-PL" dirty="0"/>
              <a:t>Wymiana dobrych praktyk między służbami, samorządami, psychologami.</a:t>
            </a:r>
          </a:p>
          <a:p>
            <a:r>
              <a:rPr lang="pl-PL" dirty="0"/>
              <a:t>Programy integracyjne, przeciwdziałanie radykalnym kazaniom w meczetach i radykalnym treściom w sieci.</a:t>
            </a:r>
          </a:p>
          <a:p>
            <a:r>
              <a:rPr lang="pl-PL" dirty="0"/>
              <a:t>Współpraca z platformami społecznościowymi w zwalczaniu propagandy terrorystycznej (usuwanie niebezpiecznych treści).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8471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779D49-9EC4-477F-ABF8-6CB29441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4398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B3C44C-36C1-445A-8911-D7D434A46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5" y="1491916"/>
            <a:ext cx="11357809" cy="4756483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Wyzwania</a:t>
            </a:r>
            <a:endParaRPr lang="pl-PL" dirty="0"/>
          </a:p>
          <a:p>
            <a:r>
              <a:rPr lang="pl-PL" dirty="0"/>
              <a:t>Trudność w identyfikacji „samotnych wilków” (brak bezpośrednich kontaktów z siatkami).</a:t>
            </a:r>
          </a:p>
          <a:p>
            <a:r>
              <a:rPr lang="pl-PL" dirty="0"/>
              <a:t>Brak jednolitego systemu oceny ryzyka radykalizacji – kraje UE mają własne listy sygnałów ostrzegawczych.</a:t>
            </a:r>
          </a:p>
          <a:p>
            <a:r>
              <a:rPr lang="pl-PL" dirty="0"/>
              <a:t>Potrzeba ściślejszej współpracy z organizacjami muzułmańskimi, NGO i mediami w obszarze edukacji i kontr-propagandy.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8805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3C8002-047A-4EC6-8CCB-020666F7F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Wyzwania c.d.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4DA27B-ABFD-4EE2-A5C7-7E9747D82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491916"/>
            <a:ext cx="11373853" cy="47564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Cyberterroryzm i ataki na infrastrukturę krytyczną</a:t>
            </a:r>
            <a:endParaRPr lang="pl-PL" dirty="0"/>
          </a:p>
          <a:p>
            <a:r>
              <a:rPr lang="pl-PL" dirty="0"/>
              <a:t>Możliwość zdalnego sparaliżowania sieci energetycznych, wodociągowych, transportowych.</a:t>
            </a:r>
          </a:p>
          <a:p>
            <a:r>
              <a:rPr lang="pl-PL" dirty="0"/>
              <a:t>Konieczność zacieśniania współpracy z ENISA (Agencja UE ds. </a:t>
            </a:r>
            <a:r>
              <a:rPr lang="pl-PL" dirty="0" err="1"/>
              <a:t>Cyberbezpieczeństwa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Nowe formy propagandy</a:t>
            </a:r>
            <a:endParaRPr lang="pl-PL" dirty="0"/>
          </a:p>
          <a:p>
            <a:r>
              <a:rPr lang="pl-PL" dirty="0"/>
              <a:t>Wykorzystanie </a:t>
            </a:r>
            <a:r>
              <a:rPr lang="pl-PL" dirty="0" err="1"/>
              <a:t>deepfake’ów</a:t>
            </a:r>
            <a:r>
              <a:rPr lang="pl-PL" dirty="0"/>
              <a:t> do szerzenia paniki, rekrutacji, dyskredytowania rządów.</a:t>
            </a:r>
          </a:p>
          <a:p>
            <a:r>
              <a:rPr lang="pl-PL" dirty="0"/>
              <a:t>Boty w mediach społecznościowych manipulujące opinią publiczną.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Foreign</a:t>
            </a:r>
            <a:r>
              <a:rPr lang="pl-PL" b="1" dirty="0"/>
              <a:t> </a:t>
            </a:r>
            <a:r>
              <a:rPr lang="pl-PL" b="1" dirty="0" err="1"/>
              <a:t>fighters</a:t>
            </a:r>
            <a:r>
              <a:rPr lang="pl-PL" b="1" dirty="0"/>
              <a:t> 2.0</a:t>
            </a:r>
            <a:endParaRPr lang="pl-PL" dirty="0"/>
          </a:p>
          <a:p>
            <a:r>
              <a:rPr lang="pl-PL" dirty="0"/>
              <a:t>Możliwe nowe obszary konfliktów (Afryka Północna, Sahel, Afganistan po przejęciu władzy przez Talibów), do których wyjeżdżają Europejczycy.</a:t>
            </a:r>
          </a:p>
          <a:p>
            <a:r>
              <a:rPr lang="pl-PL" dirty="0"/>
              <a:t>Powrót do UE, kolejna fala radykalizacji.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5735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8FE24-B40A-4132-AA61-DE61ED78C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4189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2BB739-97DB-495F-AA12-CE14C9E4C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1411706"/>
            <a:ext cx="11389893" cy="4993576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Radykalizacja skrajnie prawicowa</a:t>
            </a:r>
            <a:endParaRPr lang="pl-PL" dirty="0"/>
          </a:p>
          <a:p>
            <a:r>
              <a:rPr lang="pl-PL" dirty="0"/>
              <a:t>Pogłębianie się podziałów politycznych w Europie, rosnąca popularność ugrupowań </a:t>
            </a:r>
            <a:r>
              <a:rPr lang="pl-PL" dirty="0" err="1"/>
              <a:t>antyimigranckich</a:t>
            </a:r>
            <a:r>
              <a:rPr lang="pl-PL" dirty="0"/>
              <a:t> i antyislamskich.</a:t>
            </a:r>
          </a:p>
          <a:p>
            <a:r>
              <a:rPr lang="pl-PL" dirty="0"/>
              <a:t>Potencjał do aktów przemocy wobec mniejszości (np. muzułmańskich).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Polaryzacja społeczeństw i rosnąca nieufność</a:t>
            </a:r>
            <a:endParaRPr lang="pl-PL" dirty="0"/>
          </a:p>
          <a:p>
            <a:r>
              <a:rPr lang="pl-PL" dirty="0"/>
              <a:t>Pogłębianie się klimatów konspiracyjnych (</a:t>
            </a:r>
            <a:r>
              <a:rPr lang="pl-PL" dirty="0" err="1"/>
              <a:t>koronasceptycyzm</a:t>
            </a:r>
            <a:r>
              <a:rPr lang="pl-PL" dirty="0"/>
              <a:t>, ruchy </a:t>
            </a:r>
            <a:r>
              <a:rPr lang="pl-PL" dirty="0" err="1"/>
              <a:t>antyszczepionkowe</a:t>
            </a:r>
            <a:r>
              <a:rPr lang="pl-PL" dirty="0"/>
              <a:t>, </a:t>
            </a:r>
            <a:r>
              <a:rPr lang="pl-PL" dirty="0" err="1"/>
              <a:t>QAnon</a:t>
            </a:r>
            <a:r>
              <a:rPr lang="pl-PL" dirty="0"/>
              <a:t>), mieszanie się wątków antyrządowych i ekstremistycznych.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7990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9300FD-DFF9-4B68-8B28-7627F8F58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Wnioski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83A186-36DA-4F21-A54D-CE1E2E2B6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524000"/>
            <a:ext cx="11309683" cy="47243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Kluczowe wnioski</a:t>
            </a:r>
            <a:endParaRPr lang="pl-PL" dirty="0"/>
          </a:p>
          <a:p>
            <a:r>
              <a:rPr lang="pl-PL" dirty="0"/>
              <a:t>Terroryzm pozostaje </a:t>
            </a:r>
            <a:r>
              <a:rPr lang="pl-PL" b="1" dirty="0"/>
              <a:t>złożonym</a:t>
            </a:r>
            <a:r>
              <a:rPr lang="pl-PL" dirty="0"/>
              <a:t> i ewoluującym wyzwaniem dla Unii Europejskiej, łączącym aspekty bezpieczeństwa wewnętrznego i zagranicznego.</a:t>
            </a:r>
          </a:p>
          <a:p>
            <a:r>
              <a:rPr lang="pl-PL" dirty="0"/>
              <a:t>Istnieje </a:t>
            </a:r>
            <a:r>
              <a:rPr lang="pl-PL" b="1" dirty="0"/>
              <a:t>rozwinięty aparat prawny i instytucjonalny</a:t>
            </a:r>
            <a:r>
              <a:rPr lang="pl-PL" dirty="0"/>
              <a:t> (Dyrektywy antyterrorystyczne, Europol, </a:t>
            </a:r>
            <a:r>
              <a:rPr lang="pl-PL" dirty="0" err="1"/>
              <a:t>Eurojust</a:t>
            </a:r>
            <a:r>
              <a:rPr lang="pl-PL" dirty="0"/>
              <a:t>), ale w praktyce wciąż odnotowuje się luki w koordynacji i niedostatek zasobów.</a:t>
            </a:r>
          </a:p>
          <a:p>
            <a:r>
              <a:rPr lang="pl-PL" dirty="0"/>
              <a:t>Mechanizmy prewencji, </a:t>
            </a:r>
            <a:r>
              <a:rPr lang="pl-PL" dirty="0" err="1"/>
              <a:t>deradykalizacji</a:t>
            </a:r>
            <a:r>
              <a:rPr lang="pl-PL" dirty="0"/>
              <a:t> i integracji społecznej są kluczowe w długofalowej walce z terroryzmem.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Pytania do refleksji</a:t>
            </a:r>
            <a:endParaRPr lang="pl-PL" dirty="0"/>
          </a:p>
          <a:p>
            <a:r>
              <a:rPr lang="pl-PL" dirty="0"/>
              <a:t>Gdzie leży granica między bezpieczeństwem a ochroną praw obywatelskich (inwigilacja, monitoring sieci)?</a:t>
            </a:r>
          </a:p>
          <a:p>
            <a:r>
              <a:rPr lang="pl-PL" dirty="0"/>
              <a:t>Jak budować efektywne programy resocjalizacji byłych </a:t>
            </a:r>
            <a:r>
              <a:rPr lang="pl-PL" dirty="0" err="1"/>
              <a:t>dżihadystów</a:t>
            </a:r>
            <a:r>
              <a:rPr lang="pl-PL" dirty="0"/>
              <a:t> lub skrajnych radykałów?</a:t>
            </a:r>
          </a:p>
          <a:p>
            <a:r>
              <a:rPr lang="pl-PL" dirty="0"/>
              <a:t>Czy polityka migracyjna UE powinna być ściślej powiązana z działaniami antyterrorystycznymi?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51284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119</TotalTime>
  <Words>1647</Words>
  <Application>Microsoft Office PowerPoint</Application>
  <PresentationFormat>Panoramiczny</PresentationFormat>
  <Paragraphs>152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Jon</vt:lpstr>
      <vt:lpstr>Przestępczość w UE – wykład nr 3</vt:lpstr>
      <vt:lpstr>Terroryzm – definicja  i charakterystyka</vt:lpstr>
      <vt:lpstr>Rys historyczny</vt:lpstr>
      <vt:lpstr>Prezentacja programu PowerPoint</vt:lpstr>
      <vt:lpstr>Definicja w polskim kodeksie karnym</vt:lpstr>
      <vt:lpstr>Podstawy prawne w UE</vt:lpstr>
      <vt:lpstr>Prezentacja programu PowerPoint</vt:lpstr>
      <vt:lpstr>Współpraca instytucjonalna</vt:lpstr>
      <vt:lpstr>Prezentacja programu PowerPoint</vt:lpstr>
      <vt:lpstr>Współczesne zagrożenia i mechanizmy radykalizacji</vt:lpstr>
      <vt:lpstr>Prezentacja programu PowerPoint</vt:lpstr>
      <vt:lpstr>Studia przypadków  i wybrane case study</vt:lpstr>
      <vt:lpstr>Prezentacja programu PowerPoint</vt:lpstr>
      <vt:lpstr>Prezentacja programu PowerPoint</vt:lpstr>
      <vt:lpstr>Prezentacja programu PowerPoint</vt:lpstr>
      <vt:lpstr>Działania prewencyjne i deradykalizacja</vt:lpstr>
      <vt:lpstr>Prezentacja programu PowerPoint</vt:lpstr>
      <vt:lpstr>Wyzwania c.d.</vt:lpstr>
      <vt:lpstr>Prezentacja programu PowerPoint</vt:lpstr>
      <vt:lpstr>Wnioski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Przestępczość w UE – wykład nr 3</dc:title>
  <dc:creator>Maciej Błotnicki</dc:creator>
  <cp:lastModifiedBy>Maciej Błotnicki</cp:lastModifiedBy>
  <cp:revision>7</cp:revision>
  <dcterms:created xsi:type="dcterms:W3CDTF">2025-03-18T09:58:02Z</dcterms:created>
  <dcterms:modified xsi:type="dcterms:W3CDTF">2025-03-18T13:23:20Z</dcterms:modified>
</cp:coreProperties>
</file>