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9" r:id="rId1"/>
  </p:sldMasterIdLst>
  <p:notesMasterIdLst>
    <p:notesMasterId r:id="rId30"/>
  </p:notesMasterIdLst>
  <p:sldIdLst>
    <p:sldId id="256" r:id="rId2"/>
    <p:sldId id="662" r:id="rId3"/>
    <p:sldId id="691" r:id="rId4"/>
    <p:sldId id="698" r:id="rId5"/>
    <p:sldId id="699" r:id="rId6"/>
    <p:sldId id="700" r:id="rId7"/>
    <p:sldId id="701" r:id="rId8"/>
    <p:sldId id="702" r:id="rId9"/>
    <p:sldId id="703" r:id="rId10"/>
    <p:sldId id="704" r:id="rId11"/>
    <p:sldId id="705" r:id="rId12"/>
    <p:sldId id="706" r:id="rId13"/>
    <p:sldId id="707" r:id="rId14"/>
    <p:sldId id="708" r:id="rId15"/>
    <p:sldId id="709" r:id="rId16"/>
    <p:sldId id="710" r:id="rId17"/>
    <p:sldId id="711" r:id="rId18"/>
    <p:sldId id="712" r:id="rId19"/>
    <p:sldId id="713" r:id="rId20"/>
    <p:sldId id="714" r:id="rId21"/>
    <p:sldId id="715" r:id="rId22"/>
    <p:sldId id="716" r:id="rId23"/>
    <p:sldId id="717" r:id="rId24"/>
    <p:sldId id="718" r:id="rId25"/>
    <p:sldId id="720" r:id="rId26"/>
    <p:sldId id="719" r:id="rId27"/>
    <p:sldId id="284" r:id="rId28"/>
    <p:sldId id="776" r:id="rId29"/>
  </p:sldIdLst>
  <p:sldSz cx="9144000" cy="6858000" type="screen4x3"/>
  <p:notesSz cx="6562725" cy="8686800"/>
  <p:defaultTextStyle>
    <a:defPPr>
      <a:defRPr lang="pl-P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7190E"/>
    <a:srgbClr val="ED0EF2"/>
    <a:srgbClr val="FFD3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24" autoAdjust="0"/>
  </p:normalViewPr>
  <p:slideViewPr>
    <p:cSldViewPr snapToObjects="1">
      <p:cViewPr varScale="1">
        <p:scale>
          <a:sx n="76" d="100"/>
          <a:sy n="76" d="100"/>
        </p:scale>
        <p:origin x="1646" y="67"/>
      </p:cViewPr>
      <p:guideLst>
        <p:guide orient="horz" pos="2160"/>
        <p:guide pos="2880"/>
      </p:guideLst>
    </p:cSldViewPr>
  </p:slideViewPr>
  <p:outlineViewPr>
    <p:cViewPr>
      <p:scale>
        <a:sx n="33" d="100"/>
        <a:sy n="33" d="100"/>
      </p:scale>
      <p:origin x="0" y="2135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843213" cy="434975"/>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717925" y="0"/>
            <a:ext cx="2843213" cy="434975"/>
          </a:xfrm>
          <a:prstGeom prst="rect">
            <a:avLst/>
          </a:prstGeom>
        </p:spPr>
        <p:txBody>
          <a:bodyPr vert="horz" lIns="91440" tIns="45720" rIns="91440" bIns="45720" rtlCol="0"/>
          <a:lstStyle>
            <a:lvl1pPr algn="r">
              <a:defRPr sz="1200"/>
            </a:lvl1pPr>
          </a:lstStyle>
          <a:p>
            <a:fld id="{294A9ED8-E3CB-4238-B60C-6CC68A96066C}" type="datetimeFigureOut">
              <a:rPr lang="pl-PL" smtClean="0"/>
              <a:t>30.03.2025</a:t>
            </a:fld>
            <a:endParaRPr lang="pl-PL"/>
          </a:p>
        </p:txBody>
      </p:sp>
      <p:sp>
        <p:nvSpPr>
          <p:cNvPr id="4" name="Symbol zastępczy obrazu slajdu 3"/>
          <p:cNvSpPr>
            <a:spLocks noGrp="1" noRot="1" noChangeAspect="1"/>
          </p:cNvSpPr>
          <p:nvPr>
            <p:ph type="sldImg" idx="2"/>
          </p:nvPr>
        </p:nvSpPr>
        <p:spPr>
          <a:xfrm>
            <a:off x="1327150" y="1085850"/>
            <a:ext cx="3908425" cy="2932113"/>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55638" y="4179888"/>
            <a:ext cx="5251450" cy="3421062"/>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251825"/>
            <a:ext cx="2843213" cy="434975"/>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717925" y="8251825"/>
            <a:ext cx="2843213" cy="434975"/>
          </a:xfrm>
          <a:prstGeom prst="rect">
            <a:avLst/>
          </a:prstGeom>
        </p:spPr>
        <p:txBody>
          <a:bodyPr vert="horz" lIns="91440" tIns="45720" rIns="91440" bIns="45720" rtlCol="0" anchor="b"/>
          <a:lstStyle>
            <a:lvl1pPr algn="r">
              <a:defRPr sz="1200"/>
            </a:lvl1pPr>
          </a:lstStyle>
          <a:p>
            <a:fld id="{48255953-B217-4C93-9DCD-4335D5A17D6B}" type="slidenum">
              <a:rPr lang="pl-PL" smtClean="0"/>
              <a:t>‹#›</a:t>
            </a:fld>
            <a:endParaRPr lang="pl-PL"/>
          </a:p>
        </p:txBody>
      </p:sp>
    </p:spTree>
    <p:extLst>
      <p:ext uri="{BB962C8B-B14F-4D97-AF65-F5344CB8AC3E}">
        <p14:creationId xmlns:p14="http://schemas.microsoft.com/office/powerpoint/2010/main" val="1948356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Slide Number Placeholder 5"/>
          <p:cNvSpPr>
            <a:spLocks noGrp="1"/>
          </p:cNvSpPr>
          <p:nvPr>
            <p:ph type="sldNum" sz="quarter" idx="10"/>
          </p:nvPr>
        </p:nvSpPr>
        <p:spPr>
          <a:ln/>
        </p:spPr>
        <p:txBody>
          <a:bodyPr/>
          <a:lstStyle>
            <a:lvl1pPr>
              <a:defRPr/>
            </a:lvl1pPr>
          </a:lstStyle>
          <a:p>
            <a:pPr>
              <a:defRPr/>
            </a:pPr>
            <a:fld id="{7D12E89F-1820-4A8A-8FD5-90F211A71CED}" type="slidenum">
              <a:rPr lang="en-GB"/>
              <a:pPr>
                <a:defRPr/>
              </a:pPr>
              <a:t>‹#›</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Date Placeholder 3"/>
          <p:cNvSpPr>
            <a:spLocks noGrp="1"/>
          </p:cNvSpPr>
          <p:nvPr>
            <p:ph type="dt" sz="half" idx="12"/>
          </p:nvPr>
        </p:nvSpPr>
        <p:spPr/>
        <p:txBody>
          <a:bodyPr/>
          <a:lstStyle>
            <a:lvl1pPr>
              <a:defRPr/>
            </a:lvl1pPr>
          </a:lstStyle>
          <a:p>
            <a:pPr>
              <a:defRPr/>
            </a:pPr>
            <a:fld id="{A3858A51-5A2E-470A-B18F-857A48639BE3}" type="datetimeFigureOut">
              <a:rPr lang="en-GB"/>
              <a:pPr>
                <a:defRPr/>
              </a:pPr>
              <a:t>30/03/2025</a:t>
            </a:fld>
            <a:endParaRPr lang="en-GB"/>
          </a:p>
        </p:txBody>
      </p:sp>
    </p:spTree>
  </p:cSld>
  <p:clrMapOvr>
    <a:masterClrMapping/>
  </p:clrMapOvr>
  <p:transition>
    <p:randomBa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ln/>
        </p:spPr>
        <p:txBody>
          <a:bodyPr/>
          <a:lstStyle>
            <a:lvl1pPr>
              <a:defRPr/>
            </a:lvl1pPr>
          </a:lstStyle>
          <a:p>
            <a:pPr>
              <a:defRPr/>
            </a:pPr>
            <a:fld id="{DD2C2BC5-0E1D-4F56-B488-D75B2E0FD708}" type="slidenum">
              <a:rPr lang="en-GB"/>
              <a:pPr>
                <a:defRPr/>
              </a:pPr>
              <a:t>‹#›</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Date Placeholder 3"/>
          <p:cNvSpPr>
            <a:spLocks noGrp="1"/>
          </p:cNvSpPr>
          <p:nvPr>
            <p:ph type="dt" sz="half" idx="12"/>
          </p:nvPr>
        </p:nvSpPr>
        <p:spPr/>
        <p:txBody>
          <a:bodyPr/>
          <a:lstStyle>
            <a:lvl1pPr>
              <a:defRPr/>
            </a:lvl1pPr>
          </a:lstStyle>
          <a:p>
            <a:pPr>
              <a:defRPr/>
            </a:pPr>
            <a:fld id="{D495237C-B063-4968-895F-7E6F856896CD}" type="datetimeFigureOut">
              <a:rPr lang="en-GB"/>
              <a:pPr>
                <a:defRPr/>
              </a:pPr>
              <a:t>30/03/2025</a:t>
            </a:fld>
            <a:endParaRPr lang="en-GB"/>
          </a:p>
        </p:txBody>
      </p:sp>
    </p:spTree>
  </p:cSld>
  <p:clrMapOvr>
    <a:masterClrMapping/>
  </p:clrMapOvr>
  <p:transition>
    <p:randomBa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Slide Number Placeholder 5"/>
          <p:cNvSpPr>
            <a:spLocks noGrp="1"/>
          </p:cNvSpPr>
          <p:nvPr>
            <p:ph type="sldNum" sz="quarter" idx="10"/>
          </p:nvPr>
        </p:nvSpPr>
        <p:spPr>
          <a:ln/>
        </p:spPr>
        <p:txBody>
          <a:bodyPr/>
          <a:lstStyle>
            <a:lvl1pPr>
              <a:defRPr/>
            </a:lvl1pPr>
          </a:lstStyle>
          <a:p>
            <a:pPr>
              <a:defRPr/>
            </a:pPr>
            <a:fld id="{7041CB55-C8D6-4994-B17C-FB3867B714C6}" type="slidenum">
              <a:rPr lang="en-GB"/>
              <a:pPr>
                <a:defRPr/>
              </a:pPr>
              <a:t>‹#›</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Date Placeholder 3"/>
          <p:cNvSpPr>
            <a:spLocks noGrp="1"/>
          </p:cNvSpPr>
          <p:nvPr>
            <p:ph type="dt" sz="half" idx="12"/>
          </p:nvPr>
        </p:nvSpPr>
        <p:spPr/>
        <p:txBody>
          <a:bodyPr/>
          <a:lstStyle>
            <a:lvl1pPr>
              <a:defRPr/>
            </a:lvl1pPr>
          </a:lstStyle>
          <a:p>
            <a:pPr>
              <a:defRPr/>
            </a:pPr>
            <a:fld id="{857DD756-1FED-4B3A-AAB1-056853BC5755}" type="datetimeFigureOut">
              <a:rPr lang="en-GB"/>
              <a:pPr>
                <a:defRPr/>
              </a:pPr>
              <a:t>30/03/2025</a:t>
            </a:fld>
            <a:endParaRPr lang="en-GB"/>
          </a:p>
        </p:txBody>
      </p:sp>
    </p:spTree>
  </p:cSld>
  <p:clrMapOvr>
    <a:masterClrMapping/>
  </p:clrMapOvr>
  <p:transition>
    <p:randomBa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0"/>
          </p:nvPr>
        </p:nvSpPr>
        <p:spPr>
          <a:ln/>
        </p:spPr>
        <p:txBody>
          <a:bodyPr/>
          <a:lstStyle>
            <a:lvl1pPr>
              <a:defRPr/>
            </a:lvl1pPr>
          </a:lstStyle>
          <a:p>
            <a:pPr>
              <a:defRPr/>
            </a:pPr>
            <a:fld id="{912A234B-79DE-4C6F-A0F7-AF448EC11E2C}" type="slidenum">
              <a:rPr lang="en-GB"/>
              <a:pPr>
                <a:defRPr/>
              </a:pPr>
              <a:t>‹#›</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Date Placeholder 3"/>
          <p:cNvSpPr>
            <a:spLocks noGrp="1"/>
          </p:cNvSpPr>
          <p:nvPr>
            <p:ph type="dt" sz="half" idx="12"/>
          </p:nvPr>
        </p:nvSpPr>
        <p:spPr/>
        <p:txBody>
          <a:bodyPr/>
          <a:lstStyle>
            <a:lvl1pPr>
              <a:defRPr/>
            </a:lvl1pPr>
          </a:lstStyle>
          <a:p>
            <a:pPr>
              <a:defRPr/>
            </a:pPr>
            <a:fld id="{F66E75FA-21E5-44BC-BFFB-F11C8E17B8E1}" type="datetimeFigureOut">
              <a:rPr lang="en-GB"/>
              <a:pPr>
                <a:defRPr/>
              </a:pPr>
              <a:t>30/03/2025</a:t>
            </a:fld>
            <a:endParaRPr lang="en-GB"/>
          </a:p>
        </p:txBody>
      </p:sp>
    </p:spTree>
  </p:cSld>
  <p:clrMapOvr>
    <a:masterClrMapping/>
  </p:clrMapOvr>
  <p:transition>
    <p:randomBa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a:ln/>
        </p:spPr>
        <p:txBody>
          <a:bodyPr/>
          <a:lstStyle>
            <a:lvl1pPr>
              <a:defRPr/>
            </a:lvl1pPr>
          </a:lstStyle>
          <a:p>
            <a:pPr>
              <a:defRPr/>
            </a:pPr>
            <a:fld id="{008D0A5A-B302-4B51-BE11-01B3C52C9B76}" type="slidenum">
              <a:rPr lang="en-GB"/>
              <a:pPr>
                <a:defRPr/>
              </a:pPr>
              <a:t>‹#›</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Date Placeholder 3"/>
          <p:cNvSpPr>
            <a:spLocks noGrp="1"/>
          </p:cNvSpPr>
          <p:nvPr>
            <p:ph type="dt" sz="half" idx="12"/>
          </p:nvPr>
        </p:nvSpPr>
        <p:spPr/>
        <p:txBody>
          <a:bodyPr/>
          <a:lstStyle>
            <a:lvl1pPr>
              <a:defRPr/>
            </a:lvl1pPr>
          </a:lstStyle>
          <a:p>
            <a:pPr>
              <a:defRPr/>
            </a:pPr>
            <a:fld id="{1A4E55EC-706E-44C7-BB3B-12F121570E47}" type="datetimeFigureOut">
              <a:rPr lang="en-GB"/>
              <a:pPr>
                <a:defRPr/>
              </a:pPr>
              <a:t>30/03/2025</a:t>
            </a:fld>
            <a:endParaRPr lang="en-GB"/>
          </a:p>
        </p:txBody>
      </p:sp>
    </p:spTree>
  </p:cSld>
  <p:clrMapOvr>
    <a:masterClrMapping/>
  </p:clrMapOvr>
  <p:transition>
    <p:randomBa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a:ln/>
        </p:spPr>
        <p:txBody>
          <a:bodyPr/>
          <a:lstStyle>
            <a:lvl1pPr>
              <a:defRPr/>
            </a:lvl1pPr>
          </a:lstStyle>
          <a:p>
            <a:pPr>
              <a:defRPr/>
            </a:pPr>
            <a:fld id="{C7A5DB98-17CD-44CA-A042-EB2FA85C8E9F}" type="slidenum">
              <a:rPr lang="en-GB"/>
              <a:pPr>
                <a:defRPr/>
              </a:pPr>
              <a:t>‹#›</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Date Placeholder 3"/>
          <p:cNvSpPr>
            <a:spLocks noGrp="1"/>
          </p:cNvSpPr>
          <p:nvPr>
            <p:ph type="dt" sz="half" idx="12"/>
          </p:nvPr>
        </p:nvSpPr>
        <p:spPr/>
        <p:txBody>
          <a:bodyPr/>
          <a:lstStyle>
            <a:lvl1pPr>
              <a:defRPr/>
            </a:lvl1pPr>
          </a:lstStyle>
          <a:p>
            <a:pPr>
              <a:defRPr/>
            </a:pPr>
            <a:fld id="{D8E90ADC-3DC6-42E6-A329-A96877ADB487}" type="datetimeFigureOut">
              <a:rPr lang="en-GB"/>
              <a:pPr>
                <a:defRPr/>
              </a:pPr>
              <a:t>30/03/2025</a:t>
            </a:fld>
            <a:endParaRPr lang="en-GB"/>
          </a:p>
        </p:txBody>
      </p:sp>
    </p:spTree>
  </p:cSld>
  <p:clrMapOvr>
    <a:masterClrMapping/>
  </p:clrMapOvr>
  <p:transition>
    <p:randomBa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ln/>
        </p:spPr>
        <p:txBody>
          <a:bodyPr/>
          <a:lstStyle>
            <a:lvl1pPr>
              <a:defRPr/>
            </a:lvl1pPr>
          </a:lstStyle>
          <a:p>
            <a:pPr>
              <a:defRPr/>
            </a:pPr>
            <a:fld id="{479B9B5E-7FF8-4ABF-A740-11E3E71D8540}" type="slidenum">
              <a:rPr lang="en-GB"/>
              <a:pPr>
                <a:defRPr/>
              </a:pPr>
              <a:t>‹#›</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Date Placeholder 3"/>
          <p:cNvSpPr>
            <a:spLocks noGrp="1"/>
          </p:cNvSpPr>
          <p:nvPr>
            <p:ph type="dt" sz="half" idx="12"/>
          </p:nvPr>
        </p:nvSpPr>
        <p:spPr/>
        <p:txBody>
          <a:bodyPr/>
          <a:lstStyle>
            <a:lvl1pPr>
              <a:defRPr/>
            </a:lvl1pPr>
          </a:lstStyle>
          <a:p>
            <a:pPr>
              <a:defRPr/>
            </a:pPr>
            <a:fld id="{1DB1F732-E961-4E9C-AA61-CA6E5081A8FD}" type="datetimeFigureOut">
              <a:rPr lang="en-GB"/>
              <a:pPr>
                <a:defRPr/>
              </a:pPr>
              <a:t>30/03/2025</a:t>
            </a:fld>
            <a:endParaRPr lang="en-GB"/>
          </a:p>
        </p:txBody>
      </p:sp>
    </p:spTree>
  </p:cSld>
  <p:clrMapOvr>
    <a:masterClrMapping/>
  </p:clrMapOvr>
  <p:transition>
    <p:randomBa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4"/>
          </p:nvPr>
        </p:nvSpPr>
        <p:spPr>
          <a:ln/>
        </p:spPr>
        <p:txBody>
          <a:bodyPr/>
          <a:lstStyle>
            <a:lvl1pPr>
              <a:defRPr/>
            </a:lvl1pPr>
          </a:lstStyle>
          <a:p>
            <a:pPr>
              <a:defRPr/>
            </a:pPr>
            <a:fld id="{847F81DF-4154-4ADF-9016-2A4EDF49D795}" type="slidenum">
              <a:rPr lang="en-GB"/>
              <a:pPr>
                <a:defRPr/>
              </a:pPr>
              <a:t>‹#›</a:t>
            </a:fld>
            <a:endParaRPr lang="en-GB"/>
          </a:p>
        </p:txBody>
      </p:sp>
      <p:sp>
        <p:nvSpPr>
          <p:cNvPr id="6" name="Footer Placeholder 4"/>
          <p:cNvSpPr>
            <a:spLocks noGrp="1"/>
          </p:cNvSpPr>
          <p:nvPr>
            <p:ph type="ftr" sz="quarter" idx="15"/>
          </p:nvPr>
        </p:nvSpPr>
        <p:spPr/>
        <p:txBody>
          <a:bodyPr/>
          <a:lstStyle>
            <a:lvl1pPr>
              <a:defRPr/>
            </a:lvl1pPr>
          </a:lstStyle>
          <a:p>
            <a:pPr>
              <a:defRPr/>
            </a:pPr>
            <a:endParaRPr lang="en-GB"/>
          </a:p>
        </p:txBody>
      </p:sp>
      <p:sp>
        <p:nvSpPr>
          <p:cNvPr id="7" name="Date Placeholder 3"/>
          <p:cNvSpPr>
            <a:spLocks noGrp="1"/>
          </p:cNvSpPr>
          <p:nvPr>
            <p:ph type="dt" sz="half" idx="16"/>
          </p:nvPr>
        </p:nvSpPr>
        <p:spPr/>
        <p:txBody>
          <a:bodyPr/>
          <a:lstStyle>
            <a:lvl1pPr>
              <a:defRPr/>
            </a:lvl1pPr>
          </a:lstStyle>
          <a:p>
            <a:pPr>
              <a:defRPr/>
            </a:pPr>
            <a:fld id="{8757FC2D-773F-4FB3-9B72-5E4A1918D4C8}" type="datetimeFigureOut">
              <a:rPr lang="en-GB"/>
              <a:pPr>
                <a:defRPr/>
              </a:pPr>
              <a:t>30/03/2025</a:t>
            </a:fld>
            <a:endParaRPr lang="en-GB"/>
          </a:p>
        </p:txBody>
      </p:sp>
    </p:spTree>
  </p:cSld>
  <p:clrMapOvr>
    <a:masterClrMapping/>
  </p:clrMapOvr>
  <p:transition>
    <p:randomBa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CC5B0F01-F2A1-49AA-A34A-542FE204A9B1}" type="slidenum">
              <a:rPr lang="en-GB"/>
              <a:pPr>
                <a:defRPr/>
              </a:pPr>
              <a:t>‹#›</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Date Placeholder 3"/>
          <p:cNvSpPr>
            <a:spLocks noGrp="1"/>
          </p:cNvSpPr>
          <p:nvPr>
            <p:ph type="dt" sz="half" idx="12"/>
          </p:nvPr>
        </p:nvSpPr>
        <p:spPr/>
        <p:txBody>
          <a:bodyPr/>
          <a:lstStyle>
            <a:lvl1pPr>
              <a:defRPr/>
            </a:lvl1pPr>
          </a:lstStyle>
          <a:p>
            <a:pPr>
              <a:defRPr/>
            </a:pPr>
            <a:fld id="{70344DD5-FF70-4523-B1CB-1660B681777E}" type="datetimeFigureOut">
              <a:rPr lang="en-GB"/>
              <a:pPr>
                <a:defRPr/>
              </a:pPr>
              <a:t>30/03/2025</a:t>
            </a:fld>
            <a:endParaRPr lang="en-GB"/>
          </a:p>
        </p:txBody>
      </p:sp>
    </p:spTree>
  </p:cSld>
  <p:clrMapOvr>
    <a:masterClrMapping/>
  </p:clrMapOvr>
  <p:transition>
    <p:randomBa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ln/>
        </p:spPr>
        <p:txBody>
          <a:bodyPr/>
          <a:lstStyle>
            <a:lvl1pPr>
              <a:defRPr/>
            </a:lvl1pPr>
          </a:lstStyle>
          <a:p>
            <a:pPr>
              <a:defRPr/>
            </a:pPr>
            <a:fld id="{A94366D0-F84C-41F2-BAE4-743570A277AA}" type="slidenum">
              <a:rPr lang="en-GB"/>
              <a:pPr>
                <a:defRPr/>
              </a:pPr>
              <a:t>‹#›</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Date Placeholder 3"/>
          <p:cNvSpPr>
            <a:spLocks noGrp="1"/>
          </p:cNvSpPr>
          <p:nvPr>
            <p:ph type="dt" sz="half" idx="12"/>
          </p:nvPr>
        </p:nvSpPr>
        <p:spPr/>
        <p:txBody>
          <a:bodyPr/>
          <a:lstStyle>
            <a:lvl1pPr>
              <a:defRPr/>
            </a:lvl1pPr>
          </a:lstStyle>
          <a:p>
            <a:pPr>
              <a:defRPr/>
            </a:pPr>
            <a:fld id="{1C49E219-317F-4B23-90EE-042271F7C31A}" type="datetimeFigureOut">
              <a:rPr lang="en-GB"/>
              <a:pPr>
                <a:defRPr/>
              </a:pPr>
              <a:t>30/03/2025</a:t>
            </a:fld>
            <a:endParaRPr lang="en-GB"/>
          </a:p>
        </p:txBody>
      </p:sp>
    </p:spTree>
  </p:cSld>
  <p:clrMapOvr>
    <a:masterClrMapping/>
  </p:clrMapOvr>
  <p:transition>
    <p:randomBa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ln/>
        </p:spPr>
        <p:txBody>
          <a:bodyPr/>
          <a:lstStyle>
            <a:lvl1pPr>
              <a:defRPr/>
            </a:lvl1pPr>
          </a:lstStyle>
          <a:p>
            <a:pPr>
              <a:defRPr/>
            </a:pPr>
            <a:fld id="{B38F97C4-010C-4512-91C2-0A515A237A20}" type="slidenum">
              <a:rPr lang="en-GB"/>
              <a:pPr>
                <a:defRPr/>
              </a:pPr>
              <a:t>‹#›</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Date Placeholder 3"/>
          <p:cNvSpPr>
            <a:spLocks noGrp="1"/>
          </p:cNvSpPr>
          <p:nvPr>
            <p:ph type="dt" sz="half" idx="12"/>
          </p:nvPr>
        </p:nvSpPr>
        <p:spPr/>
        <p:txBody>
          <a:bodyPr/>
          <a:lstStyle>
            <a:lvl1pPr>
              <a:defRPr/>
            </a:lvl1pPr>
          </a:lstStyle>
          <a:p>
            <a:pPr>
              <a:defRPr/>
            </a:pPr>
            <a:fld id="{C21B0708-27B5-41F3-86C7-BC46FD5EC5EE}" type="datetimeFigureOut">
              <a:rPr lang="en-GB"/>
              <a:pPr>
                <a:defRPr/>
              </a:pPr>
              <a:t>30/03/2025</a:t>
            </a:fld>
            <a:endParaRPr lang="en-GB"/>
          </a:p>
        </p:txBody>
      </p:sp>
    </p:spTree>
  </p:cSld>
  <p:clrMapOvr>
    <a:masterClrMapping/>
  </p:clrMapOvr>
  <p:transition>
    <p:randomBa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1027" name="Text Placeholder 2"/>
          <p:cNvSpPr>
            <a:spLocks noGrp="1"/>
          </p:cNvSpPr>
          <p:nvPr>
            <p:ph type="body" idx="1"/>
          </p:nvPr>
        </p:nvSpPr>
        <p:spPr bwMode="auto">
          <a:xfrm>
            <a:off x="457200" y="1600200"/>
            <a:ext cx="76200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Slide Number Placeholder 5"/>
          <p:cNvSpPr>
            <a:spLocks noGrp="1"/>
          </p:cNvSpPr>
          <p:nvPr>
            <p:ph type="sldNum" sz="quarter" idx="4"/>
          </p:nvPr>
        </p:nvSpPr>
        <p:spPr>
          <a:xfrm>
            <a:off x="8531225" y="5648325"/>
            <a:ext cx="549275" cy="396875"/>
          </a:xfrm>
          <a:prstGeom prst="bracketPair">
            <a:avLst>
              <a:gd name="adj" fmla="val 17949"/>
            </a:avLst>
          </a:prstGeom>
          <a:ln w="19050">
            <a:solidFill>
              <a:srgbClr val="FFFFFF"/>
            </a:solidFill>
          </a:ln>
        </p:spPr>
        <p:txBody>
          <a:bodyPr vert="horz" lIns="0" tIns="0" rIns="0" bIns="0" rtlCol="0" anchor="ctr"/>
          <a:lstStyle>
            <a:lvl1pPr algn="ctr">
              <a:defRPr sz="1800" smtClean="0">
                <a:solidFill>
                  <a:srgbClr val="FFFFFF"/>
                </a:solidFill>
                <a:cs typeface="+mn-cs"/>
              </a:defRPr>
            </a:lvl1pPr>
          </a:lstStyle>
          <a:p>
            <a:pPr>
              <a:defRPr/>
            </a:pPr>
            <a:fld id="{394EA871-B7BE-4C62-AE4D-CF4A67E988B2}" type="slidenum">
              <a:rPr lang="en-GB"/>
              <a:pPr>
                <a:defRPr/>
              </a:pPr>
              <a:t>‹#›</a:t>
            </a:fld>
            <a:endParaRPr lang="en-GB"/>
          </a:p>
        </p:txBody>
      </p:sp>
      <p:sp>
        <p:nvSpPr>
          <p:cNvPr id="5" name="Footer Placeholder 4"/>
          <p:cNvSpPr>
            <a:spLocks noGrp="1"/>
          </p:cNvSpPr>
          <p:nvPr>
            <p:ph type="ftr" sz="quarter" idx="3"/>
          </p:nvPr>
        </p:nvSpPr>
        <p:spPr>
          <a:xfrm rot="16200000">
            <a:off x="7587456" y="4048919"/>
            <a:ext cx="2366963" cy="365125"/>
          </a:xfrm>
          <a:prstGeom prst="rect">
            <a:avLst/>
          </a:prstGeom>
        </p:spPr>
        <p:txBody>
          <a:bodyPr vert="horz" lIns="91440" tIns="45720" rIns="91440" bIns="45720" rtlCol="0" anchor="ctr"/>
          <a:lstStyle>
            <a:lvl1pPr algn="r">
              <a:defRPr sz="1200">
                <a:solidFill>
                  <a:schemeClr val="bg2"/>
                </a:solidFill>
                <a:cs typeface="+mn-cs"/>
              </a:defRPr>
            </a:lvl1pPr>
          </a:lstStyle>
          <a:p>
            <a:pPr>
              <a:defRPr/>
            </a:pPr>
            <a:endParaRPr lang="en-GB"/>
          </a:p>
        </p:txBody>
      </p:sp>
      <p:sp>
        <p:nvSpPr>
          <p:cNvPr id="4" name="Date Placeholder 3"/>
          <p:cNvSpPr>
            <a:spLocks noGrp="1"/>
          </p:cNvSpPr>
          <p:nvPr>
            <p:ph type="dt" sz="half" idx="2"/>
          </p:nvPr>
        </p:nvSpPr>
        <p:spPr>
          <a:xfrm rot="16200000">
            <a:off x="7551738" y="1646237"/>
            <a:ext cx="2438400" cy="365125"/>
          </a:xfrm>
          <a:prstGeom prst="rect">
            <a:avLst/>
          </a:prstGeom>
        </p:spPr>
        <p:txBody>
          <a:bodyPr vert="horz" lIns="91440" tIns="45720" rIns="91440" bIns="45720" rtlCol="0" anchor="ctr"/>
          <a:lstStyle>
            <a:lvl1pPr algn="l">
              <a:defRPr sz="1200" smtClean="0">
                <a:solidFill>
                  <a:schemeClr val="bg2"/>
                </a:solidFill>
                <a:cs typeface="+mn-cs"/>
              </a:defRPr>
            </a:lvl1pPr>
          </a:lstStyle>
          <a:p>
            <a:pPr>
              <a:defRPr/>
            </a:pPr>
            <a:fld id="{5E7B94CA-B9BE-4C29-BF48-4EEAC3749699}" type="datetimeFigureOut">
              <a:rPr lang="en-GB"/>
              <a:pPr>
                <a:defRPr/>
              </a:pPr>
              <a:t>30/03/2025</a:t>
            </a:fld>
            <a:endParaRPr lang="en-GB"/>
          </a:p>
        </p:txBody>
      </p:sp>
    </p:spTree>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transition>
    <p:randomBar/>
  </p:transition>
  <p:txStyles>
    <p:titleStyle>
      <a:lvl1pPr algn="l" rtl="0" fontAlgn="base">
        <a:spcBef>
          <a:spcPct val="0"/>
        </a:spcBef>
        <a:spcAft>
          <a:spcPct val="0"/>
        </a:spcAft>
        <a:defRPr sz="4600" kern="1200" spc="-100">
          <a:solidFill>
            <a:schemeClr val="tx2"/>
          </a:solidFill>
          <a:latin typeface="+mj-lt"/>
          <a:ea typeface="+mj-ea"/>
          <a:cs typeface="+mj-cs"/>
        </a:defRPr>
      </a:lvl1pPr>
      <a:lvl2pPr algn="l" rtl="0" fontAlgn="base">
        <a:spcBef>
          <a:spcPct val="0"/>
        </a:spcBef>
        <a:spcAft>
          <a:spcPct val="0"/>
        </a:spcAft>
        <a:defRPr sz="4600">
          <a:solidFill>
            <a:schemeClr val="tx2"/>
          </a:solidFill>
          <a:latin typeface="Cambria" pitchFamily="18" charset="0"/>
        </a:defRPr>
      </a:lvl2pPr>
      <a:lvl3pPr algn="l" rtl="0" fontAlgn="base">
        <a:spcBef>
          <a:spcPct val="0"/>
        </a:spcBef>
        <a:spcAft>
          <a:spcPct val="0"/>
        </a:spcAft>
        <a:defRPr sz="4600">
          <a:solidFill>
            <a:schemeClr val="tx2"/>
          </a:solidFill>
          <a:latin typeface="Cambria" pitchFamily="18" charset="0"/>
        </a:defRPr>
      </a:lvl3pPr>
      <a:lvl4pPr algn="l" rtl="0" fontAlgn="base">
        <a:spcBef>
          <a:spcPct val="0"/>
        </a:spcBef>
        <a:spcAft>
          <a:spcPct val="0"/>
        </a:spcAft>
        <a:defRPr sz="4600">
          <a:solidFill>
            <a:schemeClr val="tx2"/>
          </a:solidFill>
          <a:latin typeface="Cambria" pitchFamily="18" charset="0"/>
        </a:defRPr>
      </a:lvl4pPr>
      <a:lvl5pPr algn="l" rtl="0" fontAlgn="base">
        <a:spcBef>
          <a:spcPct val="0"/>
        </a:spcBef>
        <a:spcAft>
          <a:spcPct val="0"/>
        </a:spcAft>
        <a:defRPr sz="4600">
          <a:solidFill>
            <a:schemeClr val="tx2"/>
          </a:solidFill>
          <a:latin typeface="Cambria" pitchFamily="18" charset="0"/>
        </a:defRPr>
      </a:lvl5pPr>
      <a:lvl6pPr marL="457200" algn="l" rtl="0" fontAlgn="base">
        <a:spcBef>
          <a:spcPct val="0"/>
        </a:spcBef>
        <a:spcAft>
          <a:spcPct val="0"/>
        </a:spcAft>
        <a:defRPr sz="4600">
          <a:solidFill>
            <a:schemeClr val="tx2"/>
          </a:solidFill>
          <a:latin typeface="Cambria" pitchFamily="18" charset="0"/>
        </a:defRPr>
      </a:lvl6pPr>
      <a:lvl7pPr marL="914400" algn="l" rtl="0" fontAlgn="base">
        <a:spcBef>
          <a:spcPct val="0"/>
        </a:spcBef>
        <a:spcAft>
          <a:spcPct val="0"/>
        </a:spcAft>
        <a:defRPr sz="4600">
          <a:solidFill>
            <a:schemeClr val="tx2"/>
          </a:solidFill>
          <a:latin typeface="Cambria" pitchFamily="18" charset="0"/>
        </a:defRPr>
      </a:lvl7pPr>
      <a:lvl8pPr marL="1371600" algn="l" rtl="0" fontAlgn="base">
        <a:spcBef>
          <a:spcPct val="0"/>
        </a:spcBef>
        <a:spcAft>
          <a:spcPct val="0"/>
        </a:spcAft>
        <a:defRPr sz="4600">
          <a:solidFill>
            <a:schemeClr val="tx2"/>
          </a:solidFill>
          <a:latin typeface="Cambria" pitchFamily="18" charset="0"/>
        </a:defRPr>
      </a:lvl8pPr>
      <a:lvl9pPr marL="1828800" algn="l" rtl="0" fontAlgn="base">
        <a:spcBef>
          <a:spcPct val="0"/>
        </a:spcBef>
        <a:spcAft>
          <a:spcPct val="0"/>
        </a:spcAft>
        <a:defRPr sz="4600">
          <a:solidFill>
            <a:schemeClr val="tx2"/>
          </a:solidFill>
          <a:latin typeface="Cambria" pitchFamily="18" charset="0"/>
        </a:defRPr>
      </a:lvl9pPr>
    </p:titleStyle>
    <p:bodyStyle>
      <a:lvl1pPr marL="342900" indent="-228600" algn="l" rtl="0" fontAlgn="base">
        <a:spcBef>
          <a:spcPct val="20000"/>
        </a:spcBef>
        <a:spcAft>
          <a:spcPct val="0"/>
        </a:spcAft>
        <a:buClr>
          <a:schemeClr val="accent1"/>
        </a:buClr>
        <a:buFont typeface="Arial" charset="0"/>
        <a:buChar char="•"/>
        <a:defRPr sz="2200" kern="1200">
          <a:solidFill>
            <a:schemeClr val="tx1"/>
          </a:solidFill>
          <a:latin typeface="+mn-lt"/>
          <a:ea typeface="+mn-ea"/>
          <a:cs typeface="+mn-cs"/>
        </a:defRPr>
      </a:lvl1pPr>
      <a:lvl2pPr marL="639763" indent="-228600" algn="l" rtl="0" fontAlgn="base">
        <a:spcBef>
          <a:spcPct val="20000"/>
        </a:spcBef>
        <a:spcAft>
          <a:spcPct val="0"/>
        </a:spcAft>
        <a:buClr>
          <a:schemeClr val="accent2"/>
        </a:buClr>
        <a:buFont typeface="Arial" charset="0"/>
        <a:buChar char="•"/>
        <a:defRPr sz="2000" kern="1200">
          <a:solidFill>
            <a:schemeClr val="tx1"/>
          </a:solidFill>
          <a:latin typeface="+mn-lt"/>
          <a:ea typeface="+mn-ea"/>
          <a:cs typeface="+mn-cs"/>
        </a:defRPr>
      </a:lvl2pPr>
      <a:lvl3pPr marL="1004888" indent="-228600" algn="l" rtl="0" fontAlgn="base">
        <a:spcBef>
          <a:spcPct val="20000"/>
        </a:spcBef>
        <a:spcAft>
          <a:spcPct val="0"/>
        </a:spcAft>
        <a:buClr>
          <a:srgbClr val="526DB0"/>
        </a:buClr>
        <a:buFont typeface="Arial" charset="0"/>
        <a:buChar char="•"/>
        <a:defRPr kern="1200">
          <a:solidFill>
            <a:schemeClr val="tx1"/>
          </a:solidFill>
          <a:latin typeface="+mn-lt"/>
          <a:ea typeface="+mn-ea"/>
          <a:cs typeface="+mn-cs"/>
        </a:defRPr>
      </a:lvl3pPr>
      <a:lvl4pPr marL="1279525" indent="-228600" algn="l" rtl="0" fontAlgn="base">
        <a:spcBef>
          <a:spcPct val="20000"/>
        </a:spcBef>
        <a:spcAft>
          <a:spcPct val="0"/>
        </a:spcAft>
        <a:buClr>
          <a:srgbClr val="989AAC"/>
        </a:buClr>
        <a:buFont typeface="Arial" charset="0"/>
        <a:buChar char="•"/>
        <a:defRPr sz="1600" kern="1200">
          <a:solidFill>
            <a:schemeClr val="tx1"/>
          </a:solidFill>
          <a:latin typeface="+mn-lt"/>
          <a:ea typeface="+mn-ea"/>
          <a:cs typeface="+mn-cs"/>
        </a:defRPr>
      </a:lvl4pPr>
      <a:lvl5pPr marL="1554163" indent="-228600" algn="l" rtl="0" fontAlgn="base">
        <a:spcBef>
          <a:spcPct val="20000"/>
        </a:spcBef>
        <a:spcAft>
          <a:spcPct val="0"/>
        </a:spcAft>
        <a:buClr>
          <a:srgbClr val="DC5924"/>
        </a:buClr>
        <a:buFont typeface="Arial" charset="0"/>
        <a:buChar char="•"/>
        <a:defRPr sz="1400" kern="120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sip-1lex-1pl-1gwpwy80z0423.han.bg.umcs.edu.pl/#/document/16798683?unitId=art(197)par(2)&amp;cm=DOCUMENT" TargetMode="External"/><Relationship Id="rId2" Type="http://schemas.openxmlformats.org/officeDocument/2006/relationships/hyperlink" Target="https://sip-1lex-1pl-1gwpwy80z0423.han.bg.umcs.edu.pl/#/document/16798683?unitId=art(197)par(1)&amp;cm=DOCUMENT" TargetMode="External"/><Relationship Id="rId1" Type="http://schemas.openxmlformats.org/officeDocument/2006/relationships/slideLayout" Target="../slideLayouts/slideLayout2.xml"/><Relationship Id="rId6" Type="http://schemas.openxmlformats.org/officeDocument/2006/relationships/hyperlink" Target="https://sip-1lex-1pl-1gwpwy80z0423.han.bg.umcs.edu.pl/#/document/16798683?unitId=art(197)par(4)&amp;cm=DOCUMENT" TargetMode="External"/><Relationship Id="rId5" Type="http://schemas.openxmlformats.org/officeDocument/2006/relationships/hyperlink" Target="https://sip-1lex-1pl-1gwpwy80z0423.han.bg.umcs.edu.pl/#/document/16798683?unitId=art(197)par(3)pkt(3)&amp;cm=DOCUMENT" TargetMode="External"/><Relationship Id="rId4" Type="http://schemas.openxmlformats.org/officeDocument/2006/relationships/hyperlink" Target="https://sip-1lex-1pl-1gwpwy80z0423.han.bg.umcs.edu.pl/#/document/16798683?unitId=art(197)par(3)pkt(1)&amp;cm=DOCUMENT"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sip-1lex-1pl-1gwpwy80z0423.han.bg.umcs.edu.pl/#/document/16798683?unitId=art(197)par(2)&amp;cm=DOCUMENT" TargetMode="External"/><Relationship Id="rId2" Type="http://schemas.openxmlformats.org/officeDocument/2006/relationships/hyperlink" Target="https://sip-1lex-1pl-1gwpwy80z0423.han.bg.umcs.edu.pl/#/document/16798683?unitId=art(10)par(2)&amp;cm=DOCUMENT" TargetMode="External"/><Relationship Id="rId1" Type="http://schemas.openxmlformats.org/officeDocument/2006/relationships/slideLayout" Target="../slideLayouts/slideLayout2.xml"/><Relationship Id="rId6" Type="http://schemas.openxmlformats.org/officeDocument/2006/relationships/hyperlink" Target="https://sip-1lex-1pl-1gwpwy80z0423.han.bg.umcs.edu.pl/#/document/16798683?unitId=art(197)par(4)&amp;cm=DOCUMENT" TargetMode="External"/><Relationship Id="rId5" Type="http://schemas.openxmlformats.org/officeDocument/2006/relationships/hyperlink" Target="https://sip-1lex-1pl-1gwpwy80z0423.han.bg.umcs.edu.pl/#/document/16798683?unitId=art(197)par(3)&amp;cm=DOCUMENT" TargetMode="External"/><Relationship Id="rId4" Type="http://schemas.openxmlformats.org/officeDocument/2006/relationships/hyperlink" Target="https://sip-1lex-1pl-1gwpwy80z0423.han.bg.umcs.edu.pl/#/document/16791030?cm=DOCUMENT" TargetMode="External"/></Relationships>
</file>

<file path=ppt/slides/_rels/slide4.xml.rels><?xml version="1.0" encoding="UTF-8" standalone="yes"?>
<Relationships xmlns="http://schemas.openxmlformats.org/package/2006/relationships"><Relationship Id="rId2" Type="http://schemas.openxmlformats.org/officeDocument/2006/relationships/hyperlink" Target="https://sip-1lex-1pl-1gwpwy80z0423.han.bg.umcs.edu.pl/#/document/16798683?unitId=art(197)&amp;cm=DOCUMENT"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sip-1lex-1pl-1gwpwy80z0423.han.bg.umcs.edu.pl/#/document/520293925?cm=DOCUMENT" TargetMode="External"/><Relationship Id="rId2" Type="http://schemas.openxmlformats.org/officeDocument/2006/relationships/hyperlink" Target="https://sip-1lex-1pl-1gwpwy80z0423.han.bg.umcs.edu.pl/#/document/520141319?cm=DOCUMENT"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sip-1lex-1pl-1gwpwy80z0423.han.bg.umcs.edu.pl/#/document/16798683?unitId=art(197)par(2)&amp;cm=DOCUMENT" TargetMode="External"/><Relationship Id="rId2" Type="http://schemas.openxmlformats.org/officeDocument/2006/relationships/hyperlink" Target="https://sip-1lex-1pl-1gwpwy80z0423.han.bg.umcs.edu.pl/#/document/16798683?unitId=art(197)&amp;cm=DOCUMENT" TargetMode="External"/><Relationship Id="rId1" Type="http://schemas.openxmlformats.org/officeDocument/2006/relationships/slideLayout" Target="../slideLayouts/slideLayout2.xml"/><Relationship Id="rId4" Type="http://schemas.openxmlformats.org/officeDocument/2006/relationships/hyperlink" Target="https://sip-1lex-1pl-1gwpwy80z0423.han.bg.umcs.edu.pl/#/document/520143412?cm=DOCUMENT"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s://sip-1lex-1pl-1gwpwy80z0423.han.bg.umcs.edu.pl/#/document/521631051?cm=DOCUMENT" TargetMode="External"/><Relationship Id="rId3" Type="http://schemas.openxmlformats.org/officeDocument/2006/relationships/hyperlink" Target="https://sip-1lex-1pl-1gwpwy80z0423.han.bg.umcs.edu.pl/#/document/16798683?unitId=art(197)&amp;cm=DOCUMENT" TargetMode="External"/><Relationship Id="rId7" Type="http://schemas.openxmlformats.org/officeDocument/2006/relationships/hyperlink" Target="https://sip-1lex-1pl-1gwpwy80z0423.han.bg.umcs.edu.pl/#/document/521592198?cm=DOCUMENT" TargetMode="External"/><Relationship Id="rId2" Type="http://schemas.openxmlformats.org/officeDocument/2006/relationships/hyperlink" Target="https://sip-1lex-1pl-1gwpwy80z0423.han.bg.umcs.edu.pl/#/document/16787601?unitId=art(168)&amp;cm=DOCUMENT" TargetMode="External"/><Relationship Id="rId1" Type="http://schemas.openxmlformats.org/officeDocument/2006/relationships/slideLayout" Target="../slideLayouts/slideLayout2.xml"/><Relationship Id="rId6" Type="http://schemas.openxmlformats.org/officeDocument/2006/relationships/hyperlink" Target="https://sip-1lex-1pl-1gwpwy80z0423.han.bg.umcs.edu.pl/#/document/521321233?cm=DOCUMENT" TargetMode="External"/><Relationship Id="rId5" Type="http://schemas.openxmlformats.org/officeDocument/2006/relationships/hyperlink" Target="https://sip-1lex-1pl-1gwpwy80z0423.han.bg.umcs.edu.pl/#/document/520439923?cm=DOCUMENT" TargetMode="External"/><Relationship Id="rId4" Type="http://schemas.openxmlformats.org/officeDocument/2006/relationships/hyperlink" Target="https://sip-1lex-1pl-1gwpwy80z0423.han.bg.umcs.edu.pl/#/document/520141319?cm=DOCUMENT" TargetMode="External"/><Relationship Id="rId9" Type="http://schemas.openxmlformats.org/officeDocument/2006/relationships/hyperlink" Target="https://sip-1lex-1pl-1gwpwy80z0423.han.bg.umcs.edu.pl/#/document/520168768?cm=DOCUMENT"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sip-1lex-1pl-1gwpwy80z0423.han.bg.umcs.edu.pl/#/document/520115494?cm=DOCUMENT" TargetMode="External"/><Relationship Id="rId2" Type="http://schemas.openxmlformats.org/officeDocument/2006/relationships/hyperlink" Target="https://sip-1lex-1pl-1gwpwy80z0423.han.bg.umcs.edu.pl/#/document/16798683?unitId=art(197)&amp;cm=DOCUMENT" TargetMode="External"/><Relationship Id="rId1" Type="http://schemas.openxmlformats.org/officeDocument/2006/relationships/slideLayout" Target="../slideLayouts/slideLayout2.xml"/><Relationship Id="rId4" Type="http://schemas.openxmlformats.org/officeDocument/2006/relationships/hyperlink" Target="https://sip-1lex-1pl-1gwpwy80z0423.han.bg.umcs.edu.pl/#/document/520115571?cm=DOCUMENT" TargetMode="External"/></Relationships>
</file>

<file path=ppt/slides/_rels/slide10.xml.rels><?xml version="1.0" encoding="UTF-8" standalone="yes"?>
<Relationships xmlns="http://schemas.openxmlformats.org/package/2006/relationships"><Relationship Id="rId2" Type="http://schemas.openxmlformats.org/officeDocument/2006/relationships/hyperlink" Target="https://sip-1lex-1pl-1gwpwy80z0423.han.bg.umcs.edu.pl/#/document/16798683?unitId=art(197)&amp;cm=DOCUMENT"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sip-1lex-1pl-192w3lh0z08f3.han.bg.umcs.edu.pl/#/document/520620426?cm=DOCUMENT" TargetMode="External"/><Relationship Id="rId2" Type="http://schemas.openxmlformats.org/officeDocument/2006/relationships/hyperlink" Target="https://sip-1lex-1pl-192w3lh0z08f3.han.bg.umcs.edu.pl/#/document/16798683?unitId=art(197)&amp;cm=DOCUMENT"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sip-1lex-1pl-192w3lh0z08f3.han.bg.umcs.edu.pl/#/document/16798683?unitId=art(197)par(2)&amp;cm=DOCUMENT" TargetMode="External"/><Relationship Id="rId2" Type="http://schemas.openxmlformats.org/officeDocument/2006/relationships/hyperlink" Target="https://sip-1lex-1pl-192w3lh0z08f3.han.bg.umcs.edu.pl/#/document/16798683?unitId=art(197)par(1)&amp;cm=DOCUMENT"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sip-1lex-1pl-1gwpwy8g601ac.han.bg.umcs.edu.pl/#/document/16798683?unitId=art(197)par(1)&amp;cm=DOCUMENT"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sip-1lex-1pl-1gwpwy8g601ac.han.bg.umcs.edu.pl/#/document/520310661?cm=DOCUMENT" TargetMode="External"/><Relationship Id="rId2" Type="http://schemas.openxmlformats.org/officeDocument/2006/relationships/hyperlink" Target="https://sip-1lex-1pl-1gwpwy8g601ac.han.bg.umcs.edu.pl/#/document/520236549?cm=DOCUMENT" TargetMode="External"/><Relationship Id="rId1" Type="http://schemas.openxmlformats.org/officeDocument/2006/relationships/slideLayout" Target="../slideLayouts/slideLayout2.xml"/><Relationship Id="rId5" Type="http://schemas.openxmlformats.org/officeDocument/2006/relationships/hyperlink" Target="https://sip-1lex-1pl-1gwpwy8g601ac.han.bg.umcs.edu.pl/#/document/520391033?cm=DOCUMENT" TargetMode="External"/><Relationship Id="rId4" Type="http://schemas.openxmlformats.org/officeDocument/2006/relationships/hyperlink" Target="https://sip-1lex-1pl-1gwpwy8g601ac.han.bg.umcs.edu.pl/#/document/520425502?cm=DOCUMENT"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sip-1lex-1pl-1gwpwy8g601ac.han.bg.umcs.edu.pl/#/document/520391033?cm=DOCUMENT" TargetMode="External"/><Relationship Id="rId2" Type="http://schemas.openxmlformats.org/officeDocument/2006/relationships/hyperlink" Target="https://sip-1lex-1pl-1gwpwy8g601ac.han.bg.umcs.edu.pl/#/document/520129998?cm=DOCUMENT" TargetMode="External"/><Relationship Id="rId1" Type="http://schemas.openxmlformats.org/officeDocument/2006/relationships/slideLayout" Target="../slideLayouts/slideLayout2.xml"/><Relationship Id="rId4" Type="http://schemas.openxmlformats.org/officeDocument/2006/relationships/hyperlink" Target="https://sip-1lex-1pl-1gwpwy8g601ac.han.bg.umcs.edu.pl/#/document/520115730?cm=DOCUMENT" TargetMode="External"/></Relationships>
</file>

<file path=ppt/slides/_rels/slide16.xml.rels><?xml version="1.0" encoding="UTF-8" standalone="yes"?>
<Relationships xmlns="http://schemas.openxmlformats.org/package/2006/relationships"><Relationship Id="rId2" Type="http://schemas.openxmlformats.org/officeDocument/2006/relationships/hyperlink" Target="https://sip-1lex-1pl-1gwpwy8g601ac.han.bg.umcs.edu.pl/#/document/16798683?unitId=art(197)par(2)&amp;cm=DOCUMENT"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sip-1lex-1pl-1gwpwy8g601ac.han.bg.umcs.edu.pl/#/document/520310661?cm=DOCUMENT" TargetMode="External"/><Relationship Id="rId2" Type="http://schemas.openxmlformats.org/officeDocument/2006/relationships/hyperlink" Target="https://sip-1lex-1pl-1gwpwy8g601ac.han.bg.umcs.edu.pl/#/document/520236549?cm=DOCUMENT" TargetMode="External"/><Relationship Id="rId1" Type="http://schemas.openxmlformats.org/officeDocument/2006/relationships/slideLayout" Target="../slideLayouts/slideLayout2.xml"/><Relationship Id="rId4" Type="http://schemas.openxmlformats.org/officeDocument/2006/relationships/hyperlink" Target="https://sip-1lex-1pl-1gwpwy8g601ac.han.bg.umcs.edu.pl/#/document/521202282?cm=DOCUMENT"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s://sip-1lex-1pl-1gwpwy8g601ac.han.bg.umcs.edu.pl/#/document/521095055?cm=DOCUMENT" TargetMode="External"/><Relationship Id="rId3" Type="http://schemas.openxmlformats.org/officeDocument/2006/relationships/hyperlink" Target="https://sip-1lex-1pl-1gwpwy8g601ac.han.bg.umcs.edu.pl/#/document/520425502?cm=DOCUMENT" TargetMode="External"/><Relationship Id="rId7" Type="http://schemas.openxmlformats.org/officeDocument/2006/relationships/hyperlink" Target="https://sip-1lex-1pl-1gwpwy8g601ac.han.bg.umcs.edu.pl/#/document/520450921?cm=DOCUMENT" TargetMode="External"/><Relationship Id="rId2" Type="http://schemas.openxmlformats.org/officeDocument/2006/relationships/hyperlink" Target="https://sip-1lex-1pl-1gwpwy8g601ac.han.bg.umcs.edu.pl/#/document/520391033?cm=DOCUMENT" TargetMode="External"/><Relationship Id="rId1" Type="http://schemas.openxmlformats.org/officeDocument/2006/relationships/slideLayout" Target="../slideLayouts/slideLayout2.xml"/><Relationship Id="rId6" Type="http://schemas.openxmlformats.org/officeDocument/2006/relationships/hyperlink" Target="https://sip-1lex-1pl-1gwpwy8g601ac.han.bg.umcs.edu.pl/#/document/16798683?unitId=art(197)par(2)&amp;cm=DOCUMENT" TargetMode="External"/><Relationship Id="rId5" Type="http://schemas.openxmlformats.org/officeDocument/2006/relationships/hyperlink" Target="https://sip-1lex-1pl-1gwpwy8g601ac.han.bg.umcs.edu.pl/#/document/520395163?cm=DOCUMENT" TargetMode="External"/><Relationship Id="rId4" Type="http://schemas.openxmlformats.org/officeDocument/2006/relationships/hyperlink" Target="https://sip-1lex-1pl-1gwpwy8g601ac.han.bg.umcs.edu.pl/#/document/520143412?cm=DOCUMENT" TargetMode="External"/></Relationships>
</file>

<file path=ppt/slides/_rels/slide19.xml.rels><?xml version="1.0" encoding="UTF-8" standalone="yes"?>
<Relationships xmlns="http://schemas.openxmlformats.org/package/2006/relationships"><Relationship Id="rId2" Type="http://schemas.openxmlformats.org/officeDocument/2006/relationships/hyperlink" Target="https://sip-1lex-1pl-1gwpwy8g601ac.han.bg.umcs.edu.pl/#/document/16798683?unitId=art(197)&amp;cm=DOCUMENT"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sip-1lex-1pl-1gwpwy8g601ac.han.bg.umcs.edu.pl/#/document/522229510?cm=DOCUMENT" TargetMode="External"/><Relationship Id="rId2" Type="http://schemas.openxmlformats.org/officeDocument/2006/relationships/hyperlink" Target="https://sip-1lex-1pl-1gwpwy8g601ac.han.bg.umcs.edu.pl/#/document/520129998?cm=DOCUMENT" TargetMode="External"/><Relationship Id="rId1" Type="http://schemas.openxmlformats.org/officeDocument/2006/relationships/slideLayout" Target="../slideLayouts/slideLayout2.xml"/><Relationship Id="rId5" Type="http://schemas.openxmlformats.org/officeDocument/2006/relationships/hyperlink" Target="https://sip-1lex-1pl-1gwpwy8g601ac.han.bg.umcs.edu.pl/#/document/16798683?unitId=art(203)&amp;cm=DOCUMENT" TargetMode="External"/><Relationship Id="rId4" Type="http://schemas.openxmlformats.org/officeDocument/2006/relationships/hyperlink" Target="https://sip-1lex-1pl-1gwpwy8g601ac.han.bg.umcs.edu.pl/#/document/16798683?unitId=art(197)&amp;cm=DOCUMENT" TargetMode="External"/></Relationships>
</file>

<file path=ppt/slides/_rels/slide22.xml.rels><?xml version="1.0" encoding="UTF-8" standalone="yes"?>
<Relationships xmlns="http://schemas.openxmlformats.org/package/2006/relationships"><Relationship Id="rId2" Type="http://schemas.openxmlformats.org/officeDocument/2006/relationships/hyperlink" Target="https://sip-1lex-1pl-1gwpwy8g601ac.han.bg.umcs.edu.pl/#/document/520529015?cm=DOCUMENT"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sip-1lex-1pl-1gwpwy8g601ac.han.bg.umcs.edu.pl/#/document/16798683?unitId=art(217)&amp;cm=DOCUMENT" TargetMode="External"/><Relationship Id="rId2" Type="http://schemas.openxmlformats.org/officeDocument/2006/relationships/hyperlink" Target="https://sip-1lex-1pl-1gwpwy8g601ac.han.bg.umcs.edu.pl/#/document/16798683?unitId=art(197)par(2)&amp;cm=DOCUMENT" TargetMode="External"/><Relationship Id="rId1" Type="http://schemas.openxmlformats.org/officeDocument/2006/relationships/slideLayout" Target="../slideLayouts/slideLayout2.xml"/><Relationship Id="rId5" Type="http://schemas.openxmlformats.org/officeDocument/2006/relationships/hyperlink" Target="https://sip-1lex-1pl-1gwpwy8g601ac.han.bg.umcs.edu.pl/#/document/520731197?cm=DOCUMENT" TargetMode="External"/><Relationship Id="rId4" Type="http://schemas.openxmlformats.org/officeDocument/2006/relationships/hyperlink" Target="https://sip-1lex-1pl-1gwpwy8g601ac.han.bg.umcs.edu.pl/#/document/16798683?unitId=art(216)&amp;cm=DOCUMENT"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sip-1lex-1pl-1gwpwy85q0303.han.bg.umcs.edu.pl/#/document/16798683?unitId=art(191)&amp;cm=DOCUMENT" TargetMode="External"/><Relationship Id="rId3" Type="http://schemas.openxmlformats.org/officeDocument/2006/relationships/hyperlink" Target="https://sip-1lex-1pl-1gwpwy85q0303.han.bg.umcs.edu.pl/#/document/16798683?unitId=art(200)par(4)&amp;cm=DOCUMENT" TargetMode="External"/><Relationship Id="rId7" Type="http://schemas.openxmlformats.org/officeDocument/2006/relationships/hyperlink" Target="https://sip-1lex-1pl-1gwpwy85q0303.han.bg.umcs.edu.pl/#/document/16798683?unitId=art(200)par(1)&amp;cm=DOCUMENT" TargetMode="External"/><Relationship Id="rId12" Type="http://schemas.openxmlformats.org/officeDocument/2006/relationships/hyperlink" Target="https://sip-1lex-1pl-1gwpwy85q0303.han.bg.umcs.edu.pl/#/document/520455239?cm=DOCUMENT" TargetMode="External"/><Relationship Id="rId2" Type="http://schemas.openxmlformats.org/officeDocument/2006/relationships/hyperlink" Target="https://sip-1lex-1pl-1gwpwy85q0303.han.bg.umcs.edu.pl/#/document/16798683?unitId=art(197)&amp;cm=DOCUMENT" TargetMode="External"/><Relationship Id="rId1" Type="http://schemas.openxmlformats.org/officeDocument/2006/relationships/slideLayout" Target="../slideLayouts/slideLayout2.xml"/><Relationship Id="rId6" Type="http://schemas.openxmlformats.org/officeDocument/2006/relationships/hyperlink" Target="https://sip-1lex-1pl-1gwpwy85q0303.han.bg.umcs.edu.pl/#/document/16798683?unitId=art(199)&amp;cm=DOCUMENT" TargetMode="External"/><Relationship Id="rId11" Type="http://schemas.openxmlformats.org/officeDocument/2006/relationships/hyperlink" Target="https://sip-1lex-1pl-1gwpwy85q0303.han.bg.umcs.edu.pl/#/document/16798683?unitId=cz(o)&amp;cm=DOCUMENT" TargetMode="External"/><Relationship Id="rId5" Type="http://schemas.openxmlformats.org/officeDocument/2006/relationships/hyperlink" Target="https://sip-1lex-1pl-1gwpwy85q0303.han.bg.umcs.edu.pl/#/document/16798683?unitId=art(198)&amp;cm=DOCUMENT" TargetMode="External"/><Relationship Id="rId10" Type="http://schemas.openxmlformats.org/officeDocument/2006/relationships/hyperlink" Target="https://sip-1lex-1pl-1gwpwy85q0303.han.bg.umcs.edu.pl/#/document/16798683?unitId=art(197)par(1)&amp;cm=DOCUMENT" TargetMode="External"/><Relationship Id="rId4" Type="http://schemas.openxmlformats.org/officeDocument/2006/relationships/hyperlink" Target="https://sip-1lex-1pl-1gwpwy85q0303.han.bg.umcs.edu.pl/#/document/16798683?unitId=art(197)par(2)&amp;cm=DOCUMENT" TargetMode="External"/><Relationship Id="rId9" Type="http://schemas.openxmlformats.org/officeDocument/2006/relationships/hyperlink" Target="https://sip-1lex-1pl-1gwpwy85q0303.han.bg.umcs.edu.pl/#/document/520129998?cm=DOCUMENT" TargetMode="External"/></Relationships>
</file>

<file path=ppt/slides/_rels/slide26.xml.rels><?xml version="1.0" encoding="UTF-8" standalone="yes"?>
<Relationships xmlns="http://schemas.openxmlformats.org/package/2006/relationships"><Relationship Id="rId2" Type="http://schemas.openxmlformats.org/officeDocument/2006/relationships/hyperlink" Target="https://sip-1lex-1pl-1gwpwy85q0303.han.bg.umcs.edu.pl/#/document/16798683?unitId=art(197)par(2)&amp;cm=DOCUMENT"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ctrTitle"/>
          </p:nvPr>
        </p:nvSpPr>
        <p:spPr>
          <a:xfrm>
            <a:off x="685800" y="2636838"/>
            <a:ext cx="7543800" cy="2593975"/>
          </a:xfrm>
        </p:spPr>
        <p:txBody>
          <a:bodyPr/>
          <a:lstStyle/>
          <a:p>
            <a:pPr fontAlgn="auto">
              <a:spcAft>
                <a:spcPts val="0"/>
              </a:spcAft>
              <a:defRPr/>
            </a:pPr>
            <a:r>
              <a:rPr lang="pl-PL" sz="4400" dirty="0">
                <a:solidFill>
                  <a:schemeClr val="accent3">
                    <a:lumMod val="75000"/>
                  </a:schemeClr>
                </a:solidFill>
              </a:rPr>
              <a:t>Przestępczość seksualna</a:t>
            </a:r>
          </a:p>
        </p:txBody>
      </p:sp>
      <p:sp>
        <p:nvSpPr>
          <p:cNvPr id="129027" name="Rectangle 3"/>
          <p:cNvSpPr>
            <a:spLocks noGrp="1" noChangeArrowheads="1"/>
          </p:cNvSpPr>
          <p:nvPr>
            <p:ph type="subTitle" idx="1"/>
          </p:nvPr>
        </p:nvSpPr>
        <p:spPr>
          <a:xfrm>
            <a:off x="685800" y="4830763"/>
            <a:ext cx="6461125" cy="985837"/>
          </a:xfrm>
        </p:spPr>
        <p:txBody>
          <a:bodyPr rtlCol="0">
            <a:noAutofit/>
          </a:bodyPr>
          <a:lstStyle/>
          <a:p>
            <a:pPr fontAlgn="auto">
              <a:spcAft>
                <a:spcPts val="0"/>
              </a:spcAft>
              <a:buFont typeface="Arial" pitchFamily="34" charset="0"/>
              <a:buNone/>
              <a:defRPr/>
            </a:pPr>
            <a:r>
              <a:rPr lang="pl-PL" sz="3200" dirty="0">
                <a:solidFill>
                  <a:schemeClr val="tx1">
                    <a:lumMod val="85000"/>
                    <a:lumOff val="15000"/>
                  </a:schemeClr>
                </a:solidFill>
              </a:rPr>
              <a:t> </a:t>
            </a:r>
          </a:p>
          <a:p>
            <a:pPr fontAlgn="auto">
              <a:spcAft>
                <a:spcPts val="0"/>
              </a:spcAft>
              <a:buFont typeface="Arial" pitchFamily="34" charset="0"/>
              <a:buNone/>
              <a:defRPr/>
            </a:pPr>
            <a:r>
              <a:rPr lang="pl-PL" sz="3200">
                <a:solidFill>
                  <a:schemeClr val="tx1">
                    <a:lumMod val="85000"/>
                    <a:lumOff val="15000"/>
                  </a:schemeClr>
                </a:solidFill>
              </a:rPr>
              <a:t>dr </a:t>
            </a:r>
            <a:r>
              <a:rPr lang="pl-PL" sz="3200" dirty="0">
                <a:solidFill>
                  <a:schemeClr val="tx1">
                    <a:lumMod val="85000"/>
                    <a:lumOff val="15000"/>
                  </a:schemeClr>
                </a:solidFill>
              </a:rPr>
              <a:t>Maciej Błotnicki</a:t>
            </a:r>
          </a:p>
        </p:txBody>
      </p:sp>
    </p:spTree>
  </p:cSld>
  <p:clrMapOvr>
    <a:masterClrMapping/>
  </p:clrMapOvr>
  <p:transition>
    <p:randomBa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179388" y="53975"/>
            <a:ext cx="8208962" cy="1143000"/>
          </a:xfrm>
        </p:spPr>
        <p:txBody>
          <a:bodyPr/>
          <a:lstStyle/>
          <a:p>
            <a:pPr algn="just" fontAlgn="auto">
              <a:spcAft>
                <a:spcPts val="0"/>
              </a:spcAft>
              <a:defRPr/>
            </a:pPr>
            <a:r>
              <a:rPr lang="pl-PL" sz="2800" dirty="0"/>
              <a:t>Uwagi wprowadzające do art. 197 k.k.</a:t>
            </a:r>
          </a:p>
        </p:txBody>
      </p:sp>
      <p:sp>
        <p:nvSpPr>
          <p:cNvPr id="130051" name="Rectangle 3"/>
          <p:cNvSpPr>
            <a:spLocks noGrp="1" noChangeArrowheads="1"/>
          </p:cNvSpPr>
          <p:nvPr>
            <p:ph idx="1"/>
          </p:nvPr>
        </p:nvSpPr>
        <p:spPr>
          <a:xfrm>
            <a:off x="457200" y="980728"/>
            <a:ext cx="7620000" cy="5635972"/>
          </a:xfrm>
        </p:spPr>
        <p:txBody>
          <a:bodyPr rtlCol="0">
            <a:normAutofit fontScale="62500" lnSpcReduction="20000"/>
          </a:bodyPr>
          <a:lstStyle/>
          <a:p>
            <a:pPr algn="just" fontAlgn="auto">
              <a:spcAft>
                <a:spcPts val="0"/>
              </a:spcAft>
              <a:buFont typeface="Arial" pitchFamily="34" charset="0"/>
              <a:buNone/>
              <a:defRPr/>
            </a:pPr>
            <a:endParaRPr lang="pl-PL" b="1" dirty="0"/>
          </a:p>
          <a:p>
            <a:pPr algn="just" fontAlgn="auto">
              <a:spcAft>
                <a:spcPts val="0"/>
              </a:spcAft>
              <a:buFont typeface="Arial" pitchFamily="34" charset="0"/>
              <a:buNone/>
              <a:defRPr/>
            </a:pPr>
            <a:r>
              <a:rPr lang="pl-PL" b="0" i="0" dirty="0">
                <a:effectLst/>
                <a:latin typeface="Open Sans" panose="020B0606030504020204" pitchFamily="34" charset="0"/>
                <a:ea typeface="Open Sans" panose="020B0606030504020204" pitchFamily="34" charset="0"/>
                <a:cs typeface="Open Sans" panose="020B0606030504020204" pitchFamily="34" charset="0"/>
              </a:rPr>
              <a:t>W przepisie opisane zostały </a:t>
            </a:r>
            <a:r>
              <a:rPr lang="pl-PL" b="1" i="0" dirty="0">
                <a:effectLst/>
                <a:latin typeface="Open Sans" panose="020B0606030504020204" pitchFamily="34" charset="0"/>
                <a:ea typeface="Open Sans" panose="020B0606030504020204" pitchFamily="34" charset="0"/>
                <a:cs typeface="Open Sans" panose="020B0606030504020204" pitchFamily="34" charset="0"/>
              </a:rPr>
              <a:t>dwa typy podstawowe zgwałcenia</a:t>
            </a:r>
            <a:r>
              <a:rPr lang="pl-PL" b="0" i="0" dirty="0">
                <a:effectLst/>
                <a:latin typeface="Open Sans" panose="020B0606030504020204" pitchFamily="34" charset="0"/>
                <a:ea typeface="Open Sans" panose="020B0606030504020204" pitchFamily="34" charset="0"/>
                <a:cs typeface="Open Sans" panose="020B0606030504020204" pitchFamily="34" charset="0"/>
              </a:rPr>
              <a:t>: </a:t>
            </a:r>
          </a:p>
          <a:p>
            <a:pPr algn="just" fontAlgn="auto">
              <a:spcAft>
                <a:spcPts val="0"/>
              </a:spcAft>
              <a:buFont typeface="Arial" pitchFamily="34" charset="0"/>
              <a:buNone/>
              <a:defRPr/>
            </a:pPr>
            <a:endParaRPr lang="pl-PL" dirty="0">
              <a:latin typeface="Open Sans" panose="020B0606030504020204" pitchFamily="34" charset="0"/>
              <a:ea typeface="Open Sans" panose="020B0606030504020204" pitchFamily="34" charset="0"/>
              <a:cs typeface="Open Sans" panose="020B0606030504020204" pitchFamily="34" charset="0"/>
            </a:endParaRPr>
          </a:p>
          <a:p>
            <a:pPr algn="just" fontAlgn="auto">
              <a:spcAft>
                <a:spcPts val="0"/>
              </a:spcAft>
              <a:buFont typeface="Arial" pitchFamily="34" charset="0"/>
              <a:buNone/>
              <a:defRPr/>
            </a:pPr>
            <a:r>
              <a:rPr lang="pl-PL" b="0" i="0" dirty="0">
                <a:effectLst/>
                <a:latin typeface="Open Sans" panose="020B0606030504020204" pitchFamily="34" charset="0"/>
                <a:ea typeface="Open Sans" panose="020B0606030504020204" pitchFamily="34" charset="0"/>
                <a:cs typeface="Open Sans" panose="020B0606030504020204" pitchFamily="34" charset="0"/>
              </a:rPr>
              <a:t>w </a:t>
            </a:r>
            <a:r>
              <a:rPr lang="pl-PL" b="0" i="0" strike="noStrike" dirty="0">
                <a:effectLst/>
                <a:latin typeface="Open Sans" panose="020B0606030504020204" pitchFamily="34" charset="0"/>
                <a:ea typeface="Open Sans" panose="020B0606030504020204" pitchFamily="34" charset="0"/>
                <a:cs typeface="Open Sans" panose="020B0606030504020204" pitchFamily="34" charset="0"/>
                <a:hlinkClick r:id="rId2">
                  <a:extLst>
                    <a:ext uri="{A12FA001-AC4F-418D-AE19-62706E023703}">
                      <ahyp:hlinkClr xmlns:ahyp="http://schemas.microsoft.com/office/drawing/2018/hyperlinkcolor" val="tx"/>
                    </a:ext>
                  </a:extLst>
                </a:hlinkClick>
              </a:rPr>
              <a:t>§ 1</a:t>
            </a:r>
            <a:r>
              <a:rPr lang="pl-PL" b="0" i="0" dirty="0">
                <a:effectLst/>
                <a:latin typeface="Open Sans" panose="020B0606030504020204" pitchFamily="34" charset="0"/>
                <a:ea typeface="Open Sans" panose="020B0606030504020204" pitchFamily="34" charset="0"/>
                <a:cs typeface="Open Sans" panose="020B0606030504020204" pitchFamily="34" charset="0"/>
              </a:rPr>
              <a:t> zgwałcenie polegające na doprowadzeniu przemocą, groźbą bezprawną, podstępem lub w inny sposób mimo braku zgody do obcowania płciowego; </a:t>
            </a:r>
          </a:p>
          <a:p>
            <a:pPr algn="just" fontAlgn="auto">
              <a:spcAft>
                <a:spcPts val="0"/>
              </a:spcAft>
              <a:buFont typeface="Arial" pitchFamily="34" charset="0"/>
              <a:buNone/>
              <a:defRPr/>
            </a:pPr>
            <a:endParaRPr lang="pl-PL" dirty="0">
              <a:latin typeface="Open Sans" panose="020B0606030504020204" pitchFamily="34" charset="0"/>
              <a:ea typeface="Open Sans" panose="020B0606030504020204" pitchFamily="34" charset="0"/>
              <a:cs typeface="Open Sans" panose="020B0606030504020204" pitchFamily="34" charset="0"/>
            </a:endParaRPr>
          </a:p>
          <a:p>
            <a:pPr algn="just" fontAlgn="auto">
              <a:spcAft>
                <a:spcPts val="0"/>
              </a:spcAft>
              <a:buFont typeface="Arial" pitchFamily="34" charset="0"/>
              <a:buNone/>
              <a:defRPr/>
            </a:pPr>
            <a:r>
              <a:rPr lang="pl-PL" b="0" i="0" dirty="0">
                <a:effectLst/>
                <a:latin typeface="Open Sans" panose="020B0606030504020204" pitchFamily="34" charset="0"/>
                <a:ea typeface="Open Sans" panose="020B0606030504020204" pitchFamily="34" charset="0"/>
                <a:cs typeface="Open Sans" panose="020B0606030504020204" pitchFamily="34" charset="0"/>
              </a:rPr>
              <a:t>W </a:t>
            </a:r>
            <a:r>
              <a:rPr lang="pl-PL" b="0" i="0" u="sng" dirty="0">
                <a:effectLst/>
                <a:latin typeface="Open Sans" panose="020B0606030504020204" pitchFamily="34" charset="0"/>
                <a:ea typeface="Open Sans" panose="020B0606030504020204" pitchFamily="34" charset="0"/>
                <a:cs typeface="Open Sans" panose="020B0606030504020204" pitchFamily="34" charset="0"/>
              </a:rPr>
              <a:t>§ 1a</a:t>
            </a:r>
            <a:r>
              <a:rPr lang="pl-PL" b="0" i="0" dirty="0">
                <a:effectLst/>
                <a:latin typeface="Open Sans" panose="020B0606030504020204" pitchFamily="34" charset="0"/>
                <a:ea typeface="Open Sans" panose="020B0606030504020204" pitchFamily="34" charset="0"/>
                <a:cs typeface="Open Sans" panose="020B0606030504020204" pitchFamily="34" charset="0"/>
              </a:rPr>
              <a:t> zgwałcenie polegające na doprowadzeniu do obcowania płciowego wykorzystując brak możliwości rozpoznania znaczenia czynu lub pokierowania swoim postępowaniem</a:t>
            </a:r>
          </a:p>
          <a:p>
            <a:pPr algn="just" fontAlgn="auto">
              <a:spcAft>
                <a:spcPts val="0"/>
              </a:spcAft>
              <a:buFont typeface="Arial" pitchFamily="34" charset="0"/>
              <a:buNone/>
              <a:defRPr/>
            </a:pPr>
            <a:endParaRPr lang="pl-PL" dirty="0">
              <a:latin typeface="Open Sans" panose="020B0606030504020204" pitchFamily="34" charset="0"/>
              <a:ea typeface="Open Sans" panose="020B0606030504020204" pitchFamily="34" charset="0"/>
              <a:cs typeface="Open Sans" panose="020B0606030504020204" pitchFamily="34" charset="0"/>
            </a:endParaRPr>
          </a:p>
          <a:p>
            <a:pPr algn="just" fontAlgn="auto">
              <a:spcAft>
                <a:spcPts val="0"/>
              </a:spcAft>
              <a:buFont typeface="Arial" pitchFamily="34" charset="0"/>
              <a:buNone/>
              <a:defRPr/>
            </a:pPr>
            <a:r>
              <a:rPr lang="pl-PL" b="0" i="0" dirty="0">
                <a:effectLst/>
                <a:latin typeface="Open Sans" panose="020B0606030504020204" pitchFamily="34" charset="0"/>
                <a:ea typeface="Open Sans" panose="020B0606030504020204" pitchFamily="34" charset="0"/>
                <a:cs typeface="Open Sans" panose="020B0606030504020204" pitchFamily="34" charset="0"/>
              </a:rPr>
              <a:t>w </a:t>
            </a:r>
            <a:r>
              <a:rPr lang="pl-PL" b="0" i="0" strike="noStrike" dirty="0">
                <a:effectLst/>
                <a:latin typeface="Open Sans" panose="020B0606030504020204" pitchFamily="34" charset="0"/>
                <a:ea typeface="Open Sans" panose="020B0606030504020204" pitchFamily="34" charset="0"/>
                <a:cs typeface="Open Sans" panose="020B0606030504020204" pitchFamily="34" charset="0"/>
                <a:hlinkClick r:id="rId3">
                  <a:extLst>
                    <a:ext uri="{A12FA001-AC4F-418D-AE19-62706E023703}">
                      <ahyp:hlinkClr xmlns:ahyp="http://schemas.microsoft.com/office/drawing/2018/hyperlinkcolor" val="tx"/>
                    </a:ext>
                  </a:extLst>
                </a:hlinkClick>
              </a:rPr>
              <a:t>§ 2</a:t>
            </a:r>
            <a:r>
              <a:rPr lang="pl-PL" b="0" i="0" dirty="0">
                <a:effectLst/>
                <a:latin typeface="Open Sans" panose="020B0606030504020204" pitchFamily="34" charset="0"/>
                <a:ea typeface="Open Sans" panose="020B0606030504020204" pitchFamily="34" charset="0"/>
                <a:cs typeface="Open Sans" panose="020B0606030504020204" pitchFamily="34" charset="0"/>
              </a:rPr>
              <a:t> zgwałcenie polegające na doprowadzeniu tymi samymi środkami do poddania się innej czynności seksualnej albo wykonania takiej czynności. </a:t>
            </a:r>
          </a:p>
          <a:p>
            <a:pPr algn="just" fontAlgn="auto">
              <a:spcAft>
                <a:spcPts val="0"/>
              </a:spcAft>
              <a:buFont typeface="Arial" pitchFamily="34" charset="0"/>
              <a:buNone/>
              <a:defRPr/>
            </a:pPr>
            <a:endParaRPr lang="pl-PL" b="0" i="0" dirty="0">
              <a:effectLst/>
              <a:latin typeface="Open Sans" panose="020B0606030504020204" pitchFamily="34" charset="0"/>
              <a:ea typeface="Open Sans" panose="020B0606030504020204" pitchFamily="34" charset="0"/>
              <a:cs typeface="Open Sans" panose="020B0606030504020204" pitchFamily="34" charset="0"/>
            </a:endParaRPr>
          </a:p>
          <a:p>
            <a:pPr algn="just" fontAlgn="auto">
              <a:spcAft>
                <a:spcPts val="0"/>
              </a:spcAft>
              <a:buFont typeface="Arial" pitchFamily="34" charset="0"/>
              <a:buNone/>
              <a:defRPr/>
            </a:pPr>
            <a:r>
              <a:rPr lang="pl-PL" b="0" i="0" dirty="0">
                <a:effectLst/>
                <a:latin typeface="Open Sans" panose="020B0606030504020204" pitchFamily="34" charset="0"/>
                <a:ea typeface="Open Sans" panose="020B0606030504020204" pitchFamily="34" charset="0"/>
                <a:cs typeface="Open Sans" panose="020B0606030504020204" pitchFamily="34" charset="0"/>
              </a:rPr>
              <a:t>Nowelizacja z lipca 2005 r. oraz nowelizacja z listopada 2009 r. doprowadziły do rozbudowania </a:t>
            </a:r>
            <a:r>
              <a:rPr lang="pl-PL" b="1" i="0" dirty="0">
                <a:effectLst/>
                <a:latin typeface="Open Sans" panose="020B0606030504020204" pitchFamily="34" charset="0"/>
                <a:ea typeface="Open Sans" panose="020B0606030504020204" pitchFamily="34" charset="0"/>
                <a:cs typeface="Open Sans" panose="020B0606030504020204" pitchFamily="34" charset="0"/>
              </a:rPr>
              <a:t>uregulowania dotyczącego typów kwalifikowanych zgwałcenia</a:t>
            </a:r>
            <a:r>
              <a:rPr lang="pl-PL" b="0" i="0" dirty="0">
                <a:effectLst/>
                <a:latin typeface="Open Sans" panose="020B0606030504020204" pitchFamily="34" charset="0"/>
                <a:ea typeface="Open Sans" panose="020B0606030504020204" pitchFamily="34" charset="0"/>
                <a:cs typeface="Open Sans" panose="020B0606030504020204" pitchFamily="34" charset="0"/>
              </a:rPr>
              <a:t> w ten sposób, że </a:t>
            </a:r>
          </a:p>
          <a:p>
            <a:pPr algn="just" fontAlgn="auto">
              <a:spcAft>
                <a:spcPts val="0"/>
              </a:spcAft>
              <a:buFont typeface="Arial" pitchFamily="34" charset="0"/>
              <a:buNone/>
              <a:defRPr/>
            </a:pPr>
            <a:r>
              <a:rPr lang="pl-PL" b="0" i="0" strike="noStrike" dirty="0">
                <a:effectLst/>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art. 197 § 3 pkt 1</a:t>
            </a:r>
            <a:r>
              <a:rPr lang="pl-PL" b="0" i="0" dirty="0">
                <a:effectLst/>
                <a:latin typeface="Open Sans" panose="020B0606030504020204" pitchFamily="34" charset="0"/>
                <a:ea typeface="Open Sans" panose="020B0606030504020204" pitchFamily="34" charset="0"/>
                <a:cs typeface="Open Sans" panose="020B0606030504020204" pitchFamily="34" charset="0"/>
              </a:rPr>
              <a:t> dotyczy zgwałcenia wspólnie z inną osobą (tzw. zgwałcenie zbiorowe), </a:t>
            </a:r>
          </a:p>
          <a:p>
            <a:pPr algn="just" fontAlgn="auto">
              <a:spcAft>
                <a:spcPts val="0"/>
              </a:spcAft>
              <a:buFont typeface="Arial" pitchFamily="34" charset="0"/>
              <a:buNone/>
              <a:defRPr/>
            </a:pPr>
            <a:r>
              <a:rPr lang="pl-PL" b="0" i="0" strike="noStrike" dirty="0">
                <a:effectLst/>
                <a:latin typeface="Open Sans" panose="020B0606030504020204" pitchFamily="34" charset="0"/>
                <a:ea typeface="Open Sans" panose="020B0606030504020204" pitchFamily="34" charset="0"/>
                <a:cs typeface="Open Sans" panose="020B0606030504020204" pitchFamily="34" charset="0"/>
                <a:hlinkClick r:id="rId5">
                  <a:extLst>
                    <a:ext uri="{A12FA001-AC4F-418D-AE19-62706E023703}">
                      <ahyp:hlinkClr xmlns:ahyp="http://schemas.microsoft.com/office/drawing/2018/hyperlinkcolor" val="tx"/>
                    </a:ext>
                  </a:extLst>
                </a:hlinkClick>
              </a:rPr>
              <a:t>art. 197 § 3 pkt 3</a:t>
            </a:r>
            <a:r>
              <a:rPr lang="pl-PL" b="0" i="0" dirty="0">
                <a:effectLst/>
                <a:latin typeface="Open Sans" panose="020B0606030504020204" pitchFamily="34" charset="0"/>
                <a:ea typeface="Open Sans" panose="020B0606030504020204" pitchFamily="34" charset="0"/>
                <a:cs typeface="Open Sans" panose="020B0606030504020204" pitchFamily="34" charset="0"/>
              </a:rPr>
              <a:t> dotyczy zgwałcenia wobec wstępnego, zstępnego, przysposobionego, przysposabiającego, brata lub siostry (tzw. zgwałcenie kazirodcze), </a:t>
            </a:r>
          </a:p>
          <a:p>
            <a:pPr algn="just" fontAlgn="auto">
              <a:spcAft>
                <a:spcPts val="0"/>
              </a:spcAft>
              <a:buFont typeface="Arial" pitchFamily="34" charset="0"/>
              <a:buNone/>
              <a:defRPr/>
            </a:pPr>
            <a:r>
              <a:rPr lang="pl-PL" b="0" i="0" u="sng" dirty="0">
                <a:effectLst/>
                <a:latin typeface="Open Sans" panose="020B0606030504020204" pitchFamily="34" charset="0"/>
                <a:ea typeface="Open Sans" panose="020B0606030504020204" pitchFamily="34" charset="0"/>
                <a:cs typeface="Open Sans" panose="020B0606030504020204" pitchFamily="34" charset="0"/>
              </a:rPr>
              <a:t>art. 197 § 3 pkt 4</a:t>
            </a:r>
            <a:r>
              <a:rPr lang="pl-PL" dirty="0">
                <a:latin typeface="Open Sans" panose="020B0606030504020204" pitchFamily="34" charset="0"/>
                <a:ea typeface="Open Sans" panose="020B0606030504020204" pitchFamily="34" charset="0"/>
                <a:cs typeface="Open Sans" panose="020B0606030504020204" pitchFamily="34" charset="0"/>
              </a:rPr>
              <a:t> dotyczy zgwałcenia posługując się bronią palną, nożem lub innym podobnie niebezpiecznym przedmiotem lub środkiem obezwładniającym albo działając w inny sposób bezpośrednio zagrażający życiu</a:t>
            </a:r>
          </a:p>
          <a:p>
            <a:pPr algn="just" fontAlgn="auto">
              <a:spcAft>
                <a:spcPts val="0"/>
              </a:spcAft>
              <a:buFont typeface="Arial" pitchFamily="34" charset="0"/>
              <a:buNone/>
              <a:defRPr/>
            </a:pPr>
            <a:r>
              <a:rPr lang="pl-PL" b="0" i="0" u="sng" dirty="0">
                <a:effectLst/>
                <a:latin typeface="Open Sans" panose="020B0606030504020204" pitchFamily="34" charset="0"/>
                <a:ea typeface="Open Sans" panose="020B0606030504020204" pitchFamily="34" charset="0"/>
                <a:cs typeface="Open Sans" panose="020B0606030504020204" pitchFamily="34" charset="0"/>
              </a:rPr>
              <a:t>art. 197 § 3 pkt 5</a:t>
            </a:r>
            <a:r>
              <a:rPr lang="pl-PL" b="0" i="0" dirty="0">
                <a:effectLst/>
                <a:latin typeface="Open Sans" panose="020B0606030504020204" pitchFamily="34" charset="0"/>
                <a:ea typeface="Open Sans" panose="020B0606030504020204" pitchFamily="34" charset="0"/>
                <a:cs typeface="Open Sans" panose="020B0606030504020204" pitchFamily="34" charset="0"/>
              </a:rPr>
              <a:t> </a:t>
            </a:r>
            <a:r>
              <a:rPr lang="pl-PL" dirty="0">
                <a:latin typeface="Open Sans" panose="020B0606030504020204" pitchFamily="34" charset="0"/>
                <a:ea typeface="Open Sans" panose="020B0606030504020204" pitchFamily="34" charset="0"/>
                <a:cs typeface="Open Sans" panose="020B0606030504020204" pitchFamily="34" charset="0"/>
              </a:rPr>
              <a:t>dotyczy zgwałcenia kobiety ciężarnej</a:t>
            </a:r>
          </a:p>
          <a:p>
            <a:pPr algn="just" fontAlgn="auto">
              <a:spcAft>
                <a:spcPts val="0"/>
              </a:spcAft>
              <a:buFont typeface="Arial" pitchFamily="34" charset="0"/>
              <a:buNone/>
              <a:defRPr/>
            </a:pPr>
            <a:r>
              <a:rPr lang="pl-PL" u="sng" dirty="0">
                <a:latin typeface="Open Sans" panose="020B0606030504020204" pitchFamily="34" charset="0"/>
                <a:ea typeface="Open Sans" panose="020B0606030504020204" pitchFamily="34" charset="0"/>
                <a:cs typeface="Open Sans" panose="020B0606030504020204" pitchFamily="34" charset="0"/>
              </a:rPr>
              <a:t>art. 197 § 3 pkt 6</a:t>
            </a:r>
            <a:r>
              <a:rPr lang="pl-PL" dirty="0">
                <a:latin typeface="Open Sans" panose="020B0606030504020204" pitchFamily="34" charset="0"/>
                <a:ea typeface="Open Sans" panose="020B0606030504020204" pitchFamily="34" charset="0"/>
                <a:cs typeface="Open Sans" panose="020B0606030504020204" pitchFamily="34" charset="0"/>
              </a:rPr>
              <a:t> dotyczy zgwałcenia utrwalając obraz lub dźwięk z przebiegu czynu</a:t>
            </a:r>
            <a:endParaRPr lang="pl-PL" b="0" i="0" u="sng" dirty="0">
              <a:effectLst/>
              <a:latin typeface="Open Sans" panose="020B0606030504020204" pitchFamily="34" charset="0"/>
              <a:ea typeface="Open Sans" panose="020B0606030504020204" pitchFamily="34" charset="0"/>
              <a:cs typeface="Open Sans" panose="020B0606030504020204" pitchFamily="34" charset="0"/>
            </a:endParaRPr>
          </a:p>
          <a:p>
            <a:pPr algn="just" fontAlgn="auto">
              <a:spcAft>
                <a:spcPts val="0"/>
              </a:spcAft>
              <a:buFont typeface="Arial" pitchFamily="34" charset="0"/>
              <a:buNone/>
              <a:defRPr/>
            </a:pPr>
            <a:endParaRPr lang="pl-PL" dirty="0">
              <a:latin typeface="Open Sans" panose="020B0606030504020204" pitchFamily="34" charset="0"/>
              <a:ea typeface="Open Sans" panose="020B0606030504020204" pitchFamily="34" charset="0"/>
              <a:cs typeface="Open Sans" panose="020B0606030504020204" pitchFamily="34" charset="0"/>
            </a:endParaRPr>
          </a:p>
          <a:p>
            <a:pPr algn="just" fontAlgn="auto">
              <a:spcAft>
                <a:spcPts val="0"/>
              </a:spcAft>
              <a:buFont typeface="Arial" pitchFamily="34" charset="0"/>
              <a:buNone/>
              <a:defRPr/>
            </a:pPr>
            <a:r>
              <a:rPr lang="pl-PL" b="0" i="0" dirty="0">
                <a:effectLst/>
                <a:latin typeface="Open Sans" panose="020B0606030504020204" pitchFamily="34" charset="0"/>
                <a:ea typeface="Open Sans" panose="020B0606030504020204" pitchFamily="34" charset="0"/>
                <a:cs typeface="Open Sans" panose="020B0606030504020204" pitchFamily="34" charset="0"/>
              </a:rPr>
              <a:t>Natomiast </a:t>
            </a:r>
            <a:r>
              <a:rPr lang="pl-PL" b="0" i="0" strike="noStrike" dirty="0">
                <a:effectLst/>
                <a:latin typeface="Open Sans" panose="020B0606030504020204" pitchFamily="34" charset="0"/>
                <a:ea typeface="Open Sans" panose="020B0606030504020204" pitchFamily="34" charset="0"/>
                <a:cs typeface="Open Sans" panose="020B0606030504020204" pitchFamily="34" charset="0"/>
                <a:hlinkClick r:id="rId6">
                  <a:extLst>
                    <a:ext uri="{A12FA001-AC4F-418D-AE19-62706E023703}">
                      <ahyp:hlinkClr xmlns:ahyp="http://schemas.microsoft.com/office/drawing/2018/hyperlinkcolor" val="tx"/>
                    </a:ext>
                  </a:extLst>
                </a:hlinkClick>
              </a:rPr>
              <a:t>art. 197 § 4</a:t>
            </a:r>
            <a:r>
              <a:rPr lang="pl-PL" b="0" i="0" dirty="0">
                <a:effectLst/>
                <a:latin typeface="Open Sans" panose="020B0606030504020204" pitchFamily="34" charset="0"/>
                <a:ea typeface="Open Sans" panose="020B0606030504020204" pitchFamily="34" charset="0"/>
                <a:cs typeface="Open Sans" panose="020B0606030504020204" pitchFamily="34" charset="0"/>
              </a:rPr>
              <a:t> odnosi się do zgwałcenia ze </a:t>
            </a:r>
            <a:r>
              <a:rPr lang="pl-PL" b="0" i="0" u="sng" dirty="0">
                <a:effectLst/>
                <a:latin typeface="Open Sans" panose="020B0606030504020204" pitchFamily="34" charset="0"/>
                <a:ea typeface="Open Sans" panose="020B0606030504020204" pitchFamily="34" charset="0"/>
                <a:cs typeface="Open Sans" panose="020B0606030504020204" pitchFamily="34" charset="0"/>
              </a:rPr>
              <a:t>małoletniego poniżej 15 </a:t>
            </a:r>
            <a:r>
              <a:rPr lang="pl-PL" b="0" i="0" dirty="0">
                <a:effectLst/>
                <a:latin typeface="Open Sans" panose="020B0606030504020204" pitchFamily="34" charset="0"/>
                <a:ea typeface="Open Sans" panose="020B0606030504020204" pitchFamily="34" charset="0"/>
                <a:cs typeface="Open Sans" panose="020B0606030504020204" pitchFamily="34" charset="0"/>
              </a:rPr>
              <a:t>lat lub gdy sprawca czynu z § 1-3 działa ze szczególnym okrucieństwem lub następstwem tego czynu jest ciężki uszczerbek na zdrowiu.</a:t>
            </a:r>
          </a:p>
          <a:p>
            <a:pPr algn="just" fontAlgn="auto">
              <a:spcAft>
                <a:spcPts val="0"/>
              </a:spcAft>
              <a:buFont typeface="Arial" pitchFamily="34" charset="0"/>
              <a:buNone/>
              <a:defRPr/>
            </a:pPr>
            <a:r>
              <a:rPr lang="pl-PL" dirty="0"/>
              <a:t>Z kolei art. 197 § 5 k.k. to typ kwalifikowany przez następstwo w postaci śmierci pokrzywdzonego.</a:t>
            </a:r>
          </a:p>
          <a:p>
            <a:pPr algn="just" fontAlgn="auto">
              <a:spcAft>
                <a:spcPts val="0"/>
              </a:spcAft>
              <a:buFont typeface="Arial" pitchFamily="34" charset="0"/>
              <a:buNone/>
              <a:defRPr/>
            </a:pPr>
            <a:endParaRPr lang="pl-PL" dirty="0"/>
          </a:p>
          <a:p>
            <a:pPr algn="just" fontAlgn="auto">
              <a:spcAft>
                <a:spcPts val="0"/>
              </a:spcAft>
              <a:buFont typeface="Arial" pitchFamily="34" charset="0"/>
              <a:buNone/>
              <a:defRPr/>
            </a:pPr>
            <a:endParaRPr lang="pl-PL" dirty="0"/>
          </a:p>
          <a:p>
            <a:pPr algn="just" fontAlgn="auto">
              <a:spcAft>
                <a:spcPts val="0"/>
              </a:spcAft>
              <a:buFont typeface="Arial" pitchFamily="34" charset="0"/>
              <a:buNone/>
              <a:defRPr/>
            </a:pPr>
            <a:endParaRPr lang="pl-PL" dirty="0"/>
          </a:p>
        </p:txBody>
      </p:sp>
    </p:spTree>
  </p:cSld>
  <p:clrMapOvr>
    <a:masterClrMapping/>
  </p:clrMapOvr>
  <p:transition>
    <p:randomBa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179388" y="53975"/>
            <a:ext cx="8208962" cy="1143000"/>
          </a:xfrm>
        </p:spPr>
        <p:txBody>
          <a:bodyPr/>
          <a:lstStyle/>
          <a:p>
            <a:pPr algn="just" fontAlgn="auto">
              <a:spcAft>
                <a:spcPts val="0"/>
              </a:spcAft>
              <a:defRPr/>
            </a:pPr>
            <a:r>
              <a:rPr lang="pl-PL" sz="3600" dirty="0"/>
              <a:t>Uwagi wprowadzające</a:t>
            </a:r>
          </a:p>
        </p:txBody>
      </p:sp>
      <p:sp>
        <p:nvSpPr>
          <p:cNvPr id="130051" name="Rectangle 3"/>
          <p:cNvSpPr>
            <a:spLocks noGrp="1" noChangeArrowheads="1"/>
          </p:cNvSpPr>
          <p:nvPr>
            <p:ph idx="1"/>
          </p:nvPr>
        </p:nvSpPr>
        <p:spPr>
          <a:xfrm>
            <a:off x="457200" y="980728"/>
            <a:ext cx="7620000" cy="5635972"/>
          </a:xfrm>
        </p:spPr>
        <p:txBody>
          <a:bodyPr rtlCol="0">
            <a:normAutofit fontScale="70000" lnSpcReduction="20000"/>
          </a:bodyPr>
          <a:lstStyle/>
          <a:p>
            <a:pPr algn="just" fontAlgn="auto">
              <a:spcAft>
                <a:spcPts val="0"/>
              </a:spcAft>
              <a:buFont typeface="Arial" pitchFamily="34" charset="0"/>
              <a:buNone/>
              <a:defRPr/>
            </a:pPr>
            <a:r>
              <a:rPr lang="pl-PL" b="1" i="0" dirty="0">
                <a:effectLst/>
                <a:latin typeface="Open Sans" panose="020B0606030504020204" pitchFamily="34" charset="0"/>
              </a:rPr>
              <a:t>Z uwagi na treść </a:t>
            </a:r>
            <a:r>
              <a:rPr lang="pl-PL" b="1" i="0" u="none" strike="noStrike" dirty="0">
                <a:effectLst/>
                <a:latin typeface="Open Sans" panose="020B0606030504020204" pitchFamily="34" charset="0"/>
                <a:hlinkClick r:id="rId2">
                  <a:extLst>
                    <a:ext uri="{A12FA001-AC4F-418D-AE19-62706E023703}">
                      <ahyp:hlinkClr xmlns:ahyp="http://schemas.microsoft.com/office/drawing/2018/hyperlinkcolor" val="tx"/>
                    </a:ext>
                  </a:extLst>
                </a:hlinkClick>
              </a:rPr>
              <a:t>art. 10 § 2</a:t>
            </a:r>
            <a:r>
              <a:rPr lang="pl-PL" b="1" i="0" dirty="0">
                <a:effectLst/>
                <a:latin typeface="Open Sans" panose="020B0606030504020204" pitchFamily="34" charset="0"/>
              </a:rPr>
              <a:t> wyłączona jest odpowiedzialność karna nieletniego sprawcy zgwałcenia z </a:t>
            </a:r>
            <a:r>
              <a:rPr lang="pl-PL" b="1" dirty="0">
                <a:latin typeface="Open Sans" panose="020B0606030504020204" pitchFamily="34" charset="0"/>
              </a:rPr>
              <a:t>art. 197 § </a:t>
            </a:r>
            <a:r>
              <a:rPr lang="pl-PL" b="1" i="0" u="none" strike="noStrike" dirty="0">
                <a:effectLst/>
                <a:latin typeface="Open Sans" panose="020B0606030504020204" pitchFamily="34" charset="0"/>
                <a:hlinkClick r:id="rId3">
                  <a:extLst>
                    <a:ext uri="{A12FA001-AC4F-418D-AE19-62706E023703}">
                      <ahyp:hlinkClr xmlns:ahyp="http://schemas.microsoft.com/office/drawing/2018/hyperlinkcolor" val="tx"/>
                    </a:ext>
                  </a:extLst>
                </a:hlinkClick>
              </a:rPr>
              <a:t>2</a:t>
            </a:r>
            <a:r>
              <a:rPr lang="pl-PL" b="1" i="0" dirty="0">
                <a:effectLst/>
                <a:latin typeface="Open Sans" panose="020B0606030504020204" pitchFamily="34" charset="0"/>
              </a:rPr>
              <a:t>.</a:t>
            </a:r>
            <a:r>
              <a:rPr lang="pl-PL" b="0" i="0" dirty="0">
                <a:effectLst/>
                <a:latin typeface="Open Sans" panose="020B0606030504020204" pitchFamily="34" charset="0"/>
              </a:rPr>
              <a:t> W tych wypadkach w stosunku do nieletniego mogą być stosowane środki przewidziane w dawnej </a:t>
            </a:r>
            <a:r>
              <a:rPr lang="pl-PL" b="0" i="0" u="none" strike="noStrike" dirty="0">
                <a:effectLst/>
                <a:latin typeface="Open Sans" panose="020B0606030504020204" pitchFamily="34" charset="0"/>
                <a:hlinkClick r:id="rId4">
                  <a:extLst>
                    <a:ext uri="{A12FA001-AC4F-418D-AE19-62706E023703}">
                      <ahyp:hlinkClr xmlns:ahyp="http://schemas.microsoft.com/office/drawing/2018/hyperlinkcolor" val="tx"/>
                    </a:ext>
                  </a:extLst>
                </a:hlinkClick>
              </a:rPr>
              <a:t>ustawie</a:t>
            </a:r>
            <a:r>
              <a:rPr lang="pl-PL" b="0" i="0" dirty="0">
                <a:effectLst/>
                <a:latin typeface="Open Sans" panose="020B0606030504020204" pitchFamily="34" charset="0"/>
              </a:rPr>
              <a:t> z 26.10.1982 r. o postępowaniu w sprawach nieletnich (Dz.U. z 2016 r. poz. 1654 ze zm.), a obecnie ustawie o wspieraniu i resocjalizacji nieletnich (Dz.U. z 2022 poz. 1700).</a:t>
            </a:r>
          </a:p>
          <a:p>
            <a:pPr algn="just" fontAlgn="auto">
              <a:spcAft>
                <a:spcPts val="0"/>
              </a:spcAft>
              <a:buFont typeface="Arial" pitchFamily="34" charset="0"/>
              <a:buNone/>
              <a:defRPr/>
            </a:pPr>
            <a:endParaRPr lang="pl-PL" dirty="0">
              <a:latin typeface="Open Sans" panose="020B0606030504020204" pitchFamily="34" charset="0"/>
            </a:endParaRPr>
          </a:p>
          <a:p>
            <a:pPr algn="just" fontAlgn="auto">
              <a:spcAft>
                <a:spcPts val="0"/>
              </a:spcAft>
              <a:buFont typeface="Arial" pitchFamily="34" charset="0"/>
              <a:buNone/>
              <a:defRPr/>
            </a:pPr>
            <a:r>
              <a:rPr lang="pl-PL" b="1" i="0" dirty="0">
                <a:effectLst/>
                <a:latin typeface="Open Sans" panose="020B0606030504020204" pitchFamily="34" charset="0"/>
              </a:rPr>
              <a:t>Na zasadzie wyjątku możliwa jest odpowiedzialność karna nieletniego, który po ukończeniu lat 15 dopuszcza się zgwałcenia z </a:t>
            </a:r>
            <a:r>
              <a:rPr lang="pl-PL" b="1" i="0" u="none" strike="noStrike" dirty="0">
                <a:effectLst/>
                <a:latin typeface="Open Sans" panose="020B0606030504020204" pitchFamily="34" charset="0"/>
                <a:hlinkClick r:id="rId5">
                  <a:extLst>
                    <a:ext uri="{A12FA001-AC4F-418D-AE19-62706E023703}">
                      <ahyp:hlinkClr xmlns:ahyp="http://schemas.microsoft.com/office/drawing/2018/hyperlinkcolor" val="tx"/>
                    </a:ext>
                  </a:extLst>
                </a:hlinkClick>
              </a:rPr>
              <a:t>art. 197 § 1, 1a, 3</a:t>
            </a:r>
            <a:r>
              <a:rPr lang="pl-PL" b="1" u="none" strike="noStrike" dirty="0">
                <a:latin typeface="Open Sans" panose="020B0606030504020204" pitchFamily="34" charset="0"/>
              </a:rPr>
              <a:t>, 4 lub 5 k</a:t>
            </a:r>
            <a:r>
              <a:rPr lang="pl-PL" b="1" dirty="0">
                <a:latin typeface="Open Sans" panose="020B0606030504020204" pitchFamily="34" charset="0"/>
              </a:rPr>
              <a:t>.k.</a:t>
            </a:r>
            <a:r>
              <a:rPr lang="pl-PL" b="0" i="0" dirty="0">
                <a:effectLst/>
                <a:latin typeface="Open Sans" panose="020B0606030504020204" pitchFamily="34" charset="0"/>
              </a:rPr>
              <a:t>, po ustaleniu, że w stosunku do sprawcy spełnione są przesłanki z </a:t>
            </a:r>
            <a:r>
              <a:rPr lang="pl-PL" b="0" i="0" u="none" strike="noStrike" dirty="0">
                <a:effectLst/>
                <a:latin typeface="Open Sans" panose="020B0606030504020204" pitchFamily="34" charset="0"/>
                <a:hlinkClick r:id="rId2">
                  <a:extLst>
                    <a:ext uri="{A12FA001-AC4F-418D-AE19-62706E023703}">
                      <ahyp:hlinkClr xmlns:ahyp="http://schemas.microsoft.com/office/drawing/2018/hyperlinkcolor" val="tx"/>
                    </a:ext>
                  </a:extLst>
                </a:hlinkClick>
              </a:rPr>
              <a:t>art. 10 § 2</a:t>
            </a:r>
            <a:r>
              <a:rPr lang="pl-PL" b="0" i="0" dirty="0">
                <a:effectLst/>
                <a:latin typeface="Open Sans" panose="020B0606030504020204" pitchFamily="34" charset="0"/>
              </a:rPr>
              <a:t>. </a:t>
            </a:r>
          </a:p>
          <a:p>
            <a:pPr algn="just" fontAlgn="auto">
              <a:spcAft>
                <a:spcPts val="0"/>
              </a:spcAft>
              <a:buFont typeface="Arial" pitchFamily="34" charset="0"/>
              <a:buNone/>
              <a:defRPr/>
            </a:pPr>
            <a:endParaRPr lang="pl-PL" dirty="0">
              <a:latin typeface="Open Sans" panose="020B0606030504020204" pitchFamily="34" charset="0"/>
            </a:endParaRPr>
          </a:p>
          <a:p>
            <a:pPr algn="just" fontAlgn="auto">
              <a:spcAft>
                <a:spcPts val="0"/>
              </a:spcAft>
              <a:buFont typeface="Arial" pitchFamily="34" charset="0"/>
              <a:buNone/>
              <a:defRPr/>
            </a:pPr>
            <a:r>
              <a:rPr lang="pl-PL" b="0" i="0" dirty="0">
                <a:effectLst/>
                <a:latin typeface="Open Sans" panose="020B0606030504020204" pitchFamily="34" charset="0"/>
              </a:rPr>
              <a:t>Nowelizacją z listopada 2009 r. zmieniono </a:t>
            </a:r>
            <a:r>
              <a:rPr lang="pl-PL" b="0" i="0" u="none" strike="noStrike" dirty="0">
                <a:effectLst/>
                <a:latin typeface="Open Sans" panose="020B0606030504020204" pitchFamily="34" charset="0"/>
                <a:hlinkClick r:id="rId2">
                  <a:extLst>
                    <a:ext uri="{A12FA001-AC4F-418D-AE19-62706E023703}">
                      <ahyp:hlinkClr xmlns:ahyp="http://schemas.microsoft.com/office/drawing/2018/hyperlinkcolor" val="tx"/>
                    </a:ext>
                  </a:extLst>
                </a:hlinkClick>
              </a:rPr>
              <a:t>art. 10 § 2</a:t>
            </a:r>
            <a:r>
              <a:rPr lang="pl-PL" b="0" i="0" dirty="0">
                <a:effectLst/>
                <a:latin typeface="Open Sans" panose="020B0606030504020204" pitchFamily="34" charset="0"/>
              </a:rPr>
              <a:t> k.k., wprowadzając do enumeratywnego wyliczenia typów czynów zabronionych, mogących być podstawą odpowiedzialności karnej wobec nieletniego, który dopuścił się czynu zabronionego po ukończeniu 15 lat, </a:t>
            </a:r>
            <a:r>
              <a:rPr lang="pl-PL" b="0" i="0" u="none" strike="noStrike" dirty="0">
                <a:effectLst/>
                <a:latin typeface="Open Sans" panose="020B0606030504020204" pitchFamily="34" charset="0"/>
                <a:hlinkClick r:id="rId6">
                  <a:extLst>
                    <a:ext uri="{A12FA001-AC4F-418D-AE19-62706E023703}">
                      <ahyp:hlinkClr xmlns:ahyp="http://schemas.microsoft.com/office/drawing/2018/hyperlinkcolor" val="tx"/>
                    </a:ext>
                  </a:extLst>
                </a:hlinkClick>
              </a:rPr>
              <a:t>art. 197 § 4</a:t>
            </a:r>
            <a:r>
              <a:rPr lang="pl-PL" b="0" i="0" dirty="0">
                <a:effectLst/>
                <a:latin typeface="Open Sans" panose="020B0606030504020204" pitchFamily="34" charset="0"/>
              </a:rPr>
              <a:t>. </a:t>
            </a:r>
          </a:p>
          <a:p>
            <a:pPr algn="just" fontAlgn="auto">
              <a:spcAft>
                <a:spcPts val="0"/>
              </a:spcAft>
              <a:buFont typeface="Arial" pitchFamily="34" charset="0"/>
              <a:buNone/>
              <a:defRPr/>
            </a:pPr>
            <a:endParaRPr lang="pl-PL" b="0" i="0" dirty="0">
              <a:effectLst/>
              <a:latin typeface="Open Sans" panose="020B0606030504020204" pitchFamily="34" charset="0"/>
            </a:endParaRPr>
          </a:p>
          <a:p>
            <a:pPr algn="just" fontAlgn="auto">
              <a:spcAft>
                <a:spcPts val="0"/>
              </a:spcAft>
              <a:buFont typeface="Arial" pitchFamily="34" charset="0"/>
              <a:buNone/>
              <a:defRPr/>
            </a:pPr>
            <a:r>
              <a:rPr lang="pl-PL" b="0" i="0" dirty="0">
                <a:effectLst/>
                <a:latin typeface="Open Sans" panose="020B0606030504020204" pitchFamily="34" charset="0"/>
              </a:rPr>
              <a:t>Tym samym od 8.06.2010 r. istnieje możliwość pociągnięcia do odpowiedzialności karnej nieletniego, który ukończył 15. rok życia, za wszystkie kwalifikowane typy przestępstwa zgwałcenia. Ewidentne niedopatrzenie ustawodawcy, który w nowelizacji z lipca 2005 r. nie uzupełnił wyliczenia z </a:t>
            </a:r>
            <a:r>
              <a:rPr lang="pl-PL" b="0" i="0" u="none" strike="noStrike" dirty="0">
                <a:effectLst/>
                <a:latin typeface="Open Sans" panose="020B0606030504020204" pitchFamily="34" charset="0"/>
                <a:hlinkClick r:id="rId2">
                  <a:extLst>
                    <a:ext uri="{A12FA001-AC4F-418D-AE19-62706E023703}">
                      <ahyp:hlinkClr xmlns:ahyp="http://schemas.microsoft.com/office/drawing/2018/hyperlinkcolor" val="tx"/>
                    </a:ext>
                  </a:extLst>
                </a:hlinkClick>
              </a:rPr>
              <a:t>art. 10 § 2</a:t>
            </a:r>
            <a:r>
              <a:rPr lang="pl-PL" b="0" i="0" dirty="0">
                <a:effectLst/>
                <a:latin typeface="Open Sans" panose="020B0606030504020204" pitchFamily="34" charset="0"/>
              </a:rPr>
              <a:t> o </a:t>
            </a:r>
            <a:r>
              <a:rPr lang="pl-PL" b="0" i="0" u="none" strike="noStrike" dirty="0">
                <a:effectLst/>
                <a:latin typeface="Open Sans" panose="020B0606030504020204" pitchFamily="34" charset="0"/>
                <a:hlinkClick r:id="rId6">
                  <a:extLst>
                    <a:ext uri="{A12FA001-AC4F-418D-AE19-62706E023703}">
                      <ahyp:hlinkClr xmlns:ahyp="http://schemas.microsoft.com/office/drawing/2018/hyperlinkcolor" val="tx"/>
                    </a:ext>
                  </a:extLst>
                </a:hlinkClick>
              </a:rPr>
              <a:t>§ 4 art. 197</a:t>
            </a:r>
            <a:r>
              <a:rPr lang="pl-PL" b="0" i="0" dirty="0">
                <a:effectLst/>
                <a:latin typeface="Open Sans" panose="020B0606030504020204" pitchFamily="34" charset="0"/>
              </a:rPr>
              <a:t>, spowodowało, że w okresie między 26.09.2005 r. a 8.06.2010 r. odpowiedzialność karną za typ kwalifikowany z </a:t>
            </a:r>
            <a:r>
              <a:rPr lang="pl-PL" b="0" i="0" u="none" strike="noStrike" dirty="0">
                <a:effectLst/>
                <a:latin typeface="Open Sans" panose="020B0606030504020204" pitchFamily="34" charset="0"/>
                <a:hlinkClick r:id="rId6">
                  <a:extLst>
                    <a:ext uri="{A12FA001-AC4F-418D-AE19-62706E023703}">
                      <ahyp:hlinkClr xmlns:ahyp="http://schemas.microsoft.com/office/drawing/2018/hyperlinkcolor" val="tx"/>
                    </a:ext>
                  </a:extLst>
                </a:hlinkClick>
              </a:rPr>
              <a:t>art. 197 § 4</a:t>
            </a:r>
            <a:r>
              <a:rPr lang="pl-PL" b="0" i="0" dirty="0">
                <a:effectLst/>
                <a:latin typeface="Open Sans" panose="020B0606030504020204" pitchFamily="34" charset="0"/>
              </a:rPr>
              <a:t> ponieść mogła jedynie osoba, która ukończyła 17. rok życia.</a:t>
            </a:r>
            <a:endParaRPr lang="pl-PL" b="1" u="sng" dirty="0"/>
          </a:p>
          <a:p>
            <a:pPr fontAlgn="auto">
              <a:spcAft>
                <a:spcPts val="0"/>
              </a:spcAft>
              <a:buFont typeface="Arial" pitchFamily="34" charset="0"/>
              <a:buNone/>
              <a:defRPr/>
            </a:pPr>
            <a:r>
              <a:rPr lang="pl-PL" dirty="0"/>
              <a:t>	</a:t>
            </a:r>
          </a:p>
          <a:p>
            <a:pPr fontAlgn="auto">
              <a:spcAft>
                <a:spcPts val="0"/>
              </a:spcAft>
              <a:buFont typeface="Arial" pitchFamily="34" charset="0"/>
              <a:buNone/>
              <a:defRPr/>
            </a:pPr>
            <a:endParaRPr lang="pl-PL" dirty="0"/>
          </a:p>
          <a:p>
            <a:pPr fontAlgn="auto">
              <a:spcAft>
                <a:spcPts val="0"/>
              </a:spcAft>
              <a:buFont typeface="Arial" pitchFamily="34" charset="0"/>
              <a:buNone/>
              <a:defRPr/>
            </a:pPr>
            <a:endParaRPr lang="pl-PL" dirty="0"/>
          </a:p>
          <a:p>
            <a:pPr algn="just" fontAlgn="auto">
              <a:spcAft>
                <a:spcPts val="0"/>
              </a:spcAft>
              <a:buNone/>
              <a:defRPr/>
            </a:pPr>
            <a:endParaRPr lang="pl-PL" b="1" dirty="0">
              <a:solidFill>
                <a:srgbClr val="FF0000"/>
              </a:solidFill>
            </a:endParaRPr>
          </a:p>
        </p:txBody>
      </p:sp>
    </p:spTree>
    <p:extLst>
      <p:ext uri="{BB962C8B-B14F-4D97-AF65-F5344CB8AC3E}">
        <p14:creationId xmlns:p14="http://schemas.microsoft.com/office/powerpoint/2010/main" val="4086614370"/>
      </p:ext>
    </p:extLst>
  </p:cSld>
  <p:clrMapOvr>
    <a:masterClrMapping/>
  </p:clrMapOvr>
  <p:transition>
    <p:randomBa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8FC1841-0086-F624-C2F1-32BF79820347}"/>
              </a:ext>
            </a:extLst>
          </p:cNvPr>
          <p:cNvSpPr>
            <a:spLocks noGrp="1"/>
          </p:cNvSpPr>
          <p:nvPr>
            <p:ph type="title"/>
          </p:nvPr>
        </p:nvSpPr>
        <p:spPr/>
        <p:txBody>
          <a:bodyPr/>
          <a:lstStyle/>
          <a:p>
            <a:r>
              <a:rPr lang="pl-PL" dirty="0"/>
              <a:t>Przedmiot ochrony</a:t>
            </a:r>
          </a:p>
        </p:txBody>
      </p:sp>
      <p:sp>
        <p:nvSpPr>
          <p:cNvPr id="3" name="Symbol zastępczy zawartości 2">
            <a:extLst>
              <a:ext uri="{FF2B5EF4-FFF2-40B4-BE49-F238E27FC236}">
                <a16:creationId xmlns:a16="http://schemas.microsoft.com/office/drawing/2014/main" id="{72088C95-E372-092D-C742-DF73F7CE93A4}"/>
              </a:ext>
            </a:extLst>
          </p:cNvPr>
          <p:cNvSpPr>
            <a:spLocks noGrp="1"/>
          </p:cNvSpPr>
          <p:nvPr>
            <p:ph idx="1"/>
          </p:nvPr>
        </p:nvSpPr>
        <p:spPr/>
        <p:txBody>
          <a:bodyPr/>
          <a:lstStyle/>
          <a:p>
            <a:pPr algn="just"/>
            <a:r>
              <a:rPr lang="pl-PL" sz="1400" i="0" dirty="0">
                <a:effectLst/>
                <a:latin typeface="Open Sans" panose="020B0606030504020204" pitchFamily="34" charset="0"/>
              </a:rPr>
              <a:t>Indywidualny przedmiot ochrony w </a:t>
            </a:r>
            <a:r>
              <a:rPr lang="pl-PL" sz="1400" i="0" u="none" strike="noStrike" dirty="0">
                <a:effectLst/>
                <a:latin typeface="Open Sans" panose="020B0606030504020204" pitchFamily="34" charset="0"/>
                <a:hlinkClick r:id="rId2">
                  <a:extLst>
                    <a:ext uri="{A12FA001-AC4F-418D-AE19-62706E023703}">
                      <ahyp:hlinkClr xmlns:ahyp="http://schemas.microsoft.com/office/drawing/2018/hyperlinkcolor" val="tx"/>
                    </a:ext>
                  </a:extLst>
                </a:hlinkClick>
              </a:rPr>
              <a:t>art. 197</a:t>
            </a:r>
            <a:r>
              <a:rPr lang="pl-PL" sz="1400" i="0" dirty="0">
                <a:effectLst/>
                <a:latin typeface="Open Sans" panose="020B0606030504020204" pitchFamily="34" charset="0"/>
              </a:rPr>
              <a:t> stanowi </a:t>
            </a:r>
            <a:r>
              <a:rPr lang="pl-PL" sz="1400" b="1" i="0" dirty="0">
                <a:effectLst/>
                <a:latin typeface="Open Sans" panose="020B0606030504020204" pitchFamily="34" charset="0"/>
              </a:rPr>
              <a:t>wolność seksualna rozumiana jako wolność od nacisków w przedmiocie decyzji odnoszącej się do zachowań ze sfery życia seksualnego człowieka</a:t>
            </a:r>
            <a:r>
              <a:rPr lang="pl-PL" sz="1400" i="0" dirty="0">
                <a:effectLst/>
                <a:latin typeface="Open Sans" panose="020B0606030504020204" pitchFamily="34" charset="0"/>
              </a:rPr>
              <a:t>. </a:t>
            </a:r>
          </a:p>
          <a:p>
            <a:pPr algn="just"/>
            <a:endParaRPr lang="pl-PL" sz="1400" u="none" strike="noStrike" dirty="0">
              <a:latin typeface="Open Sans" panose="020B0606030504020204" pitchFamily="34" charset="0"/>
              <a:hlinkClick r:id="rId2">
                <a:extLst>
                  <a:ext uri="{A12FA001-AC4F-418D-AE19-62706E023703}">
                    <ahyp:hlinkClr xmlns:ahyp="http://schemas.microsoft.com/office/drawing/2018/hyperlinkcolor" val="tx"/>
                  </a:ext>
                </a:extLst>
              </a:hlinkClick>
            </a:endParaRPr>
          </a:p>
          <a:p>
            <a:pPr algn="just"/>
            <a:r>
              <a:rPr lang="pl-PL" sz="1400" i="0" u="none" strike="noStrike" dirty="0">
                <a:effectLst/>
                <a:latin typeface="Open Sans" panose="020B0606030504020204" pitchFamily="34" charset="0"/>
                <a:hlinkClick r:id="rId2">
                  <a:extLst>
                    <a:ext uri="{A12FA001-AC4F-418D-AE19-62706E023703}">
                      <ahyp:hlinkClr xmlns:ahyp="http://schemas.microsoft.com/office/drawing/2018/hyperlinkcolor" val="tx"/>
                    </a:ext>
                  </a:extLst>
                </a:hlinkClick>
              </a:rPr>
              <a:t>Artykuł 197</a:t>
            </a:r>
            <a:r>
              <a:rPr lang="pl-PL" sz="1400" i="0" dirty="0">
                <a:effectLst/>
                <a:latin typeface="Open Sans" panose="020B0606030504020204" pitchFamily="34" charset="0"/>
              </a:rPr>
              <a:t> chroni przed przełamującymi opór ofiary naciskami w formie przymusu fizycznego w postaci przemocy oraz przymusu psychicznego w postaci groźby bezprawnej. </a:t>
            </a:r>
          </a:p>
          <a:p>
            <a:pPr algn="just"/>
            <a:endParaRPr lang="pl-PL" sz="1400" i="0" u="none" strike="noStrike" dirty="0">
              <a:effectLst/>
              <a:latin typeface="Open Sans" panose="020B0606030504020204" pitchFamily="34" charset="0"/>
              <a:hlinkClick r:id="rId2">
                <a:extLst>
                  <a:ext uri="{A12FA001-AC4F-418D-AE19-62706E023703}">
                    <ahyp:hlinkClr xmlns:ahyp="http://schemas.microsoft.com/office/drawing/2018/hyperlinkcolor" val="tx"/>
                  </a:ext>
                </a:extLst>
              </a:hlinkClick>
            </a:endParaRPr>
          </a:p>
          <a:p>
            <a:pPr algn="just"/>
            <a:r>
              <a:rPr lang="pl-PL" sz="1400" i="0" u="none" strike="noStrike" dirty="0">
                <a:effectLst/>
                <a:latin typeface="Open Sans" panose="020B0606030504020204" pitchFamily="34" charset="0"/>
                <a:hlinkClick r:id="rId2">
                  <a:extLst>
                    <a:ext uri="{A12FA001-AC4F-418D-AE19-62706E023703}">
                      <ahyp:hlinkClr xmlns:ahyp="http://schemas.microsoft.com/office/drawing/2018/hyperlinkcolor" val="tx"/>
                    </a:ext>
                  </a:extLst>
                </a:hlinkClick>
              </a:rPr>
              <a:t>Artykuł 197</a:t>
            </a:r>
            <a:r>
              <a:rPr lang="pl-PL" sz="1400" i="0" dirty="0">
                <a:effectLst/>
                <a:latin typeface="Open Sans" panose="020B0606030504020204" pitchFamily="34" charset="0"/>
              </a:rPr>
              <a:t> chroni także wolność od podstępnego doprowadzenia do czynności seksualnych, które to zachowanie sprawcy wyłącza opór ofiary podejmującej decyzje co do kontaktu seksualnego na podstawie błędnych przesłanek motywacyjnych. </a:t>
            </a:r>
          </a:p>
          <a:p>
            <a:pPr algn="just"/>
            <a:endParaRPr lang="pl-PL" sz="1400" dirty="0">
              <a:latin typeface="Open Sans" panose="020B0606030504020204" pitchFamily="34" charset="0"/>
            </a:endParaRPr>
          </a:p>
          <a:p>
            <a:pPr algn="just"/>
            <a:r>
              <a:rPr lang="pl-PL" sz="1400" i="0" dirty="0">
                <a:effectLst/>
                <a:latin typeface="Open Sans" panose="020B0606030504020204" pitchFamily="34" charset="0"/>
              </a:rPr>
              <a:t>Wspólną cechą środków oddziaływania na ofiarę wymienionych w </a:t>
            </a:r>
            <a:r>
              <a:rPr lang="pl-PL" sz="1400" i="0" u="none" strike="noStrike" dirty="0">
                <a:effectLst/>
                <a:latin typeface="Open Sans" panose="020B0606030504020204" pitchFamily="34" charset="0"/>
                <a:hlinkClick r:id="rId2">
                  <a:extLst>
                    <a:ext uri="{A12FA001-AC4F-418D-AE19-62706E023703}">
                      <ahyp:hlinkClr xmlns:ahyp="http://schemas.microsoft.com/office/drawing/2018/hyperlinkcolor" val="tx"/>
                    </a:ext>
                  </a:extLst>
                </a:hlinkClick>
              </a:rPr>
              <a:t>art. 197</a:t>
            </a:r>
            <a:r>
              <a:rPr lang="pl-PL" sz="1400" i="0" dirty="0">
                <a:effectLst/>
                <a:latin typeface="Open Sans" panose="020B0606030504020204" pitchFamily="34" charset="0"/>
              </a:rPr>
              <a:t> jest to, że w wyniku ich zastosowania nie dochodzi w ogóle do podjęcia przez nią swobodnej decyzji woli w przedmiocie swojego życia seksualnego.</a:t>
            </a:r>
            <a:endParaRPr lang="pl-PL" sz="1400" dirty="0"/>
          </a:p>
        </p:txBody>
      </p:sp>
    </p:spTree>
    <p:extLst>
      <p:ext uri="{BB962C8B-B14F-4D97-AF65-F5344CB8AC3E}">
        <p14:creationId xmlns:p14="http://schemas.microsoft.com/office/powerpoint/2010/main" val="2480566416"/>
      </p:ext>
    </p:extLst>
  </p:cSld>
  <p:clrMapOvr>
    <a:masterClrMapping/>
  </p:clrMapOvr>
  <p:transition>
    <p:randomBa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7EACB4B-6F20-6122-E3E1-E9C1A5F2449B}"/>
              </a:ext>
            </a:extLst>
          </p:cNvPr>
          <p:cNvSpPr>
            <a:spLocks noGrp="1"/>
          </p:cNvSpPr>
          <p:nvPr>
            <p:ph type="title"/>
          </p:nvPr>
        </p:nvSpPr>
        <p:spPr/>
        <p:txBody>
          <a:bodyPr/>
          <a:lstStyle/>
          <a:p>
            <a:r>
              <a:rPr lang="pl-PL" dirty="0"/>
              <a:t>Przedmiot ochrony</a:t>
            </a:r>
          </a:p>
        </p:txBody>
      </p:sp>
      <p:sp>
        <p:nvSpPr>
          <p:cNvPr id="3" name="Symbol zastępczy zawartości 2">
            <a:extLst>
              <a:ext uri="{FF2B5EF4-FFF2-40B4-BE49-F238E27FC236}">
                <a16:creationId xmlns:a16="http://schemas.microsoft.com/office/drawing/2014/main" id="{0601A725-C68C-7108-101C-FF672E4463EB}"/>
              </a:ext>
            </a:extLst>
          </p:cNvPr>
          <p:cNvSpPr>
            <a:spLocks noGrp="1"/>
          </p:cNvSpPr>
          <p:nvPr>
            <p:ph idx="1"/>
          </p:nvPr>
        </p:nvSpPr>
        <p:spPr/>
        <p:txBody>
          <a:bodyPr/>
          <a:lstStyle/>
          <a:p>
            <a:pPr algn="just"/>
            <a:r>
              <a:rPr lang="pl-PL" sz="1600" i="0" dirty="0">
                <a:effectLst/>
                <a:latin typeface="Open Sans" panose="020B0606030504020204" pitchFamily="34" charset="0"/>
              </a:rPr>
              <a:t>Tak określona sfera wolności seksualnej odnosi się </a:t>
            </a:r>
            <a:r>
              <a:rPr lang="pl-PL" sz="1600" b="1" i="0" dirty="0">
                <a:effectLst/>
                <a:latin typeface="Open Sans" panose="020B0606030504020204" pitchFamily="34" charset="0"/>
              </a:rPr>
              <a:t>do decyzji o podjęciu, kontynuowaniu i zakończeniu zachowań ze sfery życia seksualnego</a:t>
            </a:r>
            <a:r>
              <a:rPr lang="pl-PL" sz="1600" i="0" dirty="0">
                <a:effectLst/>
                <a:latin typeface="Open Sans" panose="020B0606030504020204" pitchFamily="34" charset="0"/>
              </a:rPr>
              <a:t>, a także do </a:t>
            </a:r>
            <a:r>
              <a:rPr lang="pl-PL" sz="1600" b="1" i="0" dirty="0">
                <a:effectLst/>
                <a:latin typeface="Open Sans" panose="020B0606030504020204" pitchFamily="34" charset="0"/>
              </a:rPr>
              <a:t>decydowania o miejscu, czasie czy też formie </a:t>
            </a:r>
            <a:r>
              <a:rPr lang="pl-PL" sz="1600" i="0" dirty="0">
                <a:effectLst/>
                <a:latin typeface="Open Sans" panose="020B0606030504020204" pitchFamily="34" charset="0"/>
              </a:rPr>
              <a:t>podjętych czynności seksualnych (zob. L. Peiper,</a:t>
            </a:r>
            <a:r>
              <a:rPr lang="pl-PL" sz="1600" i="1" dirty="0">
                <a:effectLst/>
                <a:latin typeface="Open Sans" panose="020B0606030504020204" pitchFamily="34" charset="0"/>
              </a:rPr>
              <a:t> Komentarz...</a:t>
            </a:r>
            <a:r>
              <a:rPr lang="pl-PL" sz="1600" i="0" dirty="0">
                <a:effectLst/>
                <a:latin typeface="Open Sans" panose="020B0606030504020204" pitchFamily="34" charset="0"/>
              </a:rPr>
              <a:t>, s. 423). </a:t>
            </a:r>
          </a:p>
          <a:p>
            <a:pPr algn="just"/>
            <a:endParaRPr lang="pl-PL" sz="1600" dirty="0">
              <a:latin typeface="Open Sans" panose="020B0606030504020204" pitchFamily="34" charset="0"/>
            </a:endParaRPr>
          </a:p>
          <a:p>
            <a:pPr algn="just"/>
            <a:r>
              <a:rPr lang="pl-PL" sz="1600" i="1" dirty="0">
                <a:effectLst/>
                <a:latin typeface="Open Sans" panose="020B0606030504020204" pitchFamily="34" charset="0"/>
              </a:rPr>
              <a:t>„Z zamachem na wolność seksualną mamy do czynienia nie tylko wtedy, gdy osoba pokrzywdzona nie akceptuje aktu obcowania płciowego, ale także wtedy, gdy jej brak akceptacji odnosi się do sposobu, w jaki sprawca aktu tego dokonuje</a:t>
            </a:r>
            <a:r>
              <a:rPr lang="pl-PL" sz="1600" i="0" dirty="0">
                <a:effectLst/>
                <a:latin typeface="Open Sans" panose="020B0606030504020204" pitchFamily="34" charset="0"/>
              </a:rPr>
              <a:t>” (zob. postanowienie SN z 9.04.2001 r., </a:t>
            </a:r>
            <a:r>
              <a:rPr lang="pl-PL" sz="1600" i="0" u="none" strike="noStrike" dirty="0">
                <a:effectLst/>
                <a:latin typeface="Open Sans" panose="020B0606030504020204" pitchFamily="34" charset="0"/>
                <a:hlinkClick r:id="rId2">
                  <a:extLst>
                    <a:ext uri="{A12FA001-AC4F-418D-AE19-62706E023703}">
                      <ahyp:hlinkClr xmlns:ahyp="http://schemas.microsoft.com/office/drawing/2018/hyperlinkcolor" val="tx"/>
                    </a:ext>
                  </a:extLst>
                </a:hlinkClick>
              </a:rPr>
              <a:t>II KKN 349/98</a:t>
            </a:r>
            <a:r>
              <a:rPr lang="pl-PL" sz="1600" i="0" dirty="0">
                <a:effectLst/>
                <a:latin typeface="Open Sans" panose="020B0606030504020204" pitchFamily="34" charset="0"/>
              </a:rPr>
              <a:t>, OSNKW 2001/7–8, poz. 53). </a:t>
            </a:r>
          </a:p>
          <a:p>
            <a:pPr algn="just"/>
            <a:endParaRPr lang="pl-PL" sz="1600" dirty="0">
              <a:latin typeface="Open Sans" panose="020B0606030504020204" pitchFamily="34" charset="0"/>
            </a:endParaRPr>
          </a:p>
          <a:p>
            <a:pPr algn="just"/>
            <a:r>
              <a:rPr lang="pl-PL" sz="1600" i="0" dirty="0">
                <a:effectLst/>
                <a:latin typeface="Open Sans" panose="020B0606030504020204" pitchFamily="34" charset="0"/>
              </a:rPr>
              <a:t>Sąd każdorazowo powinien ustalić, czy </a:t>
            </a:r>
          </a:p>
          <a:p>
            <a:pPr lvl="1" algn="just"/>
            <a:r>
              <a:rPr lang="pl-PL" sz="1400" i="0" dirty="0">
                <a:effectLst/>
                <a:latin typeface="Open Sans" panose="020B0606030504020204" pitchFamily="34" charset="0"/>
              </a:rPr>
              <a:t>zgoda na czynność seksualną została udzielona, </a:t>
            </a:r>
          </a:p>
          <a:p>
            <a:pPr lvl="1" algn="just"/>
            <a:r>
              <a:rPr lang="pl-PL" sz="1400" i="0" dirty="0">
                <a:effectLst/>
                <a:latin typeface="Open Sans" panose="020B0606030504020204" pitchFamily="34" charset="0"/>
              </a:rPr>
              <a:t>w jakim czasie jej udzielono i </a:t>
            </a:r>
          </a:p>
          <a:p>
            <a:pPr lvl="1" algn="just"/>
            <a:r>
              <a:rPr lang="pl-PL" sz="1400" i="0" dirty="0">
                <a:effectLst/>
                <a:latin typeface="Open Sans" panose="020B0606030504020204" pitchFamily="34" charset="0"/>
              </a:rPr>
              <a:t>jaki był zakres tej zgody </a:t>
            </a:r>
          </a:p>
          <a:p>
            <a:pPr marL="411163" lvl="1" indent="0" algn="just">
              <a:buNone/>
            </a:pPr>
            <a:r>
              <a:rPr lang="pl-PL" sz="1400" i="0" dirty="0">
                <a:effectLst/>
                <a:latin typeface="Open Sans" panose="020B0606030504020204" pitchFamily="34" charset="0"/>
              </a:rPr>
              <a:t>(zob. wyrok SN z 8.09.2005 r., </a:t>
            </a:r>
            <a:r>
              <a:rPr lang="pl-PL" sz="1400" i="0" u="none" strike="noStrike" dirty="0">
                <a:effectLst/>
                <a:latin typeface="Open Sans" panose="020B0606030504020204" pitchFamily="34" charset="0"/>
                <a:hlinkClick r:id="rId3">
                  <a:extLst>
                    <a:ext uri="{A12FA001-AC4F-418D-AE19-62706E023703}">
                      <ahyp:hlinkClr xmlns:ahyp="http://schemas.microsoft.com/office/drawing/2018/hyperlinkcolor" val="tx"/>
                    </a:ext>
                  </a:extLst>
                </a:hlinkClick>
              </a:rPr>
              <a:t>II KK 504/04</a:t>
            </a:r>
            <a:r>
              <a:rPr lang="pl-PL" sz="1400" i="0" dirty="0">
                <a:effectLst/>
                <a:latin typeface="Open Sans" panose="020B0606030504020204" pitchFamily="34" charset="0"/>
              </a:rPr>
              <a:t>, Pal. 2007/11–12, poz. 308).</a:t>
            </a:r>
            <a:endParaRPr lang="pl-PL" sz="1400" dirty="0"/>
          </a:p>
        </p:txBody>
      </p:sp>
    </p:spTree>
    <p:extLst>
      <p:ext uri="{BB962C8B-B14F-4D97-AF65-F5344CB8AC3E}">
        <p14:creationId xmlns:p14="http://schemas.microsoft.com/office/powerpoint/2010/main" val="3285641140"/>
      </p:ext>
    </p:extLst>
  </p:cSld>
  <p:clrMapOvr>
    <a:masterClrMapping/>
  </p:clrMapOvr>
  <p:transition>
    <p:randomBa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44B2233-829B-05D3-A121-7B753B90F1E0}"/>
              </a:ext>
            </a:extLst>
          </p:cNvPr>
          <p:cNvSpPr>
            <a:spLocks noGrp="1"/>
          </p:cNvSpPr>
          <p:nvPr>
            <p:ph type="title"/>
          </p:nvPr>
        </p:nvSpPr>
        <p:spPr/>
        <p:txBody>
          <a:bodyPr/>
          <a:lstStyle/>
          <a:p>
            <a:r>
              <a:rPr lang="pl-PL" dirty="0"/>
              <a:t>Przedmiot ochrony</a:t>
            </a:r>
          </a:p>
        </p:txBody>
      </p:sp>
      <p:sp>
        <p:nvSpPr>
          <p:cNvPr id="3" name="Symbol zastępczy zawartości 2">
            <a:extLst>
              <a:ext uri="{FF2B5EF4-FFF2-40B4-BE49-F238E27FC236}">
                <a16:creationId xmlns:a16="http://schemas.microsoft.com/office/drawing/2014/main" id="{3B2267C8-63E4-D426-9D8E-AD3A4A4BA0B6}"/>
              </a:ext>
            </a:extLst>
          </p:cNvPr>
          <p:cNvSpPr>
            <a:spLocks noGrp="1"/>
          </p:cNvSpPr>
          <p:nvPr>
            <p:ph idx="1"/>
          </p:nvPr>
        </p:nvSpPr>
        <p:spPr/>
        <p:txBody>
          <a:bodyPr/>
          <a:lstStyle/>
          <a:p>
            <a:pPr marL="114300" indent="0" algn="just">
              <a:buNone/>
            </a:pPr>
            <a:r>
              <a:rPr lang="pl-PL" sz="1600" i="0" dirty="0">
                <a:effectLst/>
                <a:latin typeface="Open Sans" panose="020B0606030504020204" pitchFamily="34" charset="0"/>
              </a:rPr>
              <a:t>Wykluczona będzie odpowiedzialność karna z </a:t>
            </a:r>
            <a:r>
              <a:rPr lang="pl-PL" sz="1600" i="0" u="none" strike="noStrike" dirty="0">
                <a:effectLst/>
                <a:latin typeface="Open Sans" panose="020B0606030504020204" pitchFamily="34" charset="0"/>
                <a:hlinkClick r:id="rId2">
                  <a:extLst>
                    <a:ext uri="{A12FA001-AC4F-418D-AE19-62706E023703}">
                      <ahyp:hlinkClr xmlns:ahyp="http://schemas.microsoft.com/office/drawing/2018/hyperlinkcolor" val="tx"/>
                    </a:ext>
                  </a:extLst>
                </a:hlinkClick>
              </a:rPr>
              <a:t>art. 197</a:t>
            </a:r>
            <a:r>
              <a:rPr lang="pl-PL" sz="1600" i="0" dirty="0">
                <a:effectLst/>
                <a:latin typeface="Open Sans" panose="020B0606030504020204" pitchFamily="34" charset="0"/>
              </a:rPr>
              <a:t>, gdy sprawca nie będzie godził w dobro prawne w postaci wolności seksualnej, nawet jeśli jego zachowanie polegało na ingerencji w sferę integralności cielesnej w obrębie sfer intymnych innej osoby (np. oddychanie usta-usta czy wykonanie lewatywy). </a:t>
            </a:r>
          </a:p>
          <a:p>
            <a:pPr marL="114300" indent="0" algn="just">
              <a:buNone/>
            </a:pPr>
            <a:endParaRPr lang="pl-PL" sz="1600" dirty="0">
              <a:latin typeface="Open Sans" panose="020B0606030504020204" pitchFamily="34" charset="0"/>
            </a:endParaRPr>
          </a:p>
          <a:p>
            <a:pPr marL="114300" indent="0" algn="just">
              <a:buNone/>
            </a:pPr>
            <a:r>
              <a:rPr lang="pl-PL" sz="1600" i="0" dirty="0">
                <a:effectLst/>
                <a:latin typeface="Open Sans" panose="020B0606030504020204" pitchFamily="34" charset="0"/>
              </a:rPr>
              <a:t>Dla przykładu usunięcie owłosienia łonowego jako forma „grubiańskiego żartu” </a:t>
            </a:r>
            <a:r>
              <a:rPr lang="pl-PL" sz="1600" b="1" i="0" dirty="0">
                <a:effectLst/>
                <a:latin typeface="Open Sans" panose="020B0606030504020204" pitchFamily="34" charset="0"/>
              </a:rPr>
              <a:t>nie została </a:t>
            </a:r>
            <a:r>
              <a:rPr lang="pl-PL" sz="1600" i="0" dirty="0">
                <a:effectLst/>
                <a:latin typeface="Open Sans" panose="020B0606030504020204" pitchFamily="34" charset="0"/>
              </a:rPr>
              <a:t>przez Sąd Najwyższy uznana za realizację znamion </a:t>
            </a:r>
            <a:r>
              <a:rPr lang="pl-PL" sz="1600" i="0" u="none" strike="noStrike" dirty="0">
                <a:effectLst/>
                <a:latin typeface="Open Sans" panose="020B0606030504020204" pitchFamily="34" charset="0"/>
                <a:hlinkClick r:id="rId3">
                  <a:extLst>
                    <a:ext uri="{A12FA001-AC4F-418D-AE19-62706E023703}">
                      <ahyp:hlinkClr xmlns:ahyp="http://schemas.microsoft.com/office/drawing/2018/hyperlinkcolor" val="tx"/>
                    </a:ext>
                  </a:extLst>
                </a:hlinkClick>
              </a:rPr>
              <a:t>art. 197 § 2</a:t>
            </a:r>
            <a:r>
              <a:rPr lang="pl-PL" sz="1600" i="0" dirty="0">
                <a:effectLst/>
                <a:latin typeface="Open Sans" panose="020B0606030504020204" pitchFamily="34" charset="0"/>
              </a:rPr>
              <a:t>, chociaż łączyła się z kontaktem sprawców z narządami płciowymi ofiary, </a:t>
            </a:r>
            <a:r>
              <a:rPr lang="pl-PL" sz="1600" b="1" i="0" dirty="0">
                <a:effectLst/>
                <a:latin typeface="Open Sans" panose="020B0606030504020204" pitchFamily="34" charset="0"/>
              </a:rPr>
              <a:t>gdyż nie było to zachowanie zmierzające do naruszenia wolności w sferze życia seksualnego, a co najwyżej stanowiło naruszenie nietykalności cielesnej ofiary</a:t>
            </a:r>
            <a:r>
              <a:rPr lang="pl-PL" sz="1600" i="0" dirty="0">
                <a:effectLst/>
                <a:latin typeface="Open Sans" panose="020B0606030504020204" pitchFamily="34" charset="0"/>
              </a:rPr>
              <a:t> (zob. wyrok SN z 26.10.2001 r., </a:t>
            </a:r>
            <a:r>
              <a:rPr lang="pl-PL" sz="1600" i="0" u="none" strike="noStrike" dirty="0">
                <a:effectLst/>
                <a:latin typeface="Open Sans" panose="020B0606030504020204" pitchFamily="34" charset="0"/>
                <a:hlinkClick r:id="rId4">
                  <a:extLst>
                    <a:ext uri="{A12FA001-AC4F-418D-AE19-62706E023703}">
                      <ahyp:hlinkClr xmlns:ahyp="http://schemas.microsoft.com/office/drawing/2018/hyperlinkcolor" val="tx"/>
                    </a:ext>
                  </a:extLst>
                </a:hlinkClick>
              </a:rPr>
              <a:t>WA 25/01</a:t>
            </a:r>
            <a:r>
              <a:rPr lang="pl-PL" sz="1600" i="0" dirty="0">
                <a:effectLst/>
                <a:latin typeface="Open Sans" panose="020B0606030504020204" pitchFamily="34" charset="0"/>
              </a:rPr>
              <a:t>, OSNKW 2002/1–2, poz. 6, z glosami M. Filara, OSP 2002/6, s. 318, i S. </a:t>
            </a:r>
            <a:r>
              <a:rPr lang="pl-PL" sz="1600" i="0" dirty="0" err="1">
                <a:effectLst/>
                <a:latin typeface="Open Sans" panose="020B0606030504020204" pitchFamily="34" charset="0"/>
              </a:rPr>
              <a:t>Przyjemskiego</a:t>
            </a:r>
            <a:r>
              <a:rPr lang="pl-PL" sz="1600" i="0" dirty="0">
                <a:effectLst/>
                <a:latin typeface="Open Sans" panose="020B0606030504020204" pitchFamily="34" charset="0"/>
              </a:rPr>
              <a:t>, </a:t>
            </a:r>
            <a:r>
              <a:rPr lang="pl-PL" sz="1600" i="0" dirty="0" err="1">
                <a:effectLst/>
                <a:latin typeface="Open Sans" panose="020B0606030504020204" pitchFamily="34" charset="0"/>
              </a:rPr>
              <a:t>PiP</a:t>
            </a:r>
            <a:r>
              <a:rPr lang="pl-PL" sz="1600" i="0" dirty="0">
                <a:effectLst/>
                <a:latin typeface="Open Sans" panose="020B0606030504020204" pitchFamily="34" charset="0"/>
              </a:rPr>
              <a:t> 2002/9, s. 107).</a:t>
            </a:r>
            <a:endParaRPr lang="pl-PL" sz="1600" dirty="0"/>
          </a:p>
        </p:txBody>
      </p:sp>
    </p:spTree>
    <p:extLst>
      <p:ext uri="{BB962C8B-B14F-4D97-AF65-F5344CB8AC3E}">
        <p14:creationId xmlns:p14="http://schemas.microsoft.com/office/powerpoint/2010/main" val="2148608141"/>
      </p:ext>
    </p:extLst>
  </p:cSld>
  <p:clrMapOvr>
    <a:masterClrMapping/>
  </p:clrMapOvr>
  <p:transition>
    <p:randomBa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92309C9-F5F6-57A6-D5A7-095DE054DB2E}"/>
              </a:ext>
            </a:extLst>
          </p:cNvPr>
          <p:cNvSpPr>
            <a:spLocks noGrp="1"/>
          </p:cNvSpPr>
          <p:nvPr>
            <p:ph type="title"/>
          </p:nvPr>
        </p:nvSpPr>
        <p:spPr/>
        <p:txBody>
          <a:bodyPr/>
          <a:lstStyle/>
          <a:p>
            <a:r>
              <a:rPr lang="pl-PL" dirty="0"/>
              <a:t>Przedmiot ochrony</a:t>
            </a:r>
          </a:p>
        </p:txBody>
      </p:sp>
      <p:sp>
        <p:nvSpPr>
          <p:cNvPr id="3" name="Symbol zastępczy zawartości 2">
            <a:extLst>
              <a:ext uri="{FF2B5EF4-FFF2-40B4-BE49-F238E27FC236}">
                <a16:creationId xmlns:a16="http://schemas.microsoft.com/office/drawing/2014/main" id="{94A52A45-B332-F2E4-C061-A8EC97CFB4D5}"/>
              </a:ext>
            </a:extLst>
          </p:cNvPr>
          <p:cNvSpPr>
            <a:spLocks noGrp="1"/>
          </p:cNvSpPr>
          <p:nvPr>
            <p:ph idx="1"/>
          </p:nvPr>
        </p:nvSpPr>
        <p:spPr/>
        <p:txBody>
          <a:bodyPr/>
          <a:lstStyle/>
          <a:p>
            <a:pPr algn="just"/>
            <a:r>
              <a:rPr lang="pl-PL" sz="1400" i="0" dirty="0">
                <a:effectLst/>
                <a:latin typeface="Open Sans" panose="020B0606030504020204" pitchFamily="34" charset="0"/>
              </a:rPr>
              <a:t>Trafnie ujęto zagadnienie przedmiotu ochrony przez wskazanie, że „dążenie sprawcy do zaspokojenia swojego popędu płciowego, nie należy do znamion przestępstwa zgwałcenia (</a:t>
            </a:r>
            <a:r>
              <a:rPr lang="pl-PL" sz="1400" i="0" u="none" strike="noStrike" dirty="0">
                <a:effectLst/>
                <a:latin typeface="Open Sans" panose="020B0606030504020204" pitchFamily="34" charset="0"/>
                <a:hlinkClick r:id="rId2">
                  <a:extLst>
                    <a:ext uri="{A12FA001-AC4F-418D-AE19-62706E023703}">
                      <ahyp:hlinkClr xmlns:ahyp="http://schemas.microsoft.com/office/drawing/2018/hyperlinkcolor" val="tx"/>
                    </a:ext>
                  </a:extLst>
                </a:hlinkClick>
              </a:rPr>
              <a:t>art. 168</a:t>
            </a:r>
            <a:r>
              <a:rPr lang="pl-PL" sz="1400" i="0" dirty="0">
                <a:effectLst/>
                <a:latin typeface="Open Sans" panose="020B0606030504020204" pitchFamily="34" charset="0"/>
              </a:rPr>
              <a:t> k.k. z 1969 r., analogicznie: </a:t>
            </a:r>
            <a:r>
              <a:rPr lang="pl-PL" sz="1400" i="0" u="none" strike="noStrike" dirty="0">
                <a:effectLst/>
                <a:latin typeface="Open Sans" panose="020B0606030504020204" pitchFamily="34" charset="0"/>
                <a:hlinkClick r:id="rId3">
                  <a:extLst>
                    <a:ext uri="{A12FA001-AC4F-418D-AE19-62706E023703}">
                      <ahyp:hlinkClr xmlns:ahyp="http://schemas.microsoft.com/office/drawing/2018/hyperlinkcolor" val="tx"/>
                    </a:ext>
                  </a:extLst>
                </a:hlinkClick>
              </a:rPr>
              <a:t>art. 197</a:t>
            </a:r>
            <a:r>
              <a:rPr lang="pl-PL" sz="1400" i="0" dirty="0">
                <a:effectLst/>
                <a:latin typeface="Open Sans" panose="020B0606030504020204" pitchFamily="34" charset="0"/>
              </a:rPr>
              <a:t>). </a:t>
            </a:r>
          </a:p>
          <a:p>
            <a:pPr algn="just"/>
            <a:endParaRPr lang="pl-PL" sz="1400" dirty="0">
              <a:latin typeface="Open Sans" panose="020B0606030504020204" pitchFamily="34" charset="0"/>
            </a:endParaRPr>
          </a:p>
          <a:p>
            <a:pPr algn="just"/>
            <a:r>
              <a:rPr lang="pl-PL" sz="1400" i="0" dirty="0">
                <a:effectLst/>
                <a:latin typeface="Open Sans" panose="020B0606030504020204" pitchFamily="34" charset="0"/>
              </a:rPr>
              <a:t>Dla przyjęcia, że sprawca swoim czynem wyczerpał znamiona tego przestępstwa, jest bowiem istotne nie to, w jakim sprawca działał celu, lecz to, czy swoim zachowaniem – odpowiadającym ustawowemu opisowi – dopuścił się zamachu na wolność seksualną ofiary” (postanowienie SN z 9.04.2001 r., </a:t>
            </a:r>
            <a:r>
              <a:rPr lang="pl-PL" sz="1400" i="0" u="none" strike="noStrike" dirty="0">
                <a:effectLst/>
                <a:latin typeface="Open Sans" panose="020B0606030504020204" pitchFamily="34" charset="0"/>
                <a:hlinkClick r:id="rId4">
                  <a:extLst>
                    <a:ext uri="{A12FA001-AC4F-418D-AE19-62706E023703}">
                      <ahyp:hlinkClr xmlns:ahyp="http://schemas.microsoft.com/office/drawing/2018/hyperlinkcolor" val="tx"/>
                    </a:ext>
                  </a:extLst>
                </a:hlinkClick>
              </a:rPr>
              <a:t>II KKN 349/98</a:t>
            </a:r>
            <a:r>
              <a:rPr lang="pl-PL" sz="1400" i="0" dirty="0">
                <a:effectLst/>
                <a:latin typeface="Open Sans" panose="020B0606030504020204" pitchFamily="34" charset="0"/>
              </a:rPr>
              <a:t>; zob. też wyrok SN z 10.10.2007 r., </a:t>
            </a:r>
            <a:r>
              <a:rPr lang="pl-PL" sz="1400" i="0" u="none" strike="noStrike" dirty="0">
                <a:effectLst/>
                <a:latin typeface="Open Sans" panose="020B0606030504020204" pitchFamily="34" charset="0"/>
                <a:hlinkClick r:id="rId5">
                  <a:extLst>
                    <a:ext uri="{A12FA001-AC4F-418D-AE19-62706E023703}">
                      <ahyp:hlinkClr xmlns:ahyp="http://schemas.microsoft.com/office/drawing/2018/hyperlinkcolor" val="tx"/>
                    </a:ext>
                  </a:extLst>
                </a:hlinkClick>
              </a:rPr>
              <a:t>III KK 116/07</a:t>
            </a:r>
            <a:r>
              <a:rPr lang="pl-PL" sz="1400" i="0" dirty="0">
                <a:effectLst/>
                <a:latin typeface="Open Sans" panose="020B0606030504020204" pitchFamily="34" charset="0"/>
              </a:rPr>
              <a:t>, LEX nr 346227; wyrok SA w Krakowie z 11.07.2012 r., </a:t>
            </a:r>
            <a:r>
              <a:rPr lang="pl-PL" sz="1400" i="0" u="none" strike="noStrike" dirty="0">
                <a:solidFill>
                  <a:srgbClr val="CC9900"/>
                </a:solidFill>
                <a:effectLst/>
                <a:latin typeface="Open Sans" panose="020B0606030504020204" pitchFamily="34" charset="0"/>
                <a:hlinkClick r:id="rId6">
                  <a:extLst>
                    <a:ext uri="{A12FA001-AC4F-418D-AE19-62706E023703}">
                      <ahyp:hlinkClr xmlns:ahyp="http://schemas.microsoft.com/office/drawing/2018/hyperlinkcolor" val="tx"/>
                    </a:ext>
                  </a:extLst>
                </a:hlinkClick>
              </a:rPr>
              <a:t>II </a:t>
            </a:r>
            <a:r>
              <a:rPr lang="pl-PL" sz="1400" i="0" u="none" strike="noStrike" dirty="0" err="1">
                <a:solidFill>
                  <a:srgbClr val="CC9900"/>
                </a:solidFill>
                <a:effectLst/>
                <a:latin typeface="Open Sans" panose="020B0606030504020204" pitchFamily="34" charset="0"/>
                <a:hlinkClick r:id="rId6">
                  <a:extLst>
                    <a:ext uri="{A12FA001-AC4F-418D-AE19-62706E023703}">
                      <ahyp:hlinkClr xmlns:ahyp="http://schemas.microsoft.com/office/drawing/2018/hyperlinkcolor" val="tx"/>
                    </a:ext>
                  </a:extLst>
                </a:hlinkClick>
              </a:rPr>
              <a:t>AKa</a:t>
            </a:r>
            <a:r>
              <a:rPr lang="pl-PL" sz="1400" i="0" u="none" strike="noStrike" dirty="0">
                <a:effectLst/>
                <a:latin typeface="Open Sans" panose="020B0606030504020204" pitchFamily="34" charset="0"/>
                <a:hlinkClick r:id="rId6">
                  <a:extLst>
                    <a:ext uri="{A12FA001-AC4F-418D-AE19-62706E023703}">
                      <ahyp:hlinkClr xmlns:ahyp="http://schemas.microsoft.com/office/drawing/2018/hyperlinkcolor" val="tx"/>
                    </a:ext>
                  </a:extLst>
                </a:hlinkClick>
              </a:rPr>
              <a:t> 99/12</a:t>
            </a:r>
            <a:r>
              <a:rPr lang="pl-PL" sz="1400" i="0" dirty="0">
                <a:effectLst/>
                <a:latin typeface="Open Sans" panose="020B0606030504020204" pitchFamily="34" charset="0"/>
              </a:rPr>
              <a:t>, KZS 2012/7–8, poz. 51; postanowienie SN z 27.06.2014 r., </a:t>
            </a:r>
            <a:r>
              <a:rPr lang="pl-PL" sz="1400" i="0" u="none" strike="noStrike" dirty="0">
                <a:effectLst/>
                <a:latin typeface="Open Sans" panose="020B0606030504020204" pitchFamily="34" charset="0"/>
                <a:hlinkClick r:id="rId7">
                  <a:extLst>
                    <a:ext uri="{A12FA001-AC4F-418D-AE19-62706E023703}">
                      <ahyp:hlinkClr xmlns:ahyp="http://schemas.microsoft.com/office/drawing/2018/hyperlinkcolor" val="tx"/>
                    </a:ext>
                  </a:extLst>
                </a:hlinkClick>
              </a:rPr>
              <a:t>V KK 103/14</a:t>
            </a:r>
            <a:r>
              <a:rPr lang="pl-PL" sz="1400" i="0" dirty="0">
                <a:effectLst/>
                <a:latin typeface="Open Sans" panose="020B0606030504020204" pitchFamily="34" charset="0"/>
              </a:rPr>
              <a:t>, LEX nr 1498502; wyrok SA w Katowicach z 15.05.2014 r., </a:t>
            </a:r>
            <a:r>
              <a:rPr lang="pl-PL" sz="1400" i="0" u="none" strike="noStrike" dirty="0">
                <a:solidFill>
                  <a:srgbClr val="CC9900"/>
                </a:solidFill>
                <a:effectLst/>
                <a:latin typeface="Open Sans" panose="020B0606030504020204" pitchFamily="34" charset="0"/>
                <a:hlinkClick r:id="rId8">
                  <a:extLst>
                    <a:ext uri="{A12FA001-AC4F-418D-AE19-62706E023703}">
                      <ahyp:hlinkClr xmlns:ahyp="http://schemas.microsoft.com/office/drawing/2018/hyperlinkcolor" val="tx"/>
                    </a:ext>
                  </a:extLst>
                </a:hlinkClick>
              </a:rPr>
              <a:t>II </a:t>
            </a:r>
            <a:r>
              <a:rPr lang="pl-PL" sz="1400" i="0" u="none" strike="noStrike" dirty="0" err="1">
                <a:solidFill>
                  <a:srgbClr val="CC9900"/>
                </a:solidFill>
                <a:effectLst/>
                <a:latin typeface="Open Sans" panose="020B0606030504020204" pitchFamily="34" charset="0"/>
                <a:hlinkClick r:id="rId8">
                  <a:extLst>
                    <a:ext uri="{A12FA001-AC4F-418D-AE19-62706E023703}">
                      <ahyp:hlinkClr xmlns:ahyp="http://schemas.microsoft.com/office/drawing/2018/hyperlinkcolor" val="tx"/>
                    </a:ext>
                  </a:extLst>
                </a:hlinkClick>
              </a:rPr>
              <a:t>AKa</a:t>
            </a:r>
            <a:r>
              <a:rPr lang="pl-PL" sz="1400" i="0" u="none" strike="noStrike" dirty="0">
                <a:effectLst/>
                <a:latin typeface="Open Sans" panose="020B0606030504020204" pitchFamily="34" charset="0"/>
                <a:hlinkClick r:id="rId8">
                  <a:extLst>
                    <a:ext uri="{A12FA001-AC4F-418D-AE19-62706E023703}">
                      <ahyp:hlinkClr xmlns:ahyp="http://schemas.microsoft.com/office/drawing/2018/hyperlinkcolor" val="tx"/>
                    </a:ext>
                  </a:extLst>
                </a:hlinkClick>
              </a:rPr>
              <a:t> 112/14</a:t>
            </a:r>
            <a:r>
              <a:rPr lang="pl-PL" sz="1400" i="0" dirty="0">
                <a:effectLst/>
                <a:latin typeface="Open Sans" panose="020B0606030504020204" pitchFamily="34" charset="0"/>
              </a:rPr>
              <a:t>, LEX nr 1537355). </a:t>
            </a:r>
          </a:p>
          <a:p>
            <a:pPr algn="just"/>
            <a:endParaRPr lang="pl-PL" sz="1400" dirty="0">
              <a:latin typeface="Open Sans" panose="020B0606030504020204" pitchFamily="34" charset="0"/>
            </a:endParaRPr>
          </a:p>
          <a:p>
            <a:pPr algn="just"/>
            <a:r>
              <a:rPr lang="pl-PL" sz="1400" i="0" dirty="0">
                <a:effectLst/>
                <a:latin typeface="Open Sans" panose="020B0606030504020204" pitchFamily="34" charset="0"/>
              </a:rPr>
              <a:t>„To bowiem sam zamach na wolność seksualną ofiary, realizowany przy użyciu takiego środka jak przemoc, jest znamieniem przestępstwa zgwałcenia, a nie dążenia sprawcy do zaspokojenia własnego popędu seksualnego” (wyrok SA w Katowicach z 16.05.2002 r., </a:t>
            </a:r>
            <a:r>
              <a:rPr lang="pl-PL" sz="1400" i="0" u="none" strike="noStrike" dirty="0">
                <a:solidFill>
                  <a:srgbClr val="CC9900"/>
                </a:solidFill>
                <a:effectLst/>
                <a:latin typeface="Open Sans" panose="020B0606030504020204" pitchFamily="34" charset="0"/>
                <a:hlinkClick r:id="rId9">
                  <a:extLst>
                    <a:ext uri="{A12FA001-AC4F-418D-AE19-62706E023703}">
                      <ahyp:hlinkClr xmlns:ahyp="http://schemas.microsoft.com/office/drawing/2018/hyperlinkcolor" val="tx"/>
                    </a:ext>
                  </a:extLst>
                </a:hlinkClick>
              </a:rPr>
              <a:t>II </a:t>
            </a:r>
            <a:r>
              <a:rPr lang="pl-PL" sz="1400" i="0" u="none" strike="noStrike" dirty="0" err="1">
                <a:solidFill>
                  <a:srgbClr val="CC9900"/>
                </a:solidFill>
                <a:effectLst/>
                <a:latin typeface="Open Sans" panose="020B0606030504020204" pitchFamily="34" charset="0"/>
                <a:hlinkClick r:id="rId9">
                  <a:extLst>
                    <a:ext uri="{A12FA001-AC4F-418D-AE19-62706E023703}">
                      <ahyp:hlinkClr xmlns:ahyp="http://schemas.microsoft.com/office/drawing/2018/hyperlinkcolor" val="tx"/>
                    </a:ext>
                  </a:extLst>
                </a:hlinkClick>
              </a:rPr>
              <a:t>AKa</a:t>
            </a:r>
            <a:r>
              <a:rPr lang="pl-PL" sz="1400" i="0" u="none" strike="noStrike" dirty="0">
                <a:effectLst/>
                <a:latin typeface="Open Sans" panose="020B0606030504020204" pitchFamily="34" charset="0"/>
                <a:hlinkClick r:id="rId9">
                  <a:extLst>
                    <a:ext uri="{A12FA001-AC4F-418D-AE19-62706E023703}">
                      <ahyp:hlinkClr xmlns:ahyp="http://schemas.microsoft.com/office/drawing/2018/hyperlinkcolor" val="tx"/>
                    </a:ext>
                  </a:extLst>
                </a:hlinkClick>
              </a:rPr>
              <a:t> 61/02</a:t>
            </a:r>
            <a:r>
              <a:rPr lang="pl-PL" sz="1400" i="0" dirty="0">
                <a:effectLst/>
                <a:latin typeface="Open Sans" panose="020B0606030504020204" pitchFamily="34" charset="0"/>
              </a:rPr>
              <a:t>, OSA 2003/2, poz. 8).</a:t>
            </a:r>
          </a:p>
          <a:p>
            <a:pPr algn="just"/>
            <a:endParaRPr lang="pl-PL" sz="1400" dirty="0">
              <a:latin typeface="Open Sans" panose="020B0606030504020204" pitchFamily="34" charset="0"/>
            </a:endParaRPr>
          </a:p>
          <a:p>
            <a:pPr algn="just"/>
            <a:endParaRPr lang="pl-PL" sz="1400" dirty="0"/>
          </a:p>
        </p:txBody>
      </p:sp>
    </p:spTree>
    <p:extLst>
      <p:ext uri="{BB962C8B-B14F-4D97-AF65-F5344CB8AC3E}">
        <p14:creationId xmlns:p14="http://schemas.microsoft.com/office/powerpoint/2010/main" val="3759478110"/>
      </p:ext>
    </p:extLst>
  </p:cSld>
  <p:clrMapOvr>
    <a:masterClrMapping/>
  </p:clrMapOvr>
  <p:transition>
    <p:randomBa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70C1FB2-73F9-780E-A8B3-B8390F5D0080}"/>
              </a:ext>
            </a:extLst>
          </p:cNvPr>
          <p:cNvSpPr>
            <a:spLocks noGrp="1"/>
          </p:cNvSpPr>
          <p:nvPr>
            <p:ph type="title"/>
          </p:nvPr>
        </p:nvSpPr>
        <p:spPr/>
        <p:txBody>
          <a:bodyPr/>
          <a:lstStyle/>
          <a:p>
            <a:r>
              <a:rPr lang="pl-PL" dirty="0"/>
              <a:t>Przedmiot ochrony</a:t>
            </a:r>
          </a:p>
        </p:txBody>
      </p:sp>
      <p:sp>
        <p:nvSpPr>
          <p:cNvPr id="3" name="Symbol zastępczy zawartości 2">
            <a:extLst>
              <a:ext uri="{FF2B5EF4-FFF2-40B4-BE49-F238E27FC236}">
                <a16:creationId xmlns:a16="http://schemas.microsoft.com/office/drawing/2014/main" id="{0D869E59-3A4E-2700-53E3-4A262FD5EBF4}"/>
              </a:ext>
            </a:extLst>
          </p:cNvPr>
          <p:cNvSpPr>
            <a:spLocks noGrp="1"/>
          </p:cNvSpPr>
          <p:nvPr>
            <p:ph idx="1"/>
          </p:nvPr>
        </p:nvSpPr>
        <p:spPr>
          <a:xfrm>
            <a:off x="457200" y="1417638"/>
            <a:ext cx="7620000" cy="4983162"/>
          </a:xfrm>
        </p:spPr>
        <p:txBody>
          <a:bodyPr/>
          <a:lstStyle/>
          <a:p>
            <a:pPr algn="just"/>
            <a:r>
              <a:rPr lang="pl-PL" sz="1600" i="0" dirty="0">
                <a:effectLst/>
                <a:latin typeface="Open Sans" panose="020B0606030504020204" pitchFamily="34" charset="0"/>
              </a:rPr>
              <a:t>Odpowiedzialność karna sprawcy za przestępstwo zgwałcenia jest uzależniona od dopuszczenia się zamachu na wolność seksualną osoby pokrzywdzonej, </a:t>
            </a:r>
            <a:r>
              <a:rPr lang="pl-PL" sz="1600" b="1" i="0" dirty="0">
                <a:effectLst/>
                <a:latin typeface="Open Sans" panose="020B0606030504020204" pitchFamily="34" charset="0"/>
              </a:rPr>
              <a:t>nie zaś od szczególnego nastawienia psychicznego sprawcy do swojego czynu przejawiającego się w działaniu w celu zaspokojenia popędu seksualnego</a:t>
            </a:r>
            <a:r>
              <a:rPr lang="pl-PL" sz="1600" i="0" dirty="0">
                <a:effectLst/>
                <a:latin typeface="Open Sans" panose="020B0606030504020204" pitchFamily="34" charset="0"/>
              </a:rPr>
              <a:t>. Do naruszenia wolności seksualnej może więc dojść z motywów </a:t>
            </a:r>
            <a:r>
              <a:rPr lang="pl-PL" sz="1600" i="0" dirty="0" err="1">
                <a:effectLst/>
                <a:latin typeface="Open Sans" panose="020B0606030504020204" pitchFamily="34" charset="0"/>
              </a:rPr>
              <a:t>pozaseksualnych</a:t>
            </a:r>
            <a:r>
              <a:rPr lang="pl-PL" sz="1600" i="0" dirty="0">
                <a:effectLst/>
                <a:latin typeface="Open Sans" panose="020B0606030504020204" pitchFamily="34" charset="0"/>
              </a:rPr>
              <a:t>. </a:t>
            </a:r>
          </a:p>
          <a:p>
            <a:pPr algn="just"/>
            <a:endParaRPr lang="pl-PL" sz="1600" i="0" dirty="0">
              <a:effectLst/>
              <a:latin typeface="Open Sans" panose="020B0606030504020204" pitchFamily="34" charset="0"/>
            </a:endParaRPr>
          </a:p>
          <a:p>
            <a:pPr algn="just"/>
            <a:r>
              <a:rPr lang="pl-PL" sz="1600" i="0" dirty="0">
                <a:effectLst/>
                <a:latin typeface="Open Sans" panose="020B0606030504020204" pitchFamily="34" charset="0"/>
              </a:rPr>
              <a:t>Wystarczającym warunkiem dla przyjęcia zamachu na wolność seksualną jest doprowadzenie przez sprawcę do sytuacji, </a:t>
            </a:r>
            <a:r>
              <a:rPr lang="pl-PL" sz="1600" b="1" i="0" dirty="0">
                <a:solidFill>
                  <a:srgbClr val="FF0000"/>
                </a:solidFill>
                <a:effectLst/>
                <a:latin typeface="Open Sans" panose="020B0606030504020204" pitchFamily="34" charset="0"/>
              </a:rPr>
              <a:t>która z punktu widzenia obiektywnej oceny, uwzględniającej określony kontekst kulturowy, zostanie uznana za zmierzającą do osiągnięcia podniecenia lub zaspokojenia popędu płciowego</a:t>
            </a:r>
            <a:r>
              <a:rPr lang="pl-PL" sz="1600" i="0" dirty="0">
                <a:effectLst/>
                <a:latin typeface="Open Sans" panose="020B0606030504020204" pitchFamily="34" charset="0"/>
              </a:rPr>
              <a:t>, choćby </a:t>
            </a:r>
            <a:r>
              <a:rPr lang="pl-PL" sz="1600" i="1" dirty="0">
                <a:effectLst/>
                <a:latin typeface="Open Sans" panose="020B0606030504020204" pitchFamily="34" charset="0"/>
              </a:rPr>
              <a:t>in concreto</a:t>
            </a:r>
            <a:r>
              <a:rPr lang="pl-PL" sz="1600" i="0" dirty="0">
                <a:effectLst/>
                <a:latin typeface="Open Sans" panose="020B0606030504020204" pitchFamily="34" charset="0"/>
              </a:rPr>
              <a:t> nie był to cel działania sprawcy. </a:t>
            </a:r>
          </a:p>
          <a:p>
            <a:pPr algn="just"/>
            <a:endParaRPr lang="pl-PL" sz="1600" i="0" dirty="0">
              <a:effectLst/>
              <a:latin typeface="Open Sans" panose="020B0606030504020204" pitchFamily="34" charset="0"/>
            </a:endParaRPr>
          </a:p>
          <a:p>
            <a:pPr algn="just"/>
            <a:r>
              <a:rPr lang="pl-PL" sz="1600" i="0" dirty="0">
                <a:effectLst/>
                <a:latin typeface="Open Sans" panose="020B0606030504020204" pitchFamily="34" charset="0"/>
              </a:rPr>
              <a:t>Punkt ciężkości w ocenie, czy doszło do naruszenia dobra prawnego w postaci wolności seksualnej, powinien spoczywać na </a:t>
            </a:r>
            <a:r>
              <a:rPr lang="pl-PL" sz="1600" b="1" i="0" dirty="0">
                <a:effectLst/>
                <a:latin typeface="Open Sans" panose="020B0606030504020204" pitchFamily="34" charset="0"/>
              </a:rPr>
              <a:t>zignorowaniu woli osoby pokrzywdzonej w przedmiocie podjęcia czynności seksualnej</a:t>
            </a:r>
            <a:r>
              <a:rPr lang="pl-PL" sz="1600" i="0" dirty="0">
                <a:effectLst/>
                <a:latin typeface="Open Sans" panose="020B0606030504020204" pitchFamily="34" charset="0"/>
              </a:rPr>
              <a:t>, </a:t>
            </a:r>
            <a:r>
              <a:rPr lang="pl-PL" sz="1600" b="1" i="0" dirty="0">
                <a:solidFill>
                  <a:srgbClr val="FF0000"/>
                </a:solidFill>
                <a:effectLst/>
                <a:latin typeface="Open Sans" panose="020B0606030504020204" pitchFamily="34" charset="0"/>
              </a:rPr>
              <a:t>a nie na tym, czy sprawca kierował się motywami seksualnymi, w szczególności czy zmierzał do zaspokojenia popędu płciowego, doprowadzając do obcowania płciowego lub innej czynności seksualnej</a:t>
            </a:r>
            <a:r>
              <a:rPr lang="pl-PL" sz="1600" i="0" dirty="0">
                <a:effectLst/>
                <a:latin typeface="Open Sans" panose="020B0606030504020204" pitchFamily="34" charset="0"/>
              </a:rPr>
              <a:t>.</a:t>
            </a:r>
          </a:p>
        </p:txBody>
      </p:sp>
    </p:spTree>
    <p:extLst>
      <p:ext uri="{BB962C8B-B14F-4D97-AF65-F5344CB8AC3E}">
        <p14:creationId xmlns:p14="http://schemas.microsoft.com/office/powerpoint/2010/main" val="2881241496"/>
      </p:ext>
    </p:extLst>
  </p:cSld>
  <p:clrMapOvr>
    <a:masterClrMapping/>
  </p:clrMapOvr>
  <p:transition>
    <p:randomBa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E429B00-4F23-45AD-B124-4E0D0ABAE5AA}"/>
              </a:ext>
            </a:extLst>
          </p:cNvPr>
          <p:cNvSpPr>
            <a:spLocks noGrp="1"/>
          </p:cNvSpPr>
          <p:nvPr>
            <p:ph type="title"/>
          </p:nvPr>
        </p:nvSpPr>
        <p:spPr/>
        <p:txBody>
          <a:bodyPr/>
          <a:lstStyle/>
          <a:p>
            <a:r>
              <a:rPr lang="pl-PL" dirty="0"/>
              <a:t>Przedmiot ochrony</a:t>
            </a:r>
          </a:p>
        </p:txBody>
      </p:sp>
      <p:sp>
        <p:nvSpPr>
          <p:cNvPr id="3" name="Symbol zastępczy zawartości 2">
            <a:extLst>
              <a:ext uri="{FF2B5EF4-FFF2-40B4-BE49-F238E27FC236}">
                <a16:creationId xmlns:a16="http://schemas.microsoft.com/office/drawing/2014/main" id="{F88D2CF5-3E86-56F5-3E21-636BFD45A781}"/>
              </a:ext>
            </a:extLst>
          </p:cNvPr>
          <p:cNvSpPr>
            <a:spLocks noGrp="1"/>
          </p:cNvSpPr>
          <p:nvPr>
            <p:ph idx="1"/>
          </p:nvPr>
        </p:nvSpPr>
        <p:spPr/>
        <p:txBody>
          <a:bodyPr/>
          <a:lstStyle/>
          <a:p>
            <a:pPr algn="just"/>
            <a:r>
              <a:rPr lang="pl-PL" sz="1800" i="0" dirty="0">
                <a:effectLst/>
                <a:latin typeface="Open Sans" panose="020B0606030504020204" pitchFamily="34" charset="0"/>
              </a:rPr>
              <a:t>Wykluczona będzie odpowiedzialność karna z </a:t>
            </a:r>
            <a:r>
              <a:rPr lang="pl-PL" sz="1800" i="0" u="none" strike="noStrike" dirty="0">
                <a:effectLst/>
                <a:latin typeface="Open Sans" panose="020B0606030504020204" pitchFamily="34" charset="0"/>
                <a:hlinkClick r:id="rId2">
                  <a:extLst>
                    <a:ext uri="{A12FA001-AC4F-418D-AE19-62706E023703}">
                      <ahyp:hlinkClr xmlns:ahyp="http://schemas.microsoft.com/office/drawing/2018/hyperlinkcolor" val="tx"/>
                    </a:ext>
                  </a:extLst>
                </a:hlinkClick>
              </a:rPr>
              <a:t>art. 197</a:t>
            </a:r>
            <a:r>
              <a:rPr lang="pl-PL" sz="1800" i="0" dirty="0">
                <a:effectLst/>
                <a:latin typeface="Open Sans" panose="020B0606030504020204" pitchFamily="34" charset="0"/>
              </a:rPr>
              <a:t> we wszystkich tych wypadkach, gdy do obcowania płciowego lub innej czynności seksualnej dochodzi za zgodą dysponenta dobra, gdyż zachowanie takie nie godzi w wolność seksualną. </a:t>
            </a:r>
            <a:r>
              <a:rPr lang="pl-PL" sz="1800" i="0" dirty="0" err="1">
                <a:effectLst/>
                <a:latin typeface="Open Sans" panose="020B0606030504020204" pitchFamily="34" charset="0"/>
              </a:rPr>
              <a:t>Prawnokarnie</a:t>
            </a:r>
            <a:r>
              <a:rPr lang="pl-PL" sz="1800" i="0" dirty="0">
                <a:effectLst/>
                <a:latin typeface="Open Sans" panose="020B0606030504020204" pitchFamily="34" charset="0"/>
              </a:rPr>
              <a:t> relewantny charakter ma jedynie zgoda osoby zdolnej do świadomej </a:t>
            </a:r>
            <a:r>
              <a:rPr lang="pl-PL" sz="1800" i="0" dirty="0" err="1">
                <a:effectLst/>
                <a:latin typeface="Open Sans" panose="020B0606030504020204" pitchFamily="34" charset="0"/>
              </a:rPr>
              <a:t>autodeterminacji</a:t>
            </a:r>
            <a:r>
              <a:rPr lang="pl-PL" sz="1800" i="0" dirty="0">
                <a:effectLst/>
                <a:latin typeface="Open Sans" panose="020B0606030504020204" pitchFamily="34" charset="0"/>
              </a:rPr>
              <a:t> seksualnej.</a:t>
            </a:r>
          </a:p>
          <a:p>
            <a:pPr algn="just"/>
            <a:endParaRPr lang="pl-PL" sz="1800" i="0" dirty="0">
              <a:effectLst/>
              <a:latin typeface="Open Sans" panose="020B0606030504020204" pitchFamily="34" charset="0"/>
            </a:endParaRPr>
          </a:p>
          <a:p>
            <a:pPr algn="just"/>
            <a:r>
              <a:rPr lang="pl-PL" sz="1800" i="0" dirty="0">
                <a:effectLst/>
                <a:latin typeface="Open Sans" panose="020B0606030504020204" pitchFamily="34" charset="0"/>
              </a:rPr>
              <a:t>W grę może wchodzić co najwyżej odpowiedzialność za usiłowanie nieudolne zgwałcenia w wypadkach, gdy sprawca nie będzie miał świadomości, że osoba, wobec której stosuje środki oddziaływania opisane w </a:t>
            </a:r>
            <a:r>
              <a:rPr lang="pl-PL" sz="1800" i="0" u="none" strike="noStrike" dirty="0">
                <a:effectLst/>
                <a:latin typeface="Open Sans" panose="020B0606030504020204" pitchFamily="34" charset="0"/>
                <a:hlinkClick r:id="rId2">
                  <a:extLst>
                    <a:ext uri="{A12FA001-AC4F-418D-AE19-62706E023703}">
                      <ahyp:hlinkClr xmlns:ahyp="http://schemas.microsoft.com/office/drawing/2018/hyperlinkcolor" val="tx"/>
                    </a:ext>
                  </a:extLst>
                </a:hlinkClick>
              </a:rPr>
              <a:t>art. 197</a:t>
            </a:r>
            <a:r>
              <a:rPr lang="pl-PL" sz="1800" i="0" dirty="0">
                <a:effectLst/>
                <a:latin typeface="Open Sans" panose="020B0606030504020204" pitchFamily="34" charset="0"/>
              </a:rPr>
              <a:t>, godzi się na kontakt seksualny. Decydujące znaczenie ma wola osoby, względem której czyn jest popełniony, w chwili jego popełnienia, a nie późniejsza, refleksyjna ocena zdarzenia (zob. wyrok SN z 13.02.1979 r., </a:t>
            </a:r>
            <a:r>
              <a:rPr lang="pl-PL" sz="1800" i="0" u="none" strike="noStrike" dirty="0">
                <a:effectLst/>
                <a:latin typeface="Open Sans" panose="020B0606030504020204" pitchFamily="34" charset="0"/>
                <a:hlinkClick r:id="rId3">
                  <a:extLst>
                    <a:ext uri="{A12FA001-AC4F-418D-AE19-62706E023703}">
                      <ahyp:hlinkClr xmlns:ahyp="http://schemas.microsoft.com/office/drawing/2018/hyperlinkcolor" val="tx"/>
                    </a:ext>
                  </a:extLst>
                </a:hlinkClick>
              </a:rPr>
              <a:t>III KR 241/78</a:t>
            </a:r>
            <a:r>
              <a:rPr lang="pl-PL" sz="1800" i="0" dirty="0">
                <a:effectLst/>
                <a:latin typeface="Open Sans" panose="020B0606030504020204" pitchFamily="34" charset="0"/>
              </a:rPr>
              <a:t>, KZS 1996/1, poz. 4; wyrok SN z 18.07.1980 r., </a:t>
            </a:r>
            <a:r>
              <a:rPr lang="pl-PL" sz="1800" i="0" u="none" strike="noStrike" dirty="0">
                <a:effectLst/>
                <a:latin typeface="Open Sans" panose="020B0606030504020204" pitchFamily="34" charset="0"/>
                <a:hlinkClick r:id="rId4">
                  <a:extLst>
                    <a:ext uri="{A12FA001-AC4F-418D-AE19-62706E023703}">
                      <ahyp:hlinkClr xmlns:ahyp="http://schemas.microsoft.com/office/drawing/2018/hyperlinkcolor" val="tx"/>
                    </a:ext>
                  </a:extLst>
                </a:hlinkClick>
              </a:rPr>
              <a:t>III KR 149/80</a:t>
            </a:r>
            <a:r>
              <a:rPr lang="pl-PL" sz="1800" i="0" dirty="0">
                <a:effectLst/>
                <a:latin typeface="Open Sans" panose="020B0606030504020204" pitchFamily="34" charset="0"/>
              </a:rPr>
              <a:t>, LEX nr 21875).</a:t>
            </a:r>
            <a:endParaRPr lang="pl-PL" sz="1800" dirty="0"/>
          </a:p>
          <a:p>
            <a:endParaRPr lang="pl-PL" dirty="0"/>
          </a:p>
        </p:txBody>
      </p:sp>
    </p:spTree>
    <p:extLst>
      <p:ext uri="{BB962C8B-B14F-4D97-AF65-F5344CB8AC3E}">
        <p14:creationId xmlns:p14="http://schemas.microsoft.com/office/powerpoint/2010/main" val="185750156"/>
      </p:ext>
    </p:extLst>
  </p:cSld>
  <p:clrMapOvr>
    <a:masterClrMapping/>
  </p:clrMapOvr>
  <p:transition>
    <p:randomBa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5FC1FF5-B4C1-1941-FCEE-82396CBD2839}"/>
              </a:ext>
            </a:extLst>
          </p:cNvPr>
          <p:cNvSpPr>
            <a:spLocks noGrp="1"/>
          </p:cNvSpPr>
          <p:nvPr>
            <p:ph type="title"/>
          </p:nvPr>
        </p:nvSpPr>
        <p:spPr/>
        <p:txBody>
          <a:bodyPr/>
          <a:lstStyle/>
          <a:p>
            <a:r>
              <a:rPr lang="pl-PL" dirty="0"/>
              <a:t>Podmiot przestępstwa</a:t>
            </a:r>
          </a:p>
        </p:txBody>
      </p:sp>
      <p:sp>
        <p:nvSpPr>
          <p:cNvPr id="3" name="Symbol zastępczy zawartości 2">
            <a:extLst>
              <a:ext uri="{FF2B5EF4-FFF2-40B4-BE49-F238E27FC236}">
                <a16:creationId xmlns:a16="http://schemas.microsoft.com/office/drawing/2014/main" id="{C834E622-A135-DDCD-3AE2-DF90A043D4B6}"/>
              </a:ext>
            </a:extLst>
          </p:cNvPr>
          <p:cNvSpPr>
            <a:spLocks noGrp="1"/>
          </p:cNvSpPr>
          <p:nvPr>
            <p:ph idx="1"/>
          </p:nvPr>
        </p:nvSpPr>
        <p:spPr/>
        <p:txBody>
          <a:bodyPr/>
          <a:lstStyle/>
          <a:p>
            <a:pPr marL="114300" indent="0" algn="just">
              <a:buNone/>
            </a:pPr>
            <a:endParaRPr lang="pl-PL" dirty="0">
              <a:latin typeface="Open Sans" panose="020B0606030504020204" pitchFamily="34" charset="0"/>
            </a:endParaRPr>
          </a:p>
          <a:p>
            <a:pPr marL="114300" indent="0" algn="just">
              <a:buNone/>
            </a:pPr>
            <a:endParaRPr lang="pl-PL" b="0" i="0" dirty="0">
              <a:effectLst/>
              <a:latin typeface="Open Sans" panose="020B0606030504020204" pitchFamily="34" charset="0"/>
            </a:endParaRPr>
          </a:p>
          <a:p>
            <a:pPr marL="114300" indent="0" algn="just">
              <a:buNone/>
            </a:pPr>
            <a:r>
              <a:rPr lang="pl-PL" i="0" dirty="0">
                <a:effectLst/>
                <a:latin typeface="Open Sans" panose="020B0606030504020204" pitchFamily="34" charset="0"/>
              </a:rPr>
              <a:t>Przestępstwo z </a:t>
            </a:r>
            <a:r>
              <a:rPr lang="pl-PL" i="0" u="none" strike="noStrike" dirty="0">
                <a:effectLst/>
                <a:latin typeface="Open Sans" panose="020B0606030504020204" pitchFamily="34" charset="0"/>
                <a:hlinkClick r:id="rId2">
                  <a:extLst>
                    <a:ext uri="{A12FA001-AC4F-418D-AE19-62706E023703}">
                      <ahyp:hlinkClr xmlns:ahyp="http://schemas.microsoft.com/office/drawing/2018/hyperlinkcolor" val="tx"/>
                    </a:ext>
                  </a:extLst>
                </a:hlinkClick>
              </a:rPr>
              <a:t>art. 197</a:t>
            </a:r>
            <a:r>
              <a:rPr lang="pl-PL" i="0" dirty="0">
                <a:effectLst/>
                <a:latin typeface="Open Sans" panose="020B0606030504020204" pitchFamily="34" charset="0"/>
              </a:rPr>
              <a:t> jest </a:t>
            </a:r>
            <a:r>
              <a:rPr lang="pl-PL" b="1" i="0" dirty="0">
                <a:effectLst/>
                <a:latin typeface="Open Sans" panose="020B0606030504020204" pitchFamily="34" charset="0"/>
              </a:rPr>
              <a:t>przestępstwem powszechnym</a:t>
            </a:r>
            <a:r>
              <a:rPr lang="pl-PL" i="0" dirty="0">
                <a:effectLst/>
                <a:latin typeface="Open Sans" panose="020B0606030504020204" pitchFamily="34" charset="0"/>
              </a:rPr>
              <a:t>. </a:t>
            </a:r>
          </a:p>
          <a:p>
            <a:pPr marL="114300" indent="0" algn="just">
              <a:buNone/>
            </a:pPr>
            <a:r>
              <a:rPr lang="pl-PL" i="0">
                <a:effectLst/>
                <a:latin typeface="Open Sans" panose="020B0606030504020204" pitchFamily="34" charset="0"/>
              </a:rPr>
              <a:t>W </a:t>
            </a:r>
            <a:r>
              <a:rPr lang="pl-PL" i="0" dirty="0">
                <a:effectLst/>
                <a:latin typeface="Open Sans" panose="020B0606030504020204" pitchFamily="34" charset="0"/>
              </a:rPr>
              <a:t>opisie znamion typu brak ograniczenia kręgu podmiotów mogących dopuścić się realizacji jego znamion</a:t>
            </a:r>
            <a:r>
              <a:rPr lang="pl-PL" i="0">
                <a:effectLst/>
                <a:latin typeface="Open Sans" panose="020B0606030504020204" pitchFamily="34" charset="0"/>
              </a:rPr>
              <a:t>. </a:t>
            </a:r>
          </a:p>
          <a:p>
            <a:pPr marL="114300" indent="0" algn="just">
              <a:buNone/>
            </a:pPr>
            <a:r>
              <a:rPr lang="pl-PL" i="0">
                <a:effectLst/>
                <a:latin typeface="Open Sans" panose="020B0606030504020204" pitchFamily="34" charset="0"/>
              </a:rPr>
              <a:t>Podmiotem </a:t>
            </a:r>
            <a:r>
              <a:rPr lang="pl-PL" i="0" dirty="0">
                <a:effectLst/>
                <a:latin typeface="Open Sans" panose="020B0606030504020204" pitchFamily="34" charset="0"/>
              </a:rPr>
              <a:t>czynu zabronionego może być mężczyzna albo kobieta. W grę wchodzą zgwałcenia heteroseksualne i homoseksualne, zarówno lesbijskie, jak i gejowskie.</a:t>
            </a:r>
            <a:endParaRPr lang="pl-PL" dirty="0"/>
          </a:p>
        </p:txBody>
      </p:sp>
    </p:spTree>
    <p:extLst>
      <p:ext uri="{BB962C8B-B14F-4D97-AF65-F5344CB8AC3E}">
        <p14:creationId xmlns:p14="http://schemas.microsoft.com/office/powerpoint/2010/main" val="2387428049"/>
      </p:ext>
    </p:extLst>
  </p:cSld>
  <p:clrMapOvr>
    <a:masterClrMapping/>
  </p:clrMapOvr>
  <p:transition>
    <p:randomBa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4C2D372-9BA8-12B0-AF65-8C8708B84C89}"/>
              </a:ext>
            </a:extLst>
          </p:cNvPr>
          <p:cNvSpPr>
            <a:spLocks noGrp="1"/>
          </p:cNvSpPr>
          <p:nvPr>
            <p:ph type="title"/>
          </p:nvPr>
        </p:nvSpPr>
        <p:spPr/>
        <p:txBody>
          <a:bodyPr/>
          <a:lstStyle/>
          <a:p>
            <a:r>
              <a:rPr lang="pl-PL" sz="3200" dirty="0"/>
              <a:t>Strona przedmiotowa – czynność sprawcza</a:t>
            </a:r>
          </a:p>
        </p:txBody>
      </p:sp>
      <p:sp>
        <p:nvSpPr>
          <p:cNvPr id="3" name="Symbol zastępczy zawartości 2">
            <a:extLst>
              <a:ext uri="{FF2B5EF4-FFF2-40B4-BE49-F238E27FC236}">
                <a16:creationId xmlns:a16="http://schemas.microsoft.com/office/drawing/2014/main" id="{D3AD7685-9490-F6C3-BCF1-AE32A52589E3}"/>
              </a:ext>
            </a:extLst>
          </p:cNvPr>
          <p:cNvSpPr>
            <a:spLocks noGrp="1"/>
          </p:cNvSpPr>
          <p:nvPr>
            <p:ph idx="1"/>
          </p:nvPr>
        </p:nvSpPr>
        <p:spPr/>
        <p:txBody>
          <a:bodyPr/>
          <a:lstStyle/>
          <a:p>
            <a:pPr algn="just"/>
            <a:r>
              <a:rPr lang="pl-PL" sz="1600" b="0" i="0" dirty="0">
                <a:effectLst/>
                <a:latin typeface="Open Sans" panose="020B0606030504020204" pitchFamily="34" charset="0"/>
              </a:rPr>
              <a:t>Z wykładni znamienia czynnościowego „doprowadza” wynika, że</a:t>
            </a:r>
            <a:r>
              <a:rPr lang="pl-PL" sz="1600" b="1" i="0" dirty="0">
                <a:effectLst/>
                <a:latin typeface="Open Sans" panose="020B0606030504020204" pitchFamily="34" charset="0"/>
              </a:rPr>
              <a:t> przestępstwo z </a:t>
            </a:r>
            <a:r>
              <a:rPr lang="pl-PL" sz="1600" b="1" i="0" u="none" strike="noStrike" dirty="0">
                <a:effectLst/>
                <a:latin typeface="Open Sans" panose="020B0606030504020204" pitchFamily="34" charset="0"/>
                <a:hlinkClick r:id="rId2">
                  <a:extLst>
                    <a:ext uri="{A12FA001-AC4F-418D-AE19-62706E023703}">
                      <ahyp:hlinkClr xmlns:ahyp="http://schemas.microsoft.com/office/drawing/2018/hyperlinkcolor" val="tx"/>
                    </a:ext>
                  </a:extLst>
                </a:hlinkClick>
              </a:rPr>
              <a:t>art. 197</a:t>
            </a:r>
            <a:r>
              <a:rPr lang="pl-PL" sz="1600" b="1" i="0" dirty="0">
                <a:effectLst/>
                <a:latin typeface="Open Sans" panose="020B0606030504020204" pitchFamily="34" charset="0"/>
              </a:rPr>
              <a:t> nie jest tzw. przestępstwem własnoręcznym</a:t>
            </a:r>
            <a:r>
              <a:rPr lang="pl-PL" sz="1600" b="0" i="0" dirty="0">
                <a:effectLst/>
                <a:latin typeface="Open Sans" panose="020B0606030504020204" pitchFamily="34" charset="0"/>
              </a:rPr>
              <a:t>. Dla realizacji jego znamion nie jest konieczne, aby sprawca był stroną kontaktów seksualnych podjętych z ofiarą. </a:t>
            </a:r>
          </a:p>
          <a:p>
            <a:pPr algn="just"/>
            <a:endParaRPr lang="pl-PL" sz="1600" dirty="0">
              <a:latin typeface="Open Sans" panose="020B0606030504020204" pitchFamily="34" charset="0"/>
            </a:endParaRPr>
          </a:p>
          <a:p>
            <a:pPr algn="just"/>
            <a:r>
              <a:rPr lang="pl-PL" sz="1600" b="0" i="0" dirty="0">
                <a:effectLst/>
                <a:latin typeface="Open Sans" panose="020B0606030504020204" pitchFamily="34" charset="0"/>
              </a:rPr>
              <a:t>Istotą zgwałcenia jest doprowadzenie innej osoby do obcowania płciowego lub innej czynności seksualnej, nie zaś udział w takiej aktywności. Zgwałcenie, którego sprawca sam nie bierze udziału w czynności seksualnej, z reguły będzie łączyło się z współsprawstwem koniecznym zgwałcenia zbiorowego, ale może mieć także postać </a:t>
            </a:r>
            <a:r>
              <a:rPr lang="pl-PL" sz="1600" b="0" i="0" dirty="0" err="1">
                <a:effectLst/>
                <a:latin typeface="Open Sans" panose="020B0606030504020204" pitchFamily="34" charset="0"/>
              </a:rPr>
              <a:t>jednosprawstwa</a:t>
            </a:r>
            <a:r>
              <a:rPr lang="pl-PL" sz="1600" b="0" i="0" dirty="0">
                <a:effectLst/>
                <a:latin typeface="Open Sans" panose="020B0606030504020204" pitchFamily="34" charset="0"/>
              </a:rPr>
              <a:t>, gdy ofiara zostanie przez sprawcę doprowadzona do czynności seksualnej z osobą trzecią, która nie będzie świadoma faktu wcześniejszego przełamania woli ofiary co do podjęcia przez nią obcowania płciowego lub innej czynności seksualnej, a więc będzie w błędzie co do tego, że osoba pokrzywdzona podejmuje kontakt seksualny z własnej woli. </a:t>
            </a:r>
          </a:p>
          <a:p>
            <a:pPr algn="just"/>
            <a:endParaRPr lang="pl-PL" sz="1600" dirty="0">
              <a:latin typeface="Open Sans" panose="020B0606030504020204" pitchFamily="34" charset="0"/>
            </a:endParaRPr>
          </a:p>
          <a:p>
            <a:pPr algn="just"/>
            <a:r>
              <a:rPr lang="pl-PL" sz="1600" b="0" i="0" dirty="0">
                <a:effectLst/>
                <a:latin typeface="Open Sans" panose="020B0606030504020204" pitchFamily="34" charset="0"/>
              </a:rPr>
              <a:t>Nie można wykluczyć też przypadku zgwałcenia polegającego na tym, że sprawca zmusi do podjęcia kontaktu seksualnego ze sobą dwie inne osoby (zob. wyrok SA w Katowicach z 19.06.2008 r., </a:t>
            </a:r>
            <a:r>
              <a:rPr lang="pl-PL" sz="1600" b="0" i="0" u="none" strike="noStrike" dirty="0">
                <a:solidFill>
                  <a:srgbClr val="CC9900"/>
                </a:solidFill>
                <a:effectLst/>
                <a:latin typeface="Open Sans" panose="020B0606030504020204" pitchFamily="34" charset="0"/>
                <a:hlinkClick r:id="rId3">
                  <a:extLst>
                    <a:ext uri="{A12FA001-AC4F-418D-AE19-62706E023703}">
                      <ahyp:hlinkClr xmlns:ahyp="http://schemas.microsoft.com/office/drawing/2018/hyperlinkcolor" val="tx"/>
                    </a:ext>
                  </a:extLst>
                </a:hlinkClick>
              </a:rPr>
              <a:t>II </a:t>
            </a:r>
            <a:r>
              <a:rPr lang="pl-PL" sz="1600" b="0" i="0" u="none" strike="noStrike" dirty="0" err="1">
                <a:solidFill>
                  <a:srgbClr val="CC9900"/>
                </a:solidFill>
                <a:effectLst/>
                <a:latin typeface="Open Sans" panose="020B0606030504020204" pitchFamily="34" charset="0"/>
                <a:hlinkClick r:id="rId3">
                  <a:extLst>
                    <a:ext uri="{A12FA001-AC4F-418D-AE19-62706E023703}">
                      <ahyp:hlinkClr xmlns:ahyp="http://schemas.microsoft.com/office/drawing/2018/hyperlinkcolor" val="tx"/>
                    </a:ext>
                  </a:extLst>
                </a:hlinkClick>
              </a:rPr>
              <a:t>AKa</a:t>
            </a:r>
            <a:r>
              <a:rPr lang="pl-PL" sz="1600" b="0" i="0" u="none" strike="noStrike" dirty="0">
                <a:effectLst/>
                <a:latin typeface="Open Sans" panose="020B0606030504020204" pitchFamily="34" charset="0"/>
                <a:hlinkClick r:id="rId3">
                  <a:extLst>
                    <a:ext uri="{A12FA001-AC4F-418D-AE19-62706E023703}">
                      <ahyp:hlinkClr xmlns:ahyp="http://schemas.microsoft.com/office/drawing/2018/hyperlinkcolor" val="tx"/>
                    </a:ext>
                  </a:extLst>
                </a:hlinkClick>
              </a:rPr>
              <a:t> 147/08</a:t>
            </a:r>
            <a:r>
              <a:rPr lang="pl-PL" sz="1600" b="0" i="0" dirty="0">
                <a:effectLst/>
                <a:latin typeface="Open Sans" panose="020B0606030504020204" pitchFamily="34" charset="0"/>
              </a:rPr>
              <a:t>, LEX nr 526730).</a:t>
            </a:r>
            <a:endParaRPr lang="pl-PL" sz="1600" dirty="0"/>
          </a:p>
        </p:txBody>
      </p:sp>
    </p:spTree>
    <p:extLst>
      <p:ext uri="{BB962C8B-B14F-4D97-AF65-F5344CB8AC3E}">
        <p14:creationId xmlns:p14="http://schemas.microsoft.com/office/powerpoint/2010/main" val="3441035670"/>
      </p:ext>
    </p:extLst>
  </p:cSld>
  <p:clrMapOvr>
    <a:masterClrMapping/>
  </p:clrMapOvr>
  <p:transition>
    <p:randomBa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F0FA587-0B2B-77BC-68F1-21BC3B63B2FF}"/>
              </a:ext>
            </a:extLst>
          </p:cNvPr>
          <p:cNvSpPr>
            <a:spLocks noGrp="1"/>
          </p:cNvSpPr>
          <p:nvPr>
            <p:ph type="title"/>
          </p:nvPr>
        </p:nvSpPr>
        <p:spPr/>
        <p:txBody>
          <a:bodyPr/>
          <a:lstStyle/>
          <a:p>
            <a:pPr algn="just"/>
            <a:r>
              <a:rPr lang="pl-PL" sz="3600" dirty="0"/>
              <a:t>Rozróżnienie znamion czasownikowych</a:t>
            </a:r>
          </a:p>
        </p:txBody>
      </p:sp>
      <p:sp>
        <p:nvSpPr>
          <p:cNvPr id="3" name="Symbol zastępczy zawartości 2">
            <a:extLst>
              <a:ext uri="{FF2B5EF4-FFF2-40B4-BE49-F238E27FC236}">
                <a16:creationId xmlns:a16="http://schemas.microsoft.com/office/drawing/2014/main" id="{2FBD74F6-BF18-CD95-A673-6DF9465456F3}"/>
              </a:ext>
            </a:extLst>
          </p:cNvPr>
          <p:cNvSpPr>
            <a:spLocks noGrp="1"/>
          </p:cNvSpPr>
          <p:nvPr>
            <p:ph idx="1"/>
          </p:nvPr>
        </p:nvSpPr>
        <p:spPr/>
        <p:txBody>
          <a:bodyPr/>
          <a:lstStyle/>
          <a:p>
            <a:pPr algn="just"/>
            <a:r>
              <a:rPr lang="pl-PL" sz="2000" i="0" dirty="0">
                <a:effectLst/>
                <a:latin typeface="Open Sans" panose="020B0606030504020204" pitchFamily="34" charset="0"/>
              </a:rPr>
              <a:t>Pierwszorzędne znaczenie dla praktyki stosowania uregulowania </a:t>
            </a:r>
            <a:r>
              <a:rPr lang="pl-PL" sz="2000" i="0" u="none" strike="noStrike" dirty="0">
                <a:effectLst/>
                <a:latin typeface="Open Sans" panose="020B0606030504020204" pitchFamily="34" charset="0"/>
                <a:hlinkClick r:id="rId2">
                  <a:extLst>
                    <a:ext uri="{A12FA001-AC4F-418D-AE19-62706E023703}">
                      <ahyp:hlinkClr xmlns:ahyp="http://schemas.microsoft.com/office/drawing/2018/hyperlinkcolor" val="tx"/>
                    </a:ext>
                  </a:extLst>
                </a:hlinkClick>
              </a:rPr>
              <a:t>art. 197 § 1</a:t>
            </a:r>
            <a:r>
              <a:rPr lang="pl-PL" sz="2000" i="0" dirty="0">
                <a:effectLst/>
                <a:latin typeface="Open Sans" panose="020B0606030504020204" pitchFamily="34" charset="0"/>
              </a:rPr>
              <a:t> i </a:t>
            </a:r>
            <a:r>
              <a:rPr lang="pl-PL" sz="2000" i="0" u="none" strike="noStrike" dirty="0">
                <a:effectLst/>
                <a:latin typeface="Open Sans" panose="020B0606030504020204" pitchFamily="34" charset="0"/>
                <a:hlinkClick r:id="rId3">
                  <a:extLst>
                    <a:ext uri="{A12FA001-AC4F-418D-AE19-62706E023703}">
                      <ahyp:hlinkClr xmlns:ahyp="http://schemas.microsoft.com/office/drawing/2018/hyperlinkcolor" val="tx"/>
                    </a:ext>
                  </a:extLst>
                </a:hlinkClick>
              </a:rPr>
              <a:t>2</a:t>
            </a:r>
            <a:r>
              <a:rPr lang="pl-PL" sz="2000" i="0" dirty="0">
                <a:effectLst/>
                <a:latin typeface="Open Sans" panose="020B0606030504020204" pitchFamily="34" charset="0"/>
              </a:rPr>
              <a:t> ma wskazanie możliwie precyzyjnej granicy między desygnatami pojęć obcowania płciowego i innej czynności seksualnej. </a:t>
            </a:r>
          </a:p>
          <a:p>
            <a:pPr algn="just"/>
            <a:endParaRPr lang="pl-PL" sz="2000" dirty="0">
              <a:latin typeface="Open Sans" panose="020B0606030504020204" pitchFamily="34" charset="0"/>
            </a:endParaRPr>
          </a:p>
          <a:p>
            <a:pPr algn="just"/>
            <a:r>
              <a:rPr lang="pl-PL" sz="2000" i="0" dirty="0">
                <a:effectLst/>
                <a:latin typeface="Open Sans" panose="020B0606030504020204" pitchFamily="34" charset="0"/>
              </a:rPr>
              <a:t>W doktrynie panuje zgoda, że znamię „obcowanie płciowe” obejmuje swym zakresem tzw. prawidłowy stosunek płciowy (spółkowanie), polegający na </a:t>
            </a:r>
            <a:r>
              <a:rPr lang="pl-PL" sz="2000" b="1" i="0" dirty="0">
                <a:effectLst/>
                <a:latin typeface="Open Sans" panose="020B0606030504020204" pitchFamily="34" charset="0"/>
              </a:rPr>
              <a:t>wprowadzeniu męskich narządów płciowych do żeńskich narządów płciowych, jak również surogaty stosunków płciowych</a:t>
            </a:r>
            <a:r>
              <a:rPr lang="pl-PL" sz="2000" i="0" dirty="0">
                <a:effectLst/>
                <a:latin typeface="Open Sans" panose="020B0606030504020204" pitchFamily="34" charset="0"/>
              </a:rPr>
              <a:t>, </a:t>
            </a:r>
            <a:r>
              <a:rPr lang="pl-PL" sz="2000" b="1" i="0" dirty="0">
                <a:solidFill>
                  <a:srgbClr val="FF0000"/>
                </a:solidFill>
                <a:effectLst/>
                <a:latin typeface="Open Sans" panose="020B0606030504020204" pitchFamily="34" charset="0"/>
              </a:rPr>
              <a:t>a więc wszelkie formy kontaktu seksualnego ekwiwalentne i równoważne spółkowaniu</a:t>
            </a:r>
            <a:r>
              <a:rPr lang="pl-PL" sz="2000" i="0" dirty="0">
                <a:effectLst/>
                <a:latin typeface="Open Sans" panose="020B0606030504020204" pitchFamily="34" charset="0"/>
              </a:rPr>
              <a:t>. Formy obcowania płciowego stanowiące surogaty stosunku płciowego są już jednak nieco odmiennie definiowane.</a:t>
            </a:r>
            <a:endParaRPr lang="pl-PL" sz="2000" dirty="0"/>
          </a:p>
        </p:txBody>
      </p:sp>
    </p:spTree>
    <p:extLst>
      <p:ext uri="{BB962C8B-B14F-4D97-AF65-F5344CB8AC3E}">
        <p14:creationId xmlns:p14="http://schemas.microsoft.com/office/powerpoint/2010/main" val="3567908846"/>
      </p:ext>
    </p:extLst>
  </p:cSld>
  <p:clrMapOvr>
    <a:masterClrMapping/>
  </p:clrMapOvr>
  <p:transition>
    <p:randomBa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6D2DF2F-0E89-9532-AFAA-845A5C0945DB}"/>
              </a:ext>
            </a:extLst>
          </p:cNvPr>
          <p:cNvSpPr>
            <a:spLocks noGrp="1"/>
          </p:cNvSpPr>
          <p:nvPr>
            <p:ph type="title"/>
          </p:nvPr>
        </p:nvSpPr>
        <p:spPr>
          <a:xfrm>
            <a:off x="457200" y="116632"/>
            <a:ext cx="7620000" cy="648072"/>
          </a:xfrm>
        </p:spPr>
        <p:txBody>
          <a:bodyPr/>
          <a:lstStyle/>
          <a:p>
            <a:r>
              <a:rPr lang="pl-PL"/>
              <a:t>Obcowanie płciowe</a:t>
            </a:r>
            <a:endParaRPr lang="pl-PL" dirty="0"/>
          </a:p>
        </p:txBody>
      </p:sp>
      <p:sp>
        <p:nvSpPr>
          <p:cNvPr id="3" name="Symbol zastępczy zawartości 2">
            <a:extLst>
              <a:ext uri="{FF2B5EF4-FFF2-40B4-BE49-F238E27FC236}">
                <a16:creationId xmlns:a16="http://schemas.microsoft.com/office/drawing/2014/main" id="{8B85FC7F-C712-5417-A289-DB2896D6C0AF}"/>
              </a:ext>
            </a:extLst>
          </p:cNvPr>
          <p:cNvSpPr>
            <a:spLocks noGrp="1"/>
          </p:cNvSpPr>
          <p:nvPr>
            <p:ph idx="1"/>
          </p:nvPr>
        </p:nvSpPr>
        <p:spPr>
          <a:xfrm>
            <a:off x="457200" y="548680"/>
            <a:ext cx="7620000" cy="6034682"/>
          </a:xfrm>
        </p:spPr>
        <p:txBody>
          <a:bodyPr/>
          <a:lstStyle/>
          <a:p>
            <a:pPr marL="114300" indent="0" algn="just">
              <a:buNone/>
            </a:pPr>
            <a:endParaRPr lang="pl-PL" sz="1600" b="1" i="0" dirty="0">
              <a:effectLst/>
              <a:latin typeface="Open Sans" panose="020B0606030504020204" pitchFamily="34" charset="0"/>
            </a:endParaRPr>
          </a:p>
          <a:p>
            <a:pPr marL="114300" indent="0" algn="just">
              <a:buNone/>
            </a:pPr>
            <a:r>
              <a:rPr lang="pl-PL" sz="1600" b="1" i="0" dirty="0">
                <a:effectLst/>
                <a:latin typeface="Open Sans" panose="020B0606030504020204" pitchFamily="34" charset="0"/>
              </a:rPr>
              <a:t>M. Filar</a:t>
            </a:r>
            <a:r>
              <a:rPr lang="pl-PL" sz="1600" b="0" i="0" dirty="0">
                <a:effectLst/>
                <a:latin typeface="Open Sans" panose="020B0606030504020204" pitchFamily="34" charset="0"/>
              </a:rPr>
              <a:t> wskazuje, że dla uznania czynności za surogat stosunku seksualnego konieczny jest „bezpośredni kontakt płciowych części ciała jednego z uczestników aktu z częściami ciała drugiego uczestnika, które wprawdzie obiektywnie płciowymi nie są, lecz które sprawca traktuje jako ekwiwalentne częściom płciowym, wyładowując za ich pośrednictwem swoje libido”.</a:t>
            </a:r>
          </a:p>
          <a:p>
            <a:pPr marL="114300" indent="0" algn="just">
              <a:buNone/>
            </a:pPr>
            <a:endParaRPr lang="pl-PL" sz="1800" dirty="0">
              <a:latin typeface="Open Sans" panose="020B0606030504020204" pitchFamily="34" charset="0"/>
            </a:endParaRPr>
          </a:p>
          <a:p>
            <a:pPr marL="114300" indent="0" algn="just">
              <a:buNone/>
            </a:pPr>
            <a:r>
              <a:rPr lang="pl-PL" sz="1600" b="1" i="0" dirty="0">
                <a:effectLst/>
                <a:latin typeface="Open Sans" panose="020B0606030504020204" pitchFamily="34" charset="0"/>
              </a:rPr>
              <a:t>J. Warylewski</a:t>
            </a:r>
            <a:r>
              <a:rPr lang="pl-PL" sz="1600" b="0" i="0" dirty="0">
                <a:effectLst/>
                <a:latin typeface="Open Sans" panose="020B0606030504020204" pitchFamily="34" charset="0"/>
              </a:rPr>
              <a:t> nie podaje zwartej definicji znamienia „obcowanie płciowe”, ale wskazuje na pewne cechy takiej formy kontaktu seksualnego, przyjmując, że „aby uznać jakieś zachowanie za obcowanie płciowe, to warunkiem koniecznym, ale niewystarczającym, jest zaangażowanie w nie narządów płciowych przynajmniej jednej osoby (sprawcy lub pokrzywdzonego)”, przy czym takie kontakty jedynie mogą przybierać formę aktów „seksualnej penetracji naturalnych otworów ciała ludzkiego, które imitują spółkowanie”, na co wskazuje to, że za formę obcowania płciowego autor ten uznaje także stosunek oralny w formie </a:t>
            </a:r>
            <a:r>
              <a:rPr lang="pl-PL" sz="1600" b="0" i="1" dirty="0" err="1">
                <a:effectLst/>
                <a:latin typeface="Open Sans" panose="020B0606030504020204" pitchFamily="34" charset="0"/>
              </a:rPr>
              <a:t>cunnilingus</a:t>
            </a:r>
            <a:r>
              <a:rPr lang="pl-PL" sz="1600" b="0" i="0" dirty="0">
                <a:effectLst/>
                <a:latin typeface="Open Sans" panose="020B0606030504020204" pitchFamily="34" charset="0"/>
              </a:rPr>
              <a:t>, stosunek </a:t>
            </a:r>
            <a:r>
              <a:rPr lang="pl-PL" sz="1600" b="0" i="0" dirty="0" err="1">
                <a:effectLst/>
                <a:latin typeface="Open Sans" panose="020B0606030504020204" pitchFamily="34" charset="0"/>
              </a:rPr>
              <a:t>dopachowy</a:t>
            </a:r>
            <a:r>
              <a:rPr lang="pl-PL" sz="1600" b="0" i="0" dirty="0">
                <a:effectLst/>
                <a:latin typeface="Open Sans" panose="020B0606030504020204" pitchFamily="34" charset="0"/>
              </a:rPr>
              <a:t> i stosunek </a:t>
            </a:r>
            <a:r>
              <a:rPr lang="pl-PL" sz="1600" b="0" i="0" dirty="0" err="1">
                <a:effectLst/>
                <a:latin typeface="Open Sans" panose="020B0606030504020204" pitchFamily="34" charset="0"/>
              </a:rPr>
              <a:t>międzyudowy</a:t>
            </a:r>
            <a:r>
              <a:rPr lang="pl-PL" sz="1600" b="0" i="0" dirty="0">
                <a:effectLst/>
                <a:latin typeface="Open Sans" panose="020B0606030504020204" pitchFamily="34" charset="0"/>
              </a:rPr>
              <a:t>.</a:t>
            </a:r>
          </a:p>
          <a:p>
            <a:pPr marL="114300" indent="0" algn="just">
              <a:buNone/>
            </a:pPr>
            <a:endParaRPr lang="pl-PL" sz="1600" dirty="0">
              <a:latin typeface="Open Sans" panose="020B0606030504020204" pitchFamily="34" charset="0"/>
            </a:endParaRPr>
          </a:p>
          <a:p>
            <a:pPr marL="114300" indent="0" algn="just">
              <a:buNone/>
            </a:pPr>
            <a:r>
              <a:rPr lang="pl-PL" sz="1600" b="1" i="0" dirty="0">
                <a:effectLst/>
                <a:latin typeface="Open Sans" panose="020B0606030504020204" pitchFamily="34" charset="0"/>
              </a:rPr>
              <a:t>M. </a:t>
            </a:r>
            <a:r>
              <a:rPr lang="pl-PL" sz="1600" b="1" i="0" dirty="0" err="1">
                <a:effectLst/>
                <a:latin typeface="Open Sans" panose="020B0606030504020204" pitchFamily="34" charset="0"/>
              </a:rPr>
              <a:t>Rodzynkiewicz</a:t>
            </a:r>
            <a:r>
              <a:rPr lang="pl-PL" sz="1600" b="0" i="0" dirty="0">
                <a:effectLst/>
                <a:latin typeface="Open Sans" panose="020B0606030504020204" pitchFamily="34" charset="0"/>
              </a:rPr>
              <a:t> uznaje, że „zgwałcenie z </a:t>
            </a:r>
            <a:r>
              <a:rPr lang="pl-PL" sz="1600" b="0" i="0" u="none" strike="noStrike" dirty="0">
                <a:effectLst/>
                <a:latin typeface="Open Sans" panose="020B0606030504020204" pitchFamily="34" charset="0"/>
                <a:hlinkClick r:id="rId2">
                  <a:extLst>
                    <a:ext uri="{A12FA001-AC4F-418D-AE19-62706E023703}">
                      <ahyp:hlinkClr xmlns:ahyp="http://schemas.microsoft.com/office/drawing/2018/hyperlinkcolor" val="tx"/>
                    </a:ext>
                  </a:extLst>
                </a:hlinkClick>
              </a:rPr>
              <a:t>art. 197 § 1</a:t>
            </a:r>
            <a:r>
              <a:rPr lang="pl-PL" sz="1600" b="0" i="0" dirty="0">
                <a:effectLst/>
                <a:latin typeface="Open Sans" panose="020B0606030504020204" pitchFamily="34" charset="0"/>
              </a:rPr>
              <a:t> k.k. ma zatem miejsce, gdy czynność sprawcza polega na bezpośrednim kontakcie płciowym ciała sprawcy z organami płciowymi ofiary lub też z tymi częściami jej ciała, które sprawca traktuje równoważnie i na których lub za pomocą których wyładowuje swój popęd seksualny” </a:t>
            </a:r>
            <a:endParaRPr lang="pl-PL" sz="2000" b="0" i="0" dirty="0">
              <a:effectLst/>
              <a:latin typeface="Open Sans" panose="020B0606030504020204" pitchFamily="34" charset="0"/>
            </a:endParaRPr>
          </a:p>
          <a:p>
            <a:pPr marL="114300" indent="0">
              <a:buNone/>
            </a:pPr>
            <a:endParaRPr lang="pl-PL" sz="1800" dirty="0"/>
          </a:p>
        </p:txBody>
      </p:sp>
    </p:spTree>
    <p:extLst>
      <p:ext uri="{BB962C8B-B14F-4D97-AF65-F5344CB8AC3E}">
        <p14:creationId xmlns:p14="http://schemas.microsoft.com/office/powerpoint/2010/main" val="4216056382"/>
      </p:ext>
    </p:extLst>
  </p:cSld>
  <p:clrMapOvr>
    <a:masterClrMapping/>
  </p:clrMapOvr>
  <p:transition>
    <p:randomBa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A617100-1CCF-5012-07F2-B1725B25A1B9}"/>
              </a:ext>
            </a:extLst>
          </p:cNvPr>
          <p:cNvSpPr>
            <a:spLocks noGrp="1"/>
          </p:cNvSpPr>
          <p:nvPr>
            <p:ph type="title"/>
          </p:nvPr>
        </p:nvSpPr>
        <p:spPr>
          <a:xfrm>
            <a:off x="457200" y="274638"/>
            <a:ext cx="7620000" cy="45719"/>
          </a:xfrm>
        </p:spPr>
        <p:txBody>
          <a:bodyPr/>
          <a:lstStyle/>
          <a:p>
            <a:endParaRPr lang="pl-PL" dirty="0"/>
          </a:p>
        </p:txBody>
      </p:sp>
      <p:sp>
        <p:nvSpPr>
          <p:cNvPr id="3" name="Symbol zastępczy zawartości 2">
            <a:extLst>
              <a:ext uri="{FF2B5EF4-FFF2-40B4-BE49-F238E27FC236}">
                <a16:creationId xmlns:a16="http://schemas.microsoft.com/office/drawing/2014/main" id="{524EE851-869B-BD6F-ABFC-B3A602B95A1D}"/>
              </a:ext>
            </a:extLst>
          </p:cNvPr>
          <p:cNvSpPr>
            <a:spLocks noGrp="1"/>
          </p:cNvSpPr>
          <p:nvPr>
            <p:ph idx="1"/>
          </p:nvPr>
        </p:nvSpPr>
        <p:spPr>
          <a:xfrm>
            <a:off x="457200" y="476672"/>
            <a:ext cx="7620000" cy="5924128"/>
          </a:xfrm>
        </p:spPr>
        <p:txBody>
          <a:bodyPr/>
          <a:lstStyle/>
          <a:p>
            <a:pPr marL="114300" indent="0" algn="just">
              <a:buNone/>
            </a:pPr>
            <a:r>
              <a:rPr lang="pl-PL" sz="2000" b="1" dirty="0">
                <a:latin typeface="Open Sans" panose="020B0606030504020204" pitchFamily="34" charset="0"/>
              </a:rPr>
              <a:t>P</a:t>
            </a:r>
            <a:r>
              <a:rPr lang="pl-PL" sz="2000" b="1" i="0" dirty="0">
                <a:effectLst/>
                <a:latin typeface="Open Sans" panose="020B0606030504020204" pitchFamily="34" charset="0"/>
              </a:rPr>
              <a:t>rzez „obcowanie płciowe” </a:t>
            </a:r>
            <a:r>
              <a:rPr lang="pl-PL" sz="2000" i="0" dirty="0">
                <a:effectLst/>
                <a:latin typeface="Open Sans" panose="020B0606030504020204" pitchFamily="34" charset="0"/>
              </a:rPr>
              <a:t>rozumie się także takie czynności seksualne, które nie łączą się z bezpośrednim kontaktem fizycznym między ciałami uczestników aktu seksualnego, przy czym warunkiem uznania takiego kontaktu za obcowanie płciowe jest zaangażowanie w czasie aktu narządów płciowych lub ich surogatów po stronie ofiary. </a:t>
            </a:r>
          </a:p>
          <a:p>
            <a:pPr marL="114300" indent="0" algn="just">
              <a:buNone/>
            </a:pPr>
            <a:r>
              <a:rPr lang="pl-PL" sz="2000" b="1" i="0" dirty="0">
                <a:effectLst/>
                <a:latin typeface="Open Sans" panose="020B0606030504020204" pitchFamily="34" charset="0"/>
              </a:rPr>
              <a:t>W orzecznictwie za obcowanie płciowe uznano:</a:t>
            </a:r>
            <a:r>
              <a:rPr lang="pl-PL" sz="2000" b="0" i="0" dirty="0">
                <a:effectLst/>
                <a:latin typeface="Open Sans" panose="020B0606030504020204" pitchFamily="34" charset="0"/>
              </a:rPr>
              <a:t> </a:t>
            </a:r>
          </a:p>
          <a:p>
            <a:pPr marL="114300" indent="0" algn="just">
              <a:buNone/>
            </a:pPr>
            <a:r>
              <a:rPr lang="pl-PL" sz="2000" dirty="0">
                <a:latin typeface="Open Sans" panose="020B0606030504020204" pitchFamily="34" charset="0"/>
              </a:rPr>
              <a:t>	</a:t>
            </a:r>
            <a:r>
              <a:rPr lang="pl-PL" sz="2000" b="0" i="0" u="sng" dirty="0">
                <a:effectLst/>
                <a:latin typeface="Open Sans" panose="020B0606030504020204" pitchFamily="34" charset="0"/>
              </a:rPr>
              <a:t>stosunek płciowy oralny </a:t>
            </a:r>
            <a:r>
              <a:rPr lang="pl-PL" sz="2000" b="0" i="0" dirty="0">
                <a:effectLst/>
                <a:latin typeface="Open Sans" panose="020B0606030504020204" pitchFamily="34" charset="0"/>
              </a:rPr>
              <a:t>(zob. wyrok SA w Katowicach z 	13.05.2004 r., </a:t>
            </a:r>
            <a:r>
              <a:rPr lang="pl-PL" sz="2000" b="0" i="0" u="none" strike="noStrike" dirty="0">
                <a:effectLst/>
                <a:latin typeface="Open Sans" panose="020B0606030504020204" pitchFamily="34" charset="0"/>
                <a:hlinkClick r:id="rId2">
                  <a:extLst>
                    <a:ext uri="{A12FA001-AC4F-418D-AE19-62706E023703}">
                      <ahyp:hlinkClr xmlns:ahyp="http://schemas.microsoft.com/office/drawing/2018/hyperlinkcolor" val="tx"/>
                    </a:ext>
                  </a:extLst>
                </a:hlinkClick>
              </a:rPr>
              <a:t>II </a:t>
            </a:r>
            <a:r>
              <a:rPr lang="pl-PL" sz="2000" b="0" i="0" u="none" strike="noStrike" dirty="0" err="1">
                <a:effectLst/>
                <a:latin typeface="Open Sans" panose="020B0606030504020204" pitchFamily="34" charset="0"/>
                <a:hlinkClick r:id="rId2">
                  <a:extLst>
                    <a:ext uri="{A12FA001-AC4F-418D-AE19-62706E023703}">
                      <ahyp:hlinkClr xmlns:ahyp="http://schemas.microsoft.com/office/drawing/2018/hyperlinkcolor" val="tx"/>
                    </a:ext>
                  </a:extLst>
                </a:hlinkClick>
              </a:rPr>
              <a:t>AKa</a:t>
            </a:r>
            <a:r>
              <a:rPr lang="pl-PL" sz="2000" b="0" i="0" u="none" strike="noStrike" dirty="0">
                <a:effectLst/>
                <a:latin typeface="Open Sans" panose="020B0606030504020204" pitchFamily="34" charset="0"/>
                <a:hlinkClick r:id="rId2">
                  <a:extLst>
                    <a:ext uri="{A12FA001-AC4F-418D-AE19-62706E023703}">
                      <ahyp:hlinkClr xmlns:ahyp="http://schemas.microsoft.com/office/drawing/2018/hyperlinkcolor" val="tx"/>
                    </a:ext>
                  </a:extLst>
                </a:hlinkClick>
              </a:rPr>
              <a:t> 75/04</a:t>
            </a:r>
            <a:r>
              <a:rPr lang="pl-PL" sz="2000" b="0" i="0" dirty="0">
                <a:effectLst/>
                <a:latin typeface="Open Sans" panose="020B0606030504020204" pitchFamily="34" charset="0"/>
              </a:rPr>
              <a:t>, KZS 2004/9, poz. 58), </a:t>
            </a:r>
          </a:p>
          <a:p>
            <a:pPr marL="114300" indent="0" algn="just">
              <a:buNone/>
            </a:pPr>
            <a:r>
              <a:rPr lang="pl-PL" sz="2000" dirty="0">
                <a:latin typeface="Open Sans" panose="020B0606030504020204" pitchFamily="34" charset="0"/>
              </a:rPr>
              <a:t>	</a:t>
            </a:r>
            <a:r>
              <a:rPr lang="pl-PL" sz="2000" b="0" i="0" dirty="0">
                <a:effectLst/>
                <a:latin typeface="Open Sans" panose="020B0606030504020204" pitchFamily="34" charset="0"/>
              </a:rPr>
              <a:t>wkładanie ręki do narządów rodnych kobiety (zob. 	wyrok SA w Katowicach z 9.11.2006 r., </a:t>
            </a:r>
            <a:r>
              <a:rPr lang="pl-PL" sz="2000" b="0" i="0" u="none" strike="noStrike" dirty="0">
                <a:effectLst/>
                <a:latin typeface="Open Sans" panose="020B0606030504020204" pitchFamily="34" charset="0"/>
                <a:hlinkClick r:id="rId3">
                  <a:extLst>
                    <a:ext uri="{A12FA001-AC4F-418D-AE19-62706E023703}">
                      <ahyp:hlinkClr xmlns:ahyp="http://schemas.microsoft.com/office/drawing/2018/hyperlinkcolor" val="tx"/>
                    </a:ext>
                  </a:extLst>
                </a:hlinkClick>
              </a:rPr>
              <a:t>II </a:t>
            </a:r>
            <a:r>
              <a:rPr lang="pl-PL" sz="2000" b="0" i="0" u="none" strike="noStrike" dirty="0" err="1">
                <a:effectLst/>
                <a:latin typeface="Open Sans" panose="020B0606030504020204" pitchFamily="34" charset="0"/>
                <a:hlinkClick r:id="rId3">
                  <a:extLst>
                    <a:ext uri="{A12FA001-AC4F-418D-AE19-62706E023703}">
                      <ahyp:hlinkClr xmlns:ahyp="http://schemas.microsoft.com/office/drawing/2018/hyperlinkcolor" val="tx"/>
                    </a:ext>
                  </a:extLst>
                </a:hlinkClick>
              </a:rPr>
              <a:t>AKa</a:t>
            </a:r>
            <a:r>
              <a:rPr lang="pl-PL" sz="2000" b="0" i="0" u="none" strike="noStrike" dirty="0">
                <a:effectLst/>
                <a:latin typeface="Open Sans" panose="020B0606030504020204" pitchFamily="34" charset="0"/>
                <a:hlinkClick r:id="rId3">
                  <a:extLst>
                    <a:ext uri="{A12FA001-AC4F-418D-AE19-62706E023703}">
                      <ahyp:hlinkClr xmlns:ahyp="http://schemas.microsoft.com/office/drawing/2018/hyperlinkcolor" val="tx"/>
                    </a:ext>
                  </a:extLst>
                </a:hlinkClick>
              </a:rPr>
              <a:t> 323/06</a:t>
            </a:r>
            <a:r>
              <a:rPr lang="pl-PL" sz="2000" b="0" i="0" dirty="0">
                <a:effectLst/>
                <a:latin typeface="Open Sans" panose="020B0606030504020204" pitchFamily="34" charset="0"/>
              </a:rPr>
              <a:t>, 	KZS 2007/1, poz. 62), </a:t>
            </a:r>
          </a:p>
          <a:p>
            <a:pPr marL="114300" indent="0" algn="just">
              <a:buNone/>
            </a:pPr>
            <a:r>
              <a:rPr lang="pl-PL" sz="2000" dirty="0">
                <a:latin typeface="Open Sans" panose="020B0606030504020204" pitchFamily="34" charset="0"/>
              </a:rPr>
              <a:t>	</a:t>
            </a:r>
            <a:r>
              <a:rPr lang="pl-PL" sz="2000" b="0" i="0" u="sng" dirty="0">
                <a:effectLst/>
                <a:latin typeface="Open Sans" panose="020B0606030504020204" pitchFamily="34" charset="0"/>
              </a:rPr>
              <a:t>wprowadzenie wibratora w kształcie członka do </a:t>
            </a:r>
            <a:r>
              <a:rPr lang="pl-PL" sz="2000" b="0" i="0" dirty="0">
                <a:effectLst/>
                <a:latin typeface="Open Sans" panose="020B0606030504020204" pitchFamily="34" charset="0"/>
              </a:rPr>
              <a:t>	</a:t>
            </a:r>
            <a:r>
              <a:rPr lang="pl-PL" sz="2000" b="0" i="0" u="sng" dirty="0">
                <a:effectLst/>
                <a:latin typeface="Open Sans" panose="020B0606030504020204" pitchFamily="34" charset="0"/>
              </a:rPr>
              <a:t>pochwy i odbytu ofiary </a:t>
            </a:r>
            <a:r>
              <a:rPr lang="pl-PL" sz="2000" b="0" i="0" dirty="0">
                <a:effectLst/>
                <a:latin typeface="Open Sans" panose="020B0606030504020204" pitchFamily="34" charset="0"/>
              </a:rPr>
              <a:t>(wyrok SA w Katowicach z 	19.04.2007 r., </a:t>
            </a:r>
            <a:r>
              <a:rPr lang="pl-PL" sz="2000" b="0" i="0" u="none" strike="noStrike" dirty="0">
                <a:effectLst/>
                <a:latin typeface="Open Sans" panose="020B0606030504020204" pitchFamily="34" charset="0"/>
                <a:hlinkClick r:id="rId4">
                  <a:extLst>
                    <a:ext uri="{A12FA001-AC4F-418D-AE19-62706E023703}">
                      <ahyp:hlinkClr xmlns:ahyp="http://schemas.microsoft.com/office/drawing/2018/hyperlinkcolor" val="tx"/>
                    </a:ext>
                  </a:extLst>
                </a:hlinkClick>
              </a:rPr>
              <a:t>II </a:t>
            </a:r>
            <a:r>
              <a:rPr lang="pl-PL" sz="2000" b="0" i="0" u="none" strike="noStrike" dirty="0" err="1">
                <a:effectLst/>
                <a:latin typeface="Open Sans" panose="020B0606030504020204" pitchFamily="34" charset="0"/>
                <a:hlinkClick r:id="rId4">
                  <a:extLst>
                    <a:ext uri="{A12FA001-AC4F-418D-AE19-62706E023703}">
                      <ahyp:hlinkClr xmlns:ahyp="http://schemas.microsoft.com/office/drawing/2018/hyperlinkcolor" val="tx"/>
                    </a:ext>
                  </a:extLst>
                </a:hlinkClick>
              </a:rPr>
              <a:t>AKa</a:t>
            </a:r>
            <a:r>
              <a:rPr lang="pl-PL" sz="2000" b="0" i="0" u="none" strike="noStrike" dirty="0">
                <a:effectLst/>
                <a:latin typeface="Open Sans" panose="020B0606030504020204" pitchFamily="34" charset="0"/>
                <a:hlinkClick r:id="rId4">
                  <a:extLst>
                    <a:ext uri="{A12FA001-AC4F-418D-AE19-62706E023703}">
                      <ahyp:hlinkClr xmlns:ahyp="http://schemas.microsoft.com/office/drawing/2018/hyperlinkcolor" val="tx"/>
                    </a:ext>
                  </a:extLst>
                </a:hlinkClick>
              </a:rPr>
              <a:t> 40/07</a:t>
            </a:r>
            <a:r>
              <a:rPr lang="pl-PL" sz="2000" b="0" i="0" dirty="0">
                <a:effectLst/>
                <a:latin typeface="Open Sans" panose="020B0606030504020204" pitchFamily="34" charset="0"/>
              </a:rPr>
              <a:t>, KZS 2007/11, poz. 42) </a:t>
            </a:r>
          </a:p>
          <a:p>
            <a:pPr marL="114300" indent="0" algn="just">
              <a:buNone/>
            </a:pPr>
            <a:r>
              <a:rPr lang="pl-PL" sz="2000" dirty="0">
                <a:latin typeface="Open Sans" panose="020B0606030504020204" pitchFamily="34" charset="0"/>
              </a:rPr>
              <a:t>	</a:t>
            </a:r>
            <a:r>
              <a:rPr lang="pl-PL" sz="2000" b="0" i="0" u="sng" dirty="0">
                <a:effectLst/>
                <a:latin typeface="Open Sans" panose="020B0606030504020204" pitchFamily="34" charset="0"/>
              </a:rPr>
              <a:t>włożenie szyjki butelki do odbytu</a:t>
            </a:r>
            <a:r>
              <a:rPr lang="pl-PL" sz="2000" b="0" i="0" dirty="0">
                <a:effectLst/>
                <a:latin typeface="Open Sans" panose="020B0606030504020204" pitchFamily="34" charset="0"/>
              </a:rPr>
              <a:t> (zob. wyrok SA w 	Katowicach z 15.11.2006 r., </a:t>
            </a:r>
            <a:r>
              <a:rPr lang="pl-PL" sz="2000" b="0" i="0" u="none" strike="noStrike" dirty="0">
                <a:effectLst/>
                <a:latin typeface="Open Sans" panose="020B0606030504020204" pitchFamily="34" charset="0"/>
                <a:hlinkClick r:id="rId5">
                  <a:extLst>
                    <a:ext uri="{A12FA001-AC4F-418D-AE19-62706E023703}">
                      <ahyp:hlinkClr xmlns:ahyp="http://schemas.microsoft.com/office/drawing/2018/hyperlinkcolor" val="tx"/>
                    </a:ext>
                  </a:extLst>
                </a:hlinkClick>
              </a:rPr>
              <a:t>II </a:t>
            </a:r>
            <a:r>
              <a:rPr lang="pl-PL" sz="2000" b="0" i="0" u="none" strike="noStrike" dirty="0" err="1">
                <a:effectLst/>
                <a:latin typeface="Open Sans" panose="020B0606030504020204" pitchFamily="34" charset="0"/>
                <a:hlinkClick r:id="rId5">
                  <a:extLst>
                    <a:ext uri="{A12FA001-AC4F-418D-AE19-62706E023703}">
                      <ahyp:hlinkClr xmlns:ahyp="http://schemas.microsoft.com/office/drawing/2018/hyperlinkcolor" val="tx"/>
                    </a:ext>
                  </a:extLst>
                </a:hlinkClick>
              </a:rPr>
              <a:t>AKa</a:t>
            </a:r>
            <a:r>
              <a:rPr lang="pl-PL" sz="2000" b="0" i="0" u="none" strike="noStrike" dirty="0">
                <a:effectLst/>
                <a:latin typeface="Open Sans" panose="020B0606030504020204" pitchFamily="34" charset="0"/>
                <a:hlinkClick r:id="rId5">
                  <a:extLst>
                    <a:ext uri="{A12FA001-AC4F-418D-AE19-62706E023703}">
                      <ahyp:hlinkClr xmlns:ahyp="http://schemas.microsoft.com/office/drawing/2018/hyperlinkcolor" val="tx"/>
                    </a:ext>
                  </a:extLst>
                </a:hlinkClick>
              </a:rPr>
              <a:t> 328/06</a:t>
            </a:r>
            <a:r>
              <a:rPr lang="pl-PL" sz="2000" b="0" i="0" dirty="0">
                <a:effectLst/>
                <a:latin typeface="Open Sans" panose="020B0606030504020204" pitchFamily="34" charset="0"/>
              </a:rPr>
              <a:t>, KZS 2007/5, 	poz. 64;</a:t>
            </a:r>
            <a:endParaRPr lang="pl-PL" sz="2000" dirty="0"/>
          </a:p>
        </p:txBody>
      </p:sp>
    </p:spTree>
    <p:extLst>
      <p:ext uri="{BB962C8B-B14F-4D97-AF65-F5344CB8AC3E}">
        <p14:creationId xmlns:p14="http://schemas.microsoft.com/office/powerpoint/2010/main" val="3326894289"/>
      </p:ext>
    </p:extLst>
  </p:cSld>
  <p:clrMapOvr>
    <a:masterClrMapping/>
  </p:clrMapOvr>
  <p:transition>
    <p:randomBa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8113D9A-9A45-4656-C248-28CE25618E45}"/>
              </a:ext>
            </a:extLst>
          </p:cNvPr>
          <p:cNvSpPr>
            <a:spLocks noGrp="1"/>
          </p:cNvSpPr>
          <p:nvPr>
            <p:ph type="title"/>
          </p:nvPr>
        </p:nvSpPr>
        <p:spPr>
          <a:xfrm>
            <a:off x="457200" y="274638"/>
            <a:ext cx="7620000" cy="58018"/>
          </a:xfrm>
        </p:spPr>
        <p:txBody>
          <a:bodyPr/>
          <a:lstStyle/>
          <a:p>
            <a:endParaRPr lang="pl-PL" dirty="0"/>
          </a:p>
        </p:txBody>
      </p:sp>
      <p:sp>
        <p:nvSpPr>
          <p:cNvPr id="3" name="Symbol zastępczy zawartości 2">
            <a:extLst>
              <a:ext uri="{FF2B5EF4-FFF2-40B4-BE49-F238E27FC236}">
                <a16:creationId xmlns:a16="http://schemas.microsoft.com/office/drawing/2014/main" id="{16FF9A57-D1A7-D5B5-A735-352BB88AE26C}"/>
              </a:ext>
            </a:extLst>
          </p:cNvPr>
          <p:cNvSpPr>
            <a:spLocks noGrp="1"/>
          </p:cNvSpPr>
          <p:nvPr>
            <p:ph idx="1"/>
          </p:nvPr>
        </p:nvSpPr>
        <p:spPr>
          <a:xfrm>
            <a:off x="457200" y="476672"/>
            <a:ext cx="7620000" cy="5924128"/>
          </a:xfrm>
        </p:spPr>
        <p:txBody>
          <a:bodyPr/>
          <a:lstStyle/>
          <a:p>
            <a:pPr marL="114300" indent="0" algn="just">
              <a:buNone/>
            </a:pPr>
            <a:r>
              <a:rPr lang="pl-PL" sz="1400" b="0" dirty="0">
                <a:effectLst/>
                <a:latin typeface="Open Sans" panose="020B0606030504020204" pitchFamily="34" charset="0"/>
                <a:ea typeface="Open Sans" panose="020B0606030504020204" pitchFamily="34" charset="0"/>
                <a:cs typeface="Open Sans" panose="020B0606030504020204" pitchFamily="34" charset="0"/>
              </a:rPr>
              <a:t>Wkładanie placów do pochwy oraz penetrowanie członkiem warg sromowych pokrzywdzonej stanowi obcowanie płciowe – </a:t>
            </a:r>
            <a:r>
              <a:rPr lang="pl-PL" sz="1400" b="1" dirty="0">
                <a:effectLst/>
                <a:latin typeface="Open Sans" panose="020B0606030504020204" pitchFamily="34" charset="0"/>
                <a:ea typeface="Open Sans" panose="020B0606030504020204" pitchFamily="34" charset="0"/>
                <a:cs typeface="Open Sans" panose="020B0606030504020204" pitchFamily="34" charset="0"/>
              </a:rPr>
              <a:t>postanowienie SN z 11 maja 2022 r. sygn. V KK 147/22</a:t>
            </a:r>
          </a:p>
          <a:p>
            <a:pPr marL="114300" indent="0" algn="just">
              <a:buNone/>
            </a:pPr>
            <a:endParaRPr lang="pl-PL" sz="1400" b="1" dirty="0">
              <a:latin typeface="Open Sans" panose="020B0606030504020204" pitchFamily="34" charset="0"/>
              <a:ea typeface="Open Sans" panose="020B0606030504020204" pitchFamily="34" charset="0"/>
              <a:cs typeface="Open Sans" panose="020B0606030504020204" pitchFamily="34" charset="0"/>
            </a:endParaRPr>
          </a:p>
          <a:p>
            <a:pPr marL="114300" indent="0" algn="just">
              <a:buNone/>
            </a:pPr>
            <a:r>
              <a:rPr lang="pl-PL" sz="1400" b="0" dirty="0">
                <a:effectLst/>
                <a:latin typeface="Open Sans" panose="020B0606030504020204" pitchFamily="34" charset="0"/>
                <a:ea typeface="Open Sans" panose="020B0606030504020204" pitchFamily="34" charset="0"/>
                <a:cs typeface="Open Sans" panose="020B0606030504020204" pitchFamily="34" charset="0"/>
              </a:rPr>
              <a:t>Obcowanie płciowe ma miejsce również wtedy, gdy nie ma miejsca tzw. prawidłowy stosunek płciowy polegający na wprowadzeniu męskiego narządu płciowego, ale też taki charakter mają zachowania stanowiące surogat takiego stosunku, równoważne spółkowaniu, realizowane z wykorzystaniem np. wibratora, innego przedmiotu czy ręki lub palca, mogące polegać wyłącznie na zaangażowaniu narządów płciowych ofiary czy też ich surogatów – </a:t>
            </a:r>
            <a:r>
              <a:rPr lang="pl-PL" sz="1400" b="1" dirty="0">
                <a:effectLst/>
                <a:latin typeface="Open Sans" panose="020B0606030504020204" pitchFamily="34" charset="0"/>
                <a:ea typeface="Open Sans" panose="020B0606030504020204" pitchFamily="34" charset="0"/>
                <a:cs typeface="Open Sans" panose="020B0606030504020204" pitchFamily="34" charset="0"/>
              </a:rPr>
              <a:t>wyrok SA w Lublinie z 26 listopada 2020 r. sygn. II </a:t>
            </a:r>
            <a:r>
              <a:rPr lang="pl-PL" sz="1400" b="1" dirty="0" err="1">
                <a:effectLst/>
                <a:latin typeface="Open Sans" panose="020B0606030504020204" pitchFamily="34" charset="0"/>
                <a:ea typeface="Open Sans" panose="020B0606030504020204" pitchFamily="34" charset="0"/>
                <a:cs typeface="Open Sans" panose="020B0606030504020204" pitchFamily="34" charset="0"/>
              </a:rPr>
              <a:t>AKa</a:t>
            </a:r>
            <a:r>
              <a:rPr lang="pl-PL" sz="1400" b="1" dirty="0">
                <a:effectLst/>
                <a:latin typeface="Open Sans" panose="020B0606030504020204" pitchFamily="34" charset="0"/>
                <a:ea typeface="Open Sans" panose="020B0606030504020204" pitchFamily="34" charset="0"/>
                <a:cs typeface="Open Sans" panose="020B0606030504020204" pitchFamily="34" charset="0"/>
              </a:rPr>
              <a:t> 93/20</a:t>
            </a:r>
          </a:p>
          <a:p>
            <a:pPr marL="114300" indent="0" algn="just">
              <a:buNone/>
            </a:pPr>
            <a:endParaRPr lang="pl-PL" sz="1400" b="1" dirty="0">
              <a:latin typeface="Open Sans" panose="020B0606030504020204" pitchFamily="34" charset="0"/>
              <a:ea typeface="Open Sans" panose="020B0606030504020204" pitchFamily="34" charset="0"/>
              <a:cs typeface="Open Sans" panose="020B0606030504020204" pitchFamily="34" charset="0"/>
            </a:endParaRPr>
          </a:p>
          <a:p>
            <a:pPr marL="114300" indent="0" algn="just">
              <a:buNone/>
            </a:pPr>
            <a:r>
              <a:rPr lang="pl-PL" sz="1400" dirty="0">
                <a:effectLst/>
                <a:latin typeface="Open Sans" panose="020B0606030504020204" pitchFamily="34" charset="0"/>
                <a:ea typeface="Open Sans" panose="020B0606030504020204" pitchFamily="34" charset="0"/>
                <a:cs typeface="Open Sans" panose="020B0606030504020204" pitchFamily="34" charset="0"/>
              </a:rPr>
              <a:t>Przez obcowanie płciowe rozumie się także takie czynności seksualne, które nie łączą się z bezpośrednim kontaktem fizycznym między ciałami uczestników aktu seksualnego, pod warunkiem zaangażowania w czasie aktu narządów płciowych lub ich surogatów po stronie ofiary – </a:t>
            </a:r>
            <a:r>
              <a:rPr lang="pl-PL" sz="1400" b="1" dirty="0">
                <a:latin typeface="Open Sans" panose="020B0606030504020204" pitchFamily="34" charset="0"/>
                <a:ea typeface="Open Sans" panose="020B0606030504020204" pitchFamily="34" charset="0"/>
                <a:cs typeface="Open Sans" panose="020B0606030504020204" pitchFamily="34" charset="0"/>
              </a:rPr>
              <a:t>wyrok SA w Gdańsku z 9 lipca 2020 r. sygn. II </a:t>
            </a:r>
            <a:r>
              <a:rPr lang="pl-PL" sz="1400" b="1" dirty="0" err="1">
                <a:latin typeface="Open Sans" panose="020B0606030504020204" pitchFamily="34" charset="0"/>
                <a:ea typeface="Open Sans" panose="020B0606030504020204" pitchFamily="34" charset="0"/>
                <a:cs typeface="Open Sans" panose="020B0606030504020204" pitchFamily="34" charset="0"/>
              </a:rPr>
              <a:t>Aka</a:t>
            </a:r>
            <a:r>
              <a:rPr lang="pl-PL" sz="1400" b="1" dirty="0">
                <a:latin typeface="Open Sans" panose="020B0606030504020204" pitchFamily="34" charset="0"/>
                <a:ea typeface="Open Sans" panose="020B0606030504020204" pitchFamily="34" charset="0"/>
                <a:cs typeface="Open Sans" panose="020B0606030504020204" pitchFamily="34" charset="0"/>
              </a:rPr>
              <a:t> 119/20</a:t>
            </a:r>
            <a:endParaRPr lang="pl-PL" sz="1400" dirty="0">
              <a:effectLst/>
              <a:latin typeface="Open Sans" panose="020B0606030504020204" pitchFamily="34" charset="0"/>
              <a:ea typeface="Open Sans" panose="020B0606030504020204" pitchFamily="34" charset="0"/>
              <a:cs typeface="Open Sans" panose="020B0606030504020204" pitchFamily="34" charset="0"/>
            </a:endParaRPr>
          </a:p>
          <a:p>
            <a:pPr marL="114300" indent="0">
              <a:buNone/>
            </a:pPr>
            <a:endParaRPr lang="pl-PL" sz="1400" dirty="0">
              <a:latin typeface="Open Sans" panose="020B0606030504020204" pitchFamily="34" charset="0"/>
              <a:ea typeface="Open Sans" panose="020B0606030504020204" pitchFamily="34" charset="0"/>
              <a:cs typeface="Open Sans" panose="020B0606030504020204" pitchFamily="34" charset="0"/>
            </a:endParaRPr>
          </a:p>
          <a:p>
            <a:pPr marL="114300" indent="0" algn="just">
              <a:buNone/>
            </a:pPr>
            <a:r>
              <a:rPr lang="pl-PL" sz="1400" b="0" i="0" dirty="0">
                <a:effectLst/>
                <a:latin typeface="Open Sans" panose="020B0606030504020204" pitchFamily="34" charset="0"/>
              </a:rPr>
              <a:t>Warunkiem uznania czynności seksualnej za obcowanie płciowe nie jest </a:t>
            </a:r>
            <a:r>
              <a:rPr lang="pl-PL" sz="1400" b="0" i="1" dirty="0" err="1">
                <a:effectLst/>
                <a:latin typeface="Open Sans" panose="020B0606030504020204" pitchFamily="34" charset="0"/>
              </a:rPr>
              <a:t>immisio</a:t>
            </a:r>
            <a:r>
              <a:rPr lang="pl-PL" sz="1400" b="0" i="1" dirty="0">
                <a:effectLst/>
                <a:latin typeface="Open Sans" panose="020B0606030504020204" pitchFamily="34" charset="0"/>
              </a:rPr>
              <a:t> penis</a:t>
            </a:r>
            <a:r>
              <a:rPr lang="pl-PL" sz="1400" b="0" i="0" dirty="0">
                <a:effectLst/>
                <a:latin typeface="Open Sans" panose="020B0606030504020204" pitchFamily="34" charset="0"/>
              </a:rPr>
              <a:t> ani ejakulacja - </a:t>
            </a:r>
            <a:r>
              <a:rPr lang="pl-PL" sz="1400" b="1" i="0" dirty="0">
                <a:effectLst/>
                <a:latin typeface="Open Sans" panose="020B0606030504020204" pitchFamily="34" charset="0"/>
              </a:rPr>
              <a:t>uchwała SN z 19 maja 1999 r., sygn. </a:t>
            </a:r>
            <a:r>
              <a:rPr lang="pl-PL" sz="1400" b="1" i="0" u="none" strike="noStrike" dirty="0">
                <a:effectLst/>
                <a:latin typeface="Open Sans" panose="020B0606030504020204" pitchFamily="34" charset="0"/>
                <a:hlinkClick r:id="rId2">
                  <a:extLst>
                    <a:ext uri="{A12FA001-AC4F-418D-AE19-62706E023703}">
                      <ahyp:hlinkClr xmlns:ahyp="http://schemas.microsoft.com/office/drawing/2018/hyperlinkcolor" val="tx"/>
                    </a:ext>
                  </a:extLst>
                </a:hlinkClick>
              </a:rPr>
              <a:t>I KZP 17/99</a:t>
            </a:r>
            <a:r>
              <a:rPr lang="pl-PL" sz="1400" b="1" i="0" dirty="0">
                <a:effectLst/>
                <a:latin typeface="Open Sans" panose="020B0606030504020204" pitchFamily="34" charset="0"/>
              </a:rPr>
              <a:t>; wyrok SA w Katowicach z 15.11.2006 r., </a:t>
            </a:r>
            <a:r>
              <a:rPr lang="pl-PL" sz="1400" b="1" i="0" u="none" strike="noStrike" dirty="0">
                <a:effectLst/>
                <a:latin typeface="Open Sans" panose="020B0606030504020204" pitchFamily="34" charset="0"/>
                <a:hlinkClick r:id="rId3">
                  <a:extLst>
                    <a:ext uri="{A12FA001-AC4F-418D-AE19-62706E023703}">
                      <ahyp:hlinkClr xmlns:ahyp="http://schemas.microsoft.com/office/drawing/2018/hyperlinkcolor" val="tx"/>
                    </a:ext>
                  </a:extLst>
                </a:hlinkClick>
              </a:rPr>
              <a:t>II </a:t>
            </a:r>
            <a:r>
              <a:rPr lang="pl-PL" sz="1400" b="1" i="0" u="none" strike="noStrike" dirty="0" err="1">
                <a:effectLst/>
                <a:latin typeface="Open Sans" panose="020B0606030504020204" pitchFamily="34" charset="0"/>
                <a:hlinkClick r:id="rId3">
                  <a:extLst>
                    <a:ext uri="{A12FA001-AC4F-418D-AE19-62706E023703}">
                      <ahyp:hlinkClr xmlns:ahyp="http://schemas.microsoft.com/office/drawing/2018/hyperlinkcolor" val="tx"/>
                    </a:ext>
                  </a:extLst>
                </a:hlinkClick>
              </a:rPr>
              <a:t>AKa</a:t>
            </a:r>
            <a:r>
              <a:rPr lang="pl-PL" sz="1400" b="1" i="0" u="none" strike="noStrike" dirty="0">
                <a:effectLst/>
                <a:latin typeface="Open Sans" panose="020B0606030504020204" pitchFamily="34" charset="0"/>
                <a:hlinkClick r:id="rId3">
                  <a:extLst>
                    <a:ext uri="{A12FA001-AC4F-418D-AE19-62706E023703}">
                      <ahyp:hlinkClr xmlns:ahyp="http://schemas.microsoft.com/office/drawing/2018/hyperlinkcolor" val="tx"/>
                    </a:ext>
                  </a:extLst>
                </a:hlinkClick>
              </a:rPr>
              <a:t> 328/06</a:t>
            </a:r>
            <a:r>
              <a:rPr lang="pl-PL" sz="1400" b="0" i="0" dirty="0">
                <a:effectLst/>
                <a:latin typeface="Open Sans" panose="020B0606030504020204" pitchFamily="34" charset="0"/>
              </a:rPr>
              <a:t>)</a:t>
            </a:r>
          </a:p>
          <a:p>
            <a:pPr marL="114300" indent="0" algn="just">
              <a:buNone/>
            </a:pPr>
            <a:endParaRPr lang="pl-PL" sz="1400" dirty="0">
              <a:latin typeface="Open Sans" panose="020B0606030504020204" pitchFamily="34" charset="0"/>
              <a:ea typeface="Open Sans" panose="020B0606030504020204" pitchFamily="34" charset="0"/>
              <a:cs typeface="Open Sans" panose="020B0606030504020204" pitchFamily="34" charset="0"/>
            </a:endParaRPr>
          </a:p>
          <a:p>
            <a:pPr marL="114300" indent="0" algn="just">
              <a:buNone/>
            </a:pPr>
            <a:r>
              <a:rPr lang="pl-PL" sz="1400" b="0" i="0" dirty="0">
                <a:effectLst/>
                <a:latin typeface="Open Sans" panose="020B0606030504020204" pitchFamily="34" charset="0"/>
              </a:rPr>
              <a:t>W zakresie obcowania płciowego mieści się też podjęcie stosunku penetracyjnego z osobą o nierozwiniętych narządach płciowych - </a:t>
            </a:r>
            <a:r>
              <a:rPr lang="pl-PL" sz="1400" b="1" i="0" dirty="0">
                <a:effectLst/>
                <a:latin typeface="Open Sans" panose="020B0606030504020204" pitchFamily="34" charset="0"/>
              </a:rPr>
              <a:t>wyrok SN z 30 lipca 1986 r., sygn. </a:t>
            </a:r>
            <a:r>
              <a:rPr lang="pl-PL" sz="1400" b="1" i="0" u="none" strike="noStrike" dirty="0" err="1">
                <a:effectLst/>
                <a:latin typeface="Open Sans" panose="020B0606030504020204" pitchFamily="34" charset="0"/>
                <a:hlinkClick r:id="rId4">
                  <a:extLst>
                    <a:ext uri="{A12FA001-AC4F-418D-AE19-62706E023703}">
                      <ahyp:hlinkClr xmlns:ahyp="http://schemas.microsoft.com/office/drawing/2018/hyperlinkcolor" val="tx"/>
                    </a:ext>
                  </a:extLst>
                </a:hlinkClick>
              </a:rPr>
              <a:t>Rw</a:t>
            </a:r>
            <a:r>
              <a:rPr lang="pl-PL" sz="1400" b="1" i="0" u="none" strike="noStrike" dirty="0">
                <a:effectLst/>
                <a:latin typeface="Open Sans" panose="020B0606030504020204" pitchFamily="34" charset="0"/>
                <a:hlinkClick r:id="rId4">
                  <a:extLst>
                    <a:ext uri="{A12FA001-AC4F-418D-AE19-62706E023703}">
                      <ahyp:hlinkClr xmlns:ahyp="http://schemas.microsoft.com/office/drawing/2018/hyperlinkcolor" val="tx"/>
                    </a:ext>
                  </a:extLst>
                </a:hlinkClick>
              </a:rPr>
              <a:t> 530/86</a:t>
            </a:r>
            <a:r>
              <a:rPr lang="pl-PL" sz="1400" b="1" i="0" dirty="0">
                <a:effectLst/>
                <a:latin typeface="Open Sans" panose="020B0606030504020204" pitchFamily="34" charset="0"/>
              </a:rPr>
              <a:t>, KZS 1996/1, poz. 58</a:t>
            </a:r>
            <a:endParaRPr lang="pl-PL" sz="18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498169665"/>
      </p:ext>
    </p:extLst>
  </p:cSld>
  <p:clrMapOvr>
    <a:masterClrMapping/>
  </p:clrMapOvr>
  <p:transition>
    <p:randomBa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AC176ED-D29D-F6E0-F91C-334E3E51F175}"/>
              </a:ext>
            </a:extLst>
          </p:cNvPr>
          <p:cNvSpPr>
            <a:spLocks noGrp="1"/>
          </p:cNvSpPr>
          <p:nvPr>
            <p:ph type="title"/>
          </p:nvPr>
        </p:nvSpPr>
        <p:spPr>
          <a:xfrm>
            <a:off x="457200" y="274638"/>
            <a:ext cx="7620000" cy="562074"/>
          </a:xfrm>
        </p:spPr>
        <p:txBody>
          <a:bodyPr/>
          <a:lstStyle/>
          <a:p>
            <a:pPr algn="just"/>
            <a:r>
              <a:rPr lang="pl-PL" sz="2800" dirty="0"/>
              <a:t>Różnica między obcowaniem płciowym a inną czynnością seksualną</a:t>
            </a:r>
          </a:p>
        </p:txBody>
      </p:sp>
      <p:sp>
        <p:nvSpPr>
          <p:cNvPr id="3" name="Symbol zastępczy zawartości 2">
            <a:extLst>
              <a:ext uri="{FF2B5EF4-FFF2-40B4-BE49-F238E27FC236}">
                <a16:creationId xmlns:a16="http://schemas.microsoft.com/office/drawing/2014/main" id="{29D0B1B8-96D3-7066-E6AF-13F44170A273}"/>
              </a:ext>
            </a:extLst>
          </p:cNvPr>
          <p:cNvSpPr>
            <a:spLocks noGrp="1"/>
          </p:cNvSpPr>
          <p:nvPr>
            <p:ph idx="1"/>
          </p:nvPr>
        </p:nvSpPr>
        <p:spPr>
          <a:xfrm>
            <a:off x="179512" y="1052736"/>
            <a:ext cx="8136904" cy="5530626"/>
          </a:xfrm>
        </p:spPr>
        <p:txBody>
          <a:bodyPr/>
          <a:lstStyle/>
          <a:p>
            <a:pPr marL="114300" indent="0" algn="just">
              <a:buNone/>
            </a:pPr>
            <a:r>
              <a:rPr lang="pl-PL" sz="1600" b="0" i="0" dirty="0">
                <a:effectLst/>
                <a:latin typeface="Open Sans" panose="020B0606030504020204" pitchFamily="34" charset="0"/>
              </a:rPr>
              <a:t>Uwzględnienie wypowiedzi judykatury skłania do określenia pola znaczeniowego terminów „obcowanie płciowe” i „inna czynność seksualna” w oparciu o </a:t>
            </a:r>
            <a:r>
              <a:rPr lang="pl-PL" sz="1600" b="1" i="0" dirty="0">
                <a:effectLst/>
                <a:latin typeface="Open Sans" panose="020B0606030504020204" pitchFamily="34" charset="0"/>
              </a:rPr>
              <a:t>kryterium biologiczne</a:t>
            </a:r>
            <a:r>
              <a:rPr lang="pl-PL" sz="1600" b="0" i="0" dirty="0">
                <a:effectLst/>
                <a:latin typeface="Open Sans" panose="020B0606030504020204" pitchFamily="34" charset="0"/>
              </a:rPr>
              <a:t>, sprowadzające się do odwołania się do </a:t>
            </a:r>
            <a:r>
              <a:rPr lang="pl-PL" sz="1600" b="1" i="0" dirty="0">
                <a:effectLst/>
                <a:latin typeface="Open Sans" panose="020B0606030504020204" pitchFamily="34" charset="0"/>
              </a:rPr>
              <a:t>stopnia naruszenia integralności cielesnej osoby pokrzywdzonej</a:t>
            </a:r>
            <a:r>
              <a:rPr lang="pl-PL" sz="1600" b="0" i="0" dirty="0">
                <a:effectLst/>
                <a:latin typeface="Open Sans" panose="020B0606030504020204" pitchFamily="34" charset="0"/>
              </a:rPr>
              <a:t> przez stwierdzenie, że </a:t>
            </a:r>
            <a:r>
              <a:rPr lang="pl-PL" sz="1600" b="1" i="0" dirty="0">
                <a:effectLst/>
                <a:latin typeface="Open Sans" panose="020B0606030504020204" pitchFamily="34" charset="0"/>
              </a:rPr>
              <a:t>obcowanie płciowe to czynność seksualna, w czasie której dochodzi do penetracyjnego zaangażowania żeńskich lub męskich narządów płciowych po stronie ofiary lub do penetracyjnego zaangażowania innych naturalnych otworów ciała ofiary, które mogą zostać potraktowane jako surogat żeńskich narządów płciowych, niezależnie od płci ofiary.</a:t>
            </a:r>
          </a:p>
          <a:p>
            <a:pPr marL="114300" indent="0" algn="just">
              <a:buNone/>
            </a:pPr>
            <a:endParaRPr lang="pl-PL" sz="1600" b="1" dirty="0">
              <a:latin typeface="Open Sans" panose="020B0606030504020204" pitchFamily="34" charset="0"/>
            </a:endParaRPr>
          </a:p>
          <a:p>
            <a:pPr marL="114300" indent="0" algn="just">
              <a:buNone/>
            </a:pPr>
            <a:r>
              <a:rPr lang="pl-PL" sz="1600" b="0" i="0" dirty="0">
                <a:effectLst/>
                <a:latin typeface="Open Sans" panose="020B0606030504020204" pitchFamily="34" charset="0"/>
              </a:rPr>
              <a:t>Tak rozumiane obcowanie płciowe łączy się ze szczególnym stopniem dolegliwości fizycznej dla ofiary, ze szczególnym stopniem jej traumatyzacji, jak i może skutkować szczególnymi następstwami, np. ewentualną ciążą, zarażeniem się chorobą weneryczną lub wirusem HIV</a:t>
            </a:r>
            <a:r>
              <a:rPr lang="pl-PL" sz="1600" b="1" i="0" dirty="0">
                <a:effectLst/>
                <a:latin typeface="Open Sans" panose="020B0606030504020204" pitchFamily="34" charset="0"/>
              </a:rPr>
              <a:t> </a:t>
            </a:r>
            <a:r>
              <a:rPr lang="pl-PL" sz="1600" b="0" i="0" dirty="0">
                <a:effectLst/>
                <a:latin typeface="Open Sans" panose="020B0606030504020204" pitchFamily="34" charset="0"/>
              </a:rPr>
              <a:t>a także dotkliwymi uszkodzeniami ciała, w tym narządów płciowych. Ograniczanie pojęcia obcowania płciowego tylko do bezpośredniego kontaktu fizycznego między narządami płciowymi jednego z uczestników aktu seksualnego i ciałem drugiego uczestnika prowadzi do trudnej do zaakceptowania konsekwencji, że czynności seksualne polegające na użyciu przedmiotów martwych do symulacji stosunków płciowych, łączące się z identycznym stopniem naruszenia integralności cielesnej i podobnym, a nawet większym stopniem traumatyzacji ofiary, musiałyby zostać uznane za inne czynności seksualne w rozumieniu </a:t>
            </a:r>
            <a:r>
              <a:rPr lang="pl-PL" sz="1600" b="0" i="0" u="none" strike="noStrike" dirty="0">
                <a:effectLst/>
                <a:latin typeface="Open Sans" panose="020B0606030504020204" pitchFamily="34" charset="0"/>
                <a:hlinkClick r:id="rId2">
                  <a:extLst>
                    <a:ext uri="{A12FA001-AC4F-418D-AE19-62706E023703}">
                      <ahyp:hlinkClr xmlns:ahyp="http://schemas.microsoft.com/office/drawing/2018/hyperlinkcolor" val="tx"/>
                    </a:ext>
                  </a:extLst>
                </a:hlinkClick>
              </a:rPr>
              <a:t>art. 197 § 2</a:t>
            </a:r>
            <a:r>
              <a:rPr lang="pl-PL" sz="1600" b="0" i="0" dirty="0">
                <a:effectLst/>
                <a:latin typeface="Open Sans" panose="020B0606030504020204" pitchFamily="34" charset="0"/>
              </a:rPr>
              <a:t>.</a:t>
            </a:r>
            <a:endParaRPr lang="pl-PL" sz="1600" dirty="0"/>
          </a:p>
        </p:txBody>
      </p:sp>
    </p:spTree>
    <p:extLst>
      <p:ext uri="{BB962C8B-B14F-4D97-AF65-F5344CB8AC3E}">
        <p14:creationId xmlns:p14="http://schemas.microsoft.com/office/powerpoint/2010/main" val="1418513441"/>
      </p:ext>
    </p:extLst>
  </p:cSld>
  <p:clrMapOvr>
    <a:masterClrMapping/>
  </p:clrMapOvr>
  <p:transition>
    <p:randomBa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451BA09-2AF3-0284-6DB2-2B4386112067}"/>
              </a:ext>
            </a:extLst>
          </p:cNvPr>
          <p:cNvSpPr>
            <a:spLocks noGrp="1"/>
          </p:cNvSpPr>
          <p:nvPr>
            <p:ph type="title"/>
          </p:nvPr>
        </p:nvSpPr>
        <p:spPr>
          <a:xfrm>
            <a:off x="457200" y="274638"/>
            <a:ext cx="7620000" cy="274042"/>
          </a:xfrm>
        </p:spPr>
        <p:txBody>
          <a:bodyPr/>
          <a:lstStyle/>
          <a:p>
            <a:endParaRPr lang="pl-PL" dirty="0"/>
          </a:p>
        </p:txBody>
      </p:sp>
      <p:sp>
        <p:nvSpPr>
          <p:cNvPr id="3" name="Symbol zastępczy zawartości 2">
            <a:extLst>
              <a:ext uri="{FF2B5EF4-FFF2-40B4-BE49-F238E27FC236}">
                <a16:creationId xmlns:a16="http://schemas.microsoft.com/office/drawing/2014/main" id="{F92AB0B3-7CF1-9806-1034-C1B32FD3676F}"/>
              </a:ext>
            </a:extLst>
          </p:cNvPr>
          <p:cNvSpPr>
            <a:spLocks noGrp="1"/>
          </p:cNvSpPr>
          <p:nvPr>
            <p:ph idx="1"/>
          </p:nvPr>
        </p:nvSpPr>
        <p:spPr>
          <a:xfrm>
            <a:off x="179512" y="692696"/>
            <a:ext cx="8136904" cy="5890666"/>
          </a:xfrm>
        </p:spPr>
        <p:txBody>
          <a:bodyPr/>
          <a:lstStyle/>
          <a:p>
            <a:pPr marL="114300" indent="0" algn="just">
              <a:buNone/>
            </a:pPr>
            <a:r>
              <a:rPr lang="pl-PL" sz="1600" b="1" i="0" dirty="0">
                <a:effectLst/>
                <a:latin typeface="Open Sans" panose="020B0606030504020204" pitchFamily="34" charset="0"/>
              </a:rPr>
              <a:t>Czynność seksualna ma charakter penetracyjny</a:t>
            </a:r>
            <a:r>
              <a:rPr lang="pl-PL" sz="1600" b="0" i="0" dirty="0">
                <a:effectLst/>
                <a:latin typeface="Open Sans" panose="020B0606030504020204" pitchFamily="34" charset="0"/>
              </a:rPr>
              <a:t>:</a:t>
            </a:r>
          </a:p>
          <a:p>
            <a:pPr marL="114300" indent="0" algn="just">
              <a:buNone/>
            </a:pPr>
            <a:endParaRPr lang="pl-PL" sz="1600" b="1" i="0" dirty="0">
              <a:effectLst/>
              <a:latin typeface="Open Sans" panose="020B0606030504020204" pitchFamily="34" charset="0"/>
            </a:endParaRPr>
          </a:p>
          <a:p>
            <a:pPr marL="114300" indent="0" algn="just">
              <a:buNone/>
            </a:pPr>
            <a:r>
              <a:rPr lang="pl-PL" sz="1600" b="1" i="0" dirty="0">
                <a:effectLst/>
                <a:latin typeface="Open Sans" panose="020B0606030504020204" pitchFamily="34" charset="0"/>
              </a:rPr>
              <a:t>1)</a:t>
            </a:r>
            <a:r>
              <a:rPr lang="pl-PL" sz="1600" b="0" i="0" dirty="0">
                <a:effectLst/>
                <a:latin typeface="Open Sans" panose="020B0606030504020204" pitchFamily="34" charset="0"/>
              </a:rPr>
              <a:t>gdy łączy się z wprowadzeniem męskich narządów płciowych do żeńskich narządów płciowych (klasyczne stosunki heteroseksualne waginalne lub stosunki przedsionkowe);</a:t>
            </a:r>
          </a:p>
          <a:p>
            <a:pPr marL="114300" indent="0" algn="just">
              <a:buNone/>
            </a:pPr>
            <a:endParaRPr lang="pl-PL" sz="1600" b="1" i="0" dirty="0">
              <a:effectLst/>
              <a:latin typeface="Open Sans" panose="020B0606030504020204" pitchFamily="34" charset="0"/>
            </a:endParaRPr>
          </a:p>
          <a:p>
            <a:pPr marL="114300" indent="0" algn="just">
              <a:buNone/>
            </a:pPr>
            <a:r>
              <a:rPr lang="pl-PL" sz="1600" b="1" i="0" dirty="0">
                <a:effectLst/>
                <a:latin typeface="Open Sans" panose="020B0606030504020204" pitchFamily="34" charset="0"/>
              </a:rPr>
              <a:t>2)</a:t>
            </a:r>
            <a:r>
              <a:rPr lang="pl-PL" sz="1600" b="0" i="0" dirty="0">
                <a:effectLst/>
                <a:latin typeface="Open Sans" panose="020B0606030504020204" pitchFamily="34" charset="0"/>
              </a:rPr>
              <a:t>gdy łączy się z wprowadzeniem męskich narządów płciowych do żeńskich lub męskich naturalnych otworów ciała, które są traktowane jako surogaty żeńskich narządów płciowych, choćby nie były one do kontaktów seksualnych biologiczne przeznaczone (stosunki hetero- lub homoseksualne analne lub oralne w formie </a:t>
            </a:r>
            <a:r>
              <a:rPr lang="pl-PL" sz="1600" b="0" i="1" dirty="0" err="1">
                <a:effectLst/>
                <a:latin typeface="Open Sans" panose="020B0606030504020204" pitchFamily="34" charset="0"/>
              </a:rPr>
              <a:t>fellatio</a:t>
            </a:r>
            <a:r>
              <a:rPr lang="pl-PL" sz="1600" b="0" i="0" dirty="0">
                <a:effectLst/>
                <a:latin typeface="Open Sans" panose="020B0606030504020204" pitchFamily="34" charset="0"/>
              </a:rPr>
              <a:t>) – por. </a:t>
            </a:r>
            <a:r>
              <a:rPr lang="pl-PL" sz="1600" b="1" i="0" dirty="0">
                <a:effectLst/>
                <a:latin typeface="Open Sans" panose="020B0606030504020204" pitchFamily="34" charset="0"/>
              </a:rPr>
              <a:t>wyrok SA w Katowicach z 13.05.2004 r., </a:t>
            </a:r>
            <a:r>
              <a:rPr lang="pl-PL" sz="1600" b="1" i="0" u="none" strike="noStrike" dirty="0">
                <a:effectLst/>
                <a:latin typeface="Open Sans" panose="020B0606030504020204" pitchFamily="34" charset="0"/>
                <a:hlinkClick r:id="rId2">
                  <a:extLst>
                    <a:ext uri="{A12FA001-AC4F-418D-AE19-62706E023703}">
                      <ahyp:hlinkClr xmlns:ahyp="http://schemas.microsoft.com/office/drawing/2018/hyperlinkcolor" val="tx"/>
                    </a:ext>
                  </a:extLst>
                </a:hlinkClick>
              </a:rPr>
              <a:t>II </a:t>
            </a:r>
            <a:r>
              <a:rPr lang="pl-PL" sz="1600" b="1" i="0" u="none" strike="noStrike" dirty="0" err="1">
                <a:effectLst/>
                <a:latin typeface="Open Sans" panose="020B0606030504020204" pitchFamily="34" charset="0"/>
                <a:hlinkClick r:id="rId2">
                  <a:extLst>
                    <a:ext uri="{A12FA001-AC4F-418D-AE19-62706E023703}">
                      <ahyp:hlinkClr xmlns:ahyp="http://schemas.microsoft.com/office/drawing/2018/hyperlinkcolor" val="tx"/>
                    </a:ext>
                  </a:extLst>
                </a:hlinkClick>
              </a:rPr>
              <a:t>AKa</a:t>
            </a:r>
            <a:r>
              <a:rPr lang="pl-PL" sz="1600" b="1" i="0" u="none" strike="noStrike" dirty="0">
                <a:effectLst/>
                <a:latin typeface="Open Sans" panose="020B0606030504020204" pitchFamily="34" charset="0"/>
                <a:hlinkClick r:id="rId2">
                  <a:extLst>
                    <a:ext uri="{A12FA001-AC4F-418D-AE19-62706E023703}">
                      <ahyp:hlinkClr xmlns:ahyp="http://schemas.microsoft.com/office/drawing/2018/hyperlinkcolor" val="tx"/>
                    </a:ext>
                  </a:extLst>
                </a:hlinkClick>
              </a:rPr>
              <a:t> 75/04</a:t>
            </a:r>
            <a:r>
              <a:rPr lang="pl-PL" sz="1600" b="0" i="0" dirty="0">
                <a:effectLst/>
                <a:latin typeface="Open Sans" panose="020B0606030504020204" pitchFamily="34" charset="0"/>
              </a:rPr>
              <a:t>;</a:t>
            </a:r>
          </a:p>
          <a:p>
            <a:pPr marL="114300" indent="0" algn="just">
              <a:buNone/>
            </a:pPr>
            <a:endParaRPr lang="pl-PL" sz="1600" b="1" i="0" dirty="0">
              <a:effectLst/>
              <a:latin typeface="Open Sans" panose="020B0606030504020204" pitchFamily="34" charset="0"/>
            </a:endParaRPr>
          </a:p>
          <a:p>
            <a:pPr marL="114300" indent="0" algn="just">
              <a:buNone/>
            </a:pPr>
            <a:r>
              <a:rPr lang="pl-PL" sz="1600" b="1" i="0" dirty="0">
                <a:effectLst/>
                <a:latin typeface="Open Sans" panose="020B0606030504020204" pitchFamily="34" charset="0"/>
              </a:rPr>
              <a:t>3)</a:t>
            </a:r>
            <a:r>
              <a:rPr lang="pl-PL" sz="1600" b="0" i="0" dirty="0">
                <a:effectLst/>
                <a:latin typeface="Open Sans" panose="020B0606030504020204" pitchFamily="34" charset="0"/>
              </a:rPr>
              <a:t>gdy łączy się z wprowadzeniem przez sprawcę (kobietę lub mężczyznę) innych niż męskie narządy płciowe części ciała do żeńskich narządów płciowych ofiary (kobiety) lub do naturalnych otworów ciała ofiary (kobiety lub mężczyzny), przy czym te ostatnie są traktowane jako surogaty żeńskich narządów płciowych, choćby nie były one do kontaktów seksualnych biologiczne przeznaczone (np. wkładanie palców lub ręki do waginy lub do odbytu) – por. </a:t>
            </a:r>
            <a:r>
              <a:rPr lang="pl-PL" sz="1600" b="1" i="0" dirty="0">
                <a:effectLst/>
                <a:latin typeface="Open Sans" panose="020B0606030504020204" pitchFamily="34" charset="0"/>
              </a:rPr>
              <a:t>wyrok SA w Katowicach z 9.11.2006 r., </a:t>
            </a:r>
            <a:r>
              <a:rPr lang="pl-PL" sz="1600" b="1" i="0" u="none" strike="noStrike" dirty="0">
                <a:effectLst/>
                <a:latin typeface="Open Sans" panose="020B0606030504020204" pitchFamily="34" charset="0"/>
                <a:hlinkClick r:id="rId3">
                  <a:extLst>
                    <a:ext uri="{A12FA001-AC4F-418D-AE19-62706E023703}">
                      <ahyp:hlinkClr xmlns:ahyp="http://schemas.microsoft.com/office/drawing/2018/hyperlinkcolor" val="tx"/>
                    </a:ext>
                  </a:extLst>
                </a:hlinkClick>
              </a:rPr>
              <a:t>II </a:t>
            </a:r>
            <a:r>
              <a:rPr lang="pl-PL" sz="1600" b="1" i="0" u="none" strike="noStrike" dirty="0" err="1">
                <a:effectLst/>
                <a:latin typeface="Open Sans" panose="020B0606030504020204" pitchFamily="34" charset="0"/>
                <a:hlinkClick r:id="rId3">
                  <a:extLst>
                    <a:ext uri="{A12FA001-AC4F-418D-AE19-62706E023703}">
                      <ahyp:hlinkClr xmlns:ahyp="http://schemas.microsoft.com/office/drawing/2018/hyperlinkcolor" val="tx"/>
                    </a:ext>
                  </a:extLst>
                </a:hlinkClick>
              </a:rPr>
              <a:t>AKa</a:t>
            </a:r>
            <a:r>
              <a:rPr lang="pl-PL" sz="1600" b="1" i="0" u="none" strike="noStrike" dirty="0">
                <a:effectLst/>
                <a:latin typeface="Open Sans" panose="020B0606030504020204" pitchFamily="34" charset="0"/>
                <a:hlinkClick r:id="rId3">
                  <a:extLst>
                    <a:ext uri="{A12FA001-AC4F-418D-AE19-62706E023703}">
                      <ahyp:hlinkClr xmlns:ahyp="http://schemas.microsoft.com/office/drawing/2018/hyperlinkcolor" val="tx"/>
                    </a:ext>
                  </a:extLst>
                </a:hlinkClick>
              </a:rPr>
              <a:t> 323/06</a:t>
            </a:r>
            <a:r>
              <a:rPr lang="pl-PL" sz="1600" b="1" i="0" dirty="0">
                <a:effectLst/>
                <a:latin typeface="Open Sans" panose="020B0606030504020204" pitchFamily="34" charset="0"/>
              </a:rPr>
              <a:t>; wyrok SA w Lublinie z 24.08.2011 r., </a:t>
            </a:r>
            <a:r>
              <a:rPr lang="pl-PL" sz="1600" b="1" i="0" u="none" strike="noStrike" dirty="0">
                <a:effectLst/>
                <a:latin typeface="Open Sans" panose="020B0606030504020204" pitchFamily="34" charset="0"/>
                <a:hlinkClick r:id="rId4">
                  <a:extLst>
                    <a:ext uri="{A12FA001-AC4F-418D-AE19-62706E023703}">
                      <ahyp:hlinkClr xmlns:ahyp="http://schemas.microsoft.com/office/drawing/2018/hyperlinkcolor" val="tx"/>
                    </a:ext>
                  </a:extLst>
                </a:hlinkClick>
              </a:rPr>
              <a:t>II </a:t>
            </a:r>
            <a:r>
              <a:rPr lang="pl-PL" sz="1600" b="1" i="0" u="none" strike="noStrike" dirty="0" err="1">
                <a:effectLst/>
                <a:latin typeface="Open Sans" panose="020B0606030504020204" pitchFamily="34" charset="0"/>
                <a:hlinkClick r:id="rId4">
                  <a:extLst>
                    <a:ext uri="{A12FA001-AC4F-418D-AE19-62706E023703}">
                      <ahyp:hlinkClr xmlns:ahyp="http://schemas.microsoft.com/office/drawing/2018/hyperlinkcolor" val="tx"/>
                    </a:ext>
                  </a:extLst>
                </a:hlinkClick>
              </a:rPr>
              <a:t>AKa</a:t>
            </a:r>
            <a:r>
              <a:rPr lang="pl-PL" sz="1600" b="1" i="0" u="none" strike="noStrike" dirty="0">
                <a:effectLst/>
                <a:latin typeface="Open Sans" panose="020B0606030504020204" pitchFamily="34" charset="0"/>
                <a:hlinkClick r:id="rId4">
                  <a:extLst>
                    <a:ext uri="{A12FA001-AC4F-418D-AE19-62706E023703}">
                      <ahyp:hlinkClr xmlns:ahyp="http://schemas.microsoft.com/office/drawing/2018/hyperlinkcolor" val="tx"/>
                    </a:ext>
                  </a:extLst>
                </a:hlinkClick>
              </a:rPr>
              <a:t> 154/11</a:t>
            </a:r>
            <a:r>
              <a:rPr lang="pl-PL" sz="1600" b="1" i="0" dirty="0">
                <a:effectLst/>
                <a:latin typeface="Open Sans" panose="020B0606030504020204" pitchFamily="34" charset="0"/>
              </a:rPr>
              <a:t>, OSA 2012/5, poz. 15;</a:t>
            </a:r>
          </a:p>
          <a:p>
            <a:pPr marL="114300" indent="0" algn="just">
              <a:buNone/>
            </a:pPr>
            <a:endParaRPr lang="pl-PL" sz="1600" dirty="0"/>
          </a:p>
        </p:txBody>
      </p:sp>
    </p:spTree>
    <p:extLst>
      <p:ext uri="{BB962C8B-B14F-4D97-AF65-F5344CB8AC3E}">
        <p14:creationId xmlns:p14="http://schemas.microsoft.com/office/powerpoint/2010/main" val="450200337"/>
      </p:ext>
    </p:extLst>
  </p:cSld>
  <p:clrMapOvr>
    <a:masterClrMapping/>
  </p:clrMapOvr>
  <p:transition>
    <p:randomBa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D9273C6-E35F-DEF0-785A-9B003E34B49C}"/>
              </a:ext>
            </a:extLst>
          </p:cNvPr>
          <p:cNvSpPr>
            <a:spLocks noGrp="1"/>
          </p:cNvSpPr>
          <p:nvPr>
            <p:ph type="title"/>
          </p:nvPr>
        </p:nvSpPr>
        <p:spPr>
          <a:xfrm>
            <a:off x="457200" y="274638"/>
            <a:ext cx="7620000" cy="274042"/>
          </a:xfrm>
        </p:spPr>
        <p:txBody>
          <a:bodyPr/>
          <a:lstStyle/>
          <a:p>
            <a:endParaRPr lang="pl-PL" dirty="0"/>
          </a:p>
        </p:txBody>
      </p:sp>
      <p:sp>
        <p:nvSpPr>
          <p:cNvPr id="3" name="Symbol zastępczy zawartości 2">
            <a:extLst>
              <a:ext uri="{FF2B5EF4-FFF2-40B4-BE49-F238E27FC236}">
                <a16:creationId xmlns:a16="http://schemas.microsoft.com/office/drawing/2014/main" id="{5E3D0330-3F03-9279-20A2-E2EFA9768086}"/>
              </a:ext>
            </a:extLst>
          </p:cNvPr>
          <p:cNvSpPr>
            <a:spLocks noGrp="1"/>
          </p:cNvSpPr>
          <p:nvPr>
            <p:ph idx="1"/>
          </p:nvPr>
        </p:nvSpPr>
        <p:spPr>
          <a:xfrm>
            <a:off x="179512" y="764704"/>
            <a:ext cx="8136904" cy="5904656"/>
          </a:xfrm>
        </p:spPr>
        <p:txBody>
          <a:bodyPr/>
          <a:lstStyle/>
          <a:p>
            <a:pPr marL="114300" indent="0" algn="just">
              <a:buNone/>
            </a:pPr>
            <a:r>
              <a:rPr lang="pl-PL" sz="1400" b="1" i="0" dirty="0">
                <a:effectLst/>
                <a:latin typeface="Open Sans" panose="020B0606030504020204" pitchFamily="34" charset="0"/>
              </a:rPr>
              <a:t>4)</a:t>
            </a:r>
            <a:r>
              <a:rPr lang="pl-PL" sz="1400" b="0" i="0" dirty="0">
                <a:effectLst/>
                <a:latin typeface="Open Sans" panose="020B0606030504020204" pitchFamily="34" charset="0"/>
              </a:rPr>
              <a:t>gdy łączy się z wprowadzeniem przez sprawcę (kobietę lub mężczyznę) przedmiotów martwych mających zastępować męskie narządy płciowe do żeńskich narządów płciowych ofiary (kobiety) lub do naturalnych otworów ciała ofiary (kobiety lub mężczyzny), które są traktowane jako surogaty żeńskich narządów płciowych, choćby nie były one do kontaktów seksualnych biologiczne przeznaczone (np. wkładanie wibratora albo butelki do waginy lub odbytu); bez znaczenia dla przyjęcia, że czynność ma charakter penetracyjny, powinny być wielkość i kształt przedmiotów użytych do penetracji – por. </a:t>
            </a:r>
            <a:r>
              <a:rPr lang="pl-PL" sz="1400" b="1" i="0" dirty="0">
                <a:effectLst/>
                <a:latin typeface="Open Sans" panose="020B0606030504020204" pitchFamily="34" charset="0"/>
              </a:rPr>
              <a:t>wyrok SA w Katowicach z 15.11.2006 r., </a:t>
            </a:r>
            <a:r>
              <a:rPr lang="pl-PL" sz="1400" b="1" i="0" u="none" strike="noStrike" dirty="0">
                <a:effectLst/>
                <a:latin typeface="Open Sans" panose="020B0606030504020204" pitchFamily="34" charset="0"/>
                <a:hlinkClick r:id="rId2">
                  <a:extLst>
                    <a:ext uri="{A12FA001-AC4F-418D-AE19-62706E023703}">
                      <ahyp:hlinkClr xmlns:ahyp="http://schemas.microsoft.com/office/drawing/2018/hyperlinkcolor" val="tx"/>
                    </a:ext>
                  </a:extLst>
                </a:hlinkClick>
              </a:rPr>
              <a:t>II </a:t>
            </a:r>
            <a:r>
              <a:rPr lang="pl-PL" sz="1400" b="1" i="0" u="none" strike="noStrike" dirty="0" err="1">
                <a:effectLst/>
                <a:latin typeface="Open Sans" panose="020B0606030504020204" pitchFamily="34" charset="0"/>
                <a:hlinkClick r:id="rId2">
                  <a:extLst>
                    <a:ext uri="{A12FA001-AC4F-418D-AE19-62706E023703}">
                      <ahyp:hlinkClr xmlns:ahyp="http://schemas.microsoft.com/office/drawing/2018/hyperlinkcolor" val="tx"/>
                    </a:ext>
                  </a:extLst>
                </a:hlinkClick>
              </a:rPr>
              <a:t>AKa</a:t>
            </a:r>
            <a:r>
              <a:rPr lang="pl-PL" sz="1400" b="1" i="0" u="none" strike="noStrike" dirty="0">
                <a:effectLst/>
                <a:latin typeface="Open Sans" panose="020B0606030504020204" pitchFamily="34" charset="0"/>
                <a:hlinkClick r:id="rId2">
                  <a:extLst>
                    <a:ext uri="{A12FA001-AC4F-418D-AE19-62706E023703}">
                      <ahyp:hlinkClr xmlns:ahyp="http://schemas.microsoft.com/office/drawing/2018/hyperlinkcolor" val="tx"/>
                    </a:ext>
                  </a:extLst>
                </a:hlinkClick>
              </a:rPr>
              <a:t> 328/06</a:t>
            </a:r>
            <a:r>
              <a:rPr lang="pl-PL" sz="1400" b="1" i="0" dirty="0">
                <a:effectLst/>
                <a:latin typeface="Open Sans" panose="020B0606030504020204" pitchFamily="34" charset="0"/>
              </a:rPr>
              <a:t>; wyrok SA w Katowicach z 19.04.2007 r., </a:t>
            </a:r>
            <a:r>
              <a:rPr lang="pl-PL" sz="1400" b="1" i="0" u="none" strike="noStrike" dirty="0">
                <a:effectLst/>
                <a:latin typeface="Open Sans" panose="020B0606030504020204" pitchFamily="34" charset="0"/>
                <a:hlinkClick r:id="rId3">
                  <a:extLst>
                    <a:ext uri="{A12FA001-AC4F-418D-AE19-62706E023703}">
                      <ahyp:hlinkClr xmlns:ahyp="http://schemas.microsoft.com/office/drawing/2018/hyperlinkcolor" val="tx"/>
                    </a:ext>
                  </a:extLst>
                </a:hlinkClick>
              </a:rPr>
              <a:t>II </a:t>
            </a:r>
            <a:r>
              <a:rPr lang="pl-PL" sz="1400" b="1" i="0" u="none" strike="noStrike" dirty="0" err="1">
                <a:effectLst/>
                <a:latin typeface="Open Sans" panose="020B0606030504020204" pitchFamily="34" charset="0"/>
                <a:hlinkClick r:id="rId3">
                  <a:extLst>
                    <a:ext uri="{A12FA001-AC4F-418D-AE19-62706E023703}">
                      <ahyp:hlinkClr xmlns:ahyp="http://schemas.microsoft.com/office/drawing/2018/hyperlinkcolor" val="tx"/>
                    </a:ext>
                  </a:extLst>
                </a:hlinkClick>
              </a:rPr>
              <a:t>AKa</a:t>
            </a:r>
            <a:r>
              <a:rPr lang="pl-PL" sz="1400" b="1" i="0" u="none" strike="noStrike" dirty="0">
                <a:effectLst/>
                <a:latin typeface="Open Sans" panose="020B0606030504020204" pitchFamily="34" charset="0"/>
                <a:hlinkClick r:id="rId3">
                  <a:extLst>
                    <a:ext uri="{A12FA001-AC4F-418D-AE19-62706E023703}">
                      <ahyp:hlinkClr xmlns:ahyp="http://schemas.microsoft.com/office/drawing/2018/hyperlinkcolor" val="tx"/>
                    </a:ext>
                  </a:extLst>
                </a:hlinkClick>
              </a:rPr>
              <a:t> 40/07</a:t>
            </a:r>
            <a:r>
              <a:rPr lang="pl-PL" sz="1400" b="1" i="0" dirty="0">
                <a:effectLst/>
                <a:latin typeface="Open Sans" panose="020B0606030504020204" pitchFamily="34" charset="0"/>
              </a:rPr>
              <a:t>, oraz uzasadnienie wyroku SN z 26.10.2001 r., </a:t>
            </a:r>
            <a:r>
              <a:rPr lang="pl-PL" sz="1400" b="1" i="0" u="none" strike="noStrike" dirty="0">
                <a:effectLst/>
                <a:latin typeface="Open Sans" panose="020B0606030504020204" pitchFamily="34" charset="0"/>
                <a:hlinkClick r:id="rId4">
                  <a:extLst>
                    <a:ext uri="{A12FA001-AC4F-418D-AE19-62706E023703}">
                      <ahyp:hlinkClr xmlns:ahyp="http://schemas.microsoft.com/office/drawing/2018/hyperlinkcolor" val="tx"/>
                    </a:ext>
                  </a:extLst>
                </a:hlinkClick>
              </a:rPr>
              <a:t>WA 25/01</a:t>
            </a:r>
            <a:r>
              <a:rPr lang="pl-PL" sz="1400" b="1" i="0" dirty="0">
                <a:effectLst/>
                <a:latin typeface="Open Sans" panose="020B0606030504020204" pitchFamily="34" charset="0"/>
              </a:rPr>
              <a:t>,</a:t>
            </a:r>
            <a:r>
              <a:rPr lang="pl-PL" sz="1400" b="0" i="0" dirty="0">
                <a:effectLst/>
                <a:latin typeface="Open Sans" panose="020B0606030504020204" pitchFamily="34" charset="0"/>
              </a:rPr>
              <a:t> </a:t>
            </a:r>
            <a:r>
              <a:rPr lang="pl-PL" sz="1400" b="1" i="0" dirty="0">
                <a:solidFill>
                  <a:srgbClr val="FF0000"/>
                </a:solidFill>
                <a:effectLst/>
                <a:latin typeface="Open Sans" panose="020B0606030504020204" pitchFamily="34" charset="0"/>
              </a:rPr>
              <a:t>odmiennie w uzasadnieniu wyroku SA we Wrocławiu z 11.04.2007 r., </a:t>
            </a:r>
            <a:r>
              <a:rPr lang="pl-PL" sz="1400" b="1" i="0" u="none" strike="noStrike" dirty="0">
                <a:solidFill>
                  <a:srgbClr val="FF0000"/>
                </a:solidFill>
                <a:effectLst/>
                <a:latin typeface="Open Sans" panose="020B0606030504020204" pitchFamily="34" charset="0"/>
                <a:hlinkClick r:id="rId5">
                  <a:extLst>
                    <a:ext uri="{A12FA001-AC4F-418D-AE19-62706E023703}">
                      <ahyp:hlinkClr xmlns:ahyp="http://schemas.microsoft.com/office/drawing/2018/hyperlinkcolor" val="tx"/>
                    </a:ext>
                  </a:extLst>
                </a:hlinkClick>
              </a:rPr>
              <a:t>II </a:t>
            </a:r>
            <a:r>
              <a:rPr lang="pl-PL" sz="1400" b="1" i="0" u="none" strike="noStrike" dirty="0" err="1">
                <a:solidFill>
                  <a:srgbClr val="FF0000"/>
                </a:solidFill>
                <a:effectLst/>
                <a:latin typeface="Open Sans" panose="020B0606030504020204" pitchFamily="34" charset="0"/>
                <a:hlinkClick r:id="rId5">
                  <a:extLst>
                    <a:ext uri="{A12FA001-AC4F-418D-AE19-62706E023703}">
                      <ahyp:hlinkClr xmlns:ahyp="http://schemas.microsoft.com/office/drawing/2018/hyperlinkcolor" val="tx"/>
                    </a:ext>
                  </a:extLst>
                </a:hlinkClick>
              </a:rPr>
              <a:t>AKa</a:t>
            </a:r>
            <a:r>
              <a:rPr lang="pl-PL" sz="1400" b="1" i="0" u="none" strike="noStrike" dirty="0">
                <a:solidFill>
                  <a:srgbClr val="FF0000"/>
                </a:solidFill>
                <a:effectLst/>
                <a:latin typeface="Open Sans" panose="020B0606030504020204" pitchFamily="34" charset="0"/>
                <a:hlinkClick r:id="rId5">
                  <a:extLst>
                    <a:ext uri="{A12FA001-AC4F-418D-AE19-62706E023703}">
                      <ahyp:hlinkClr xmlns:ahyp="http://schemas.microsoft.com/office/drawing/2018/hyperlinkcolor" val="tx"/>
                    </a:ext>
                  </a:extLst>
                </a:hlinkClick>
              </a:rPr>
              <a:t> 89/07</a:t>
            </a:r>
            <a:r>
              <a:rPr lang="pl-PL" sz="1400" b="1" i="0" dirty="0">
                <a:solidFill>
                  <a:srgbClr val="FF0000"/>
                </a:solidFill>
                <a:effectLst/>
                <a:latin typeface="Open Sans" panose="020B0606030504020204" pitchFamily="34" charset="0"/>
              </a:rPr>
              <a:t>, który przyjął za sądem I instancji, że wprowadzenie marchwi do dróg rodnych kobiety stanowi inną czynność seksualną w rozumieniu </a:t>
            </a:r>
            <a:r>
              <a:rPr lang="pl-PL" sz="1400" b="1" i="0" u="none" strike="noStrike" dirty="0">
                <a:solidFill>
                  <a:srgbClr val="FF0000"/>
                </a:solidFill>
                <a:effectLst/>
                <a:latin typeface="Open Sans" panose="020B0606030504020204" pitchFamily="34" charset="0"/>
                <a:hlinkClick r:id="rId6">
                  <a:extLst>
                    <a:ext uri="{A12FA001-AC4F-418D-AE19-62706E023703}">
                      <ahyp:hlinkClr xmlns:ahyp="http://schemas.microsoft.com/office/drawing/2018/hyperlinkcolor" val="tx"/>
                    </a:ext>
                  </a:extLst>
                </a:hlinkClick>
              </a:rPr>
              <a:t>art. 197 § 2</a:t>
            </a:r>
            <a:r>
              <a:rPr lang="pl-PL" sz="1400" b="1" i="0" dirty="0">
                <a:solidFill>
                  <a:srgbClr val="FF0000"/>
                </a:solidFill>
                <a:effectLst/>
                <a:latin typeface="Open Sans" panose="020B0606030504020204" pitchFamily="34" charset="0"/>
              </a:rPr>
              <a:t>; podobnie odmienne stanowisko wynikające z uzasadnienia wyroku SA w Lublinie z 12.12.2007 r., </a:t>
            </a:r>
            <a:r>
              <a:rPr lang="pl-PL" sz="1400" b="1" i="0" u="none" strike="noStrike" dirty="0">
                <a:solidFill>
                  <a:srgbClr val="FF0000"/>
                </a:solidFill>
                <a:effectLst/>
                <a:latin typeface="Open Sans" panose="020B0606030504020204" pitchFamily="34" charset="0"/>
                <a:hlinkClick r:id="rId7">
                  <a:extLst>
                    <a:ext uri="{A12FA001-AC4F-418D-AE19-62706E023703}">
                      <ahyp:hlinkClr xmlns:ahyp="http://schemas.microsoft.com/office/drawing/2018/hyperlinkcolor" val="tx"/>
                    </a:ext>
                  </a:extLst>
                </a:hlinkClick>
              </a:rPr>
              <a:t>II </a:t>
            </a:r>
            <a:r>
              <a:rPr lang="pl-PL" sz="1400" b="1" i="0" u="none" strike="noStrike" dirty="0" err="1">
                <a:solidFill>
                  <a:srgbClr val="FF0000"/>
                </a:solidFill>
                <a:effectLst/>
                <a:latin typeface="Open Sans" panose="020B0606030504020204" pitchFamily="34" charset="0"/>
                <a:hlinkClick r:id="rId7">
                  <a:extLst>
                    <a:ext uri="{A12FA001-AC4F-418D-AE19-62706E023703}">
                      <ahyp:hlinkClr xmlns:ahyp="http://schemas.microsoft.com/office/drawing/2018/hyperlinkcolor" val="tx"/>
                    </a:ext>
                  </a:extLst>
                </a:hlinkClick>
              </a:rPr>
              <a:t>AKa</a:t>
            </a:r>
            <a:r>
              <a:rPr lang="pl-PL" sz="1400" b="1" i="0" u="none" strike="noStrike" dirty="0">
                <a:solidFill>
                  <a:srgbClr val="FF0000"/>
                </a:solidFill>
                <a:effectLst/>
                <a:latin typeface="Open Sans" panose="020B0606030504020204" pitchFamily="34" charset="0"/>
                <a:hlinkClick r:id="rId7">
                  <a:extLst>
                    <a:ext uri="{A12FA001-AC4F-418D-AE19-62706E023703}">
                      <ahyp:hlinkClr xmlns:ahyp="http://schemas.microsoft.com/office/drawing/2018/hyperlinkcolor" val="tx"/>
                    </a:ext>
                  </a:extLst>
                </a:hlinkClick>
              </a:rPr>
              <a:t> 286/07</a:t>
            </a:r>
            <a:r>
              <a:rPr lang="pl-PL" sz="1400" b="1" i="0" dirty="0">
                <a:solidFill>
                  <a:srgbClr val="FF0000"/>
                </a:solidFill>
                <a:effectLst/>
                <a:latin typeface="Open Sans" panose="020B0606030504020204" pitchFamily="34" charset="0"/>
              </a:rPr>
              <a:t>, i wyroku SA w Katowicach z 2.06.2011 r., </a:t>
            </a:r>
            <a:r>
              <a:rPr lang="pl-PL" sz="1400" b="1" i="0" u="none" strike="noStrike" dirty="0">
                <a:solidFill>
                  <a:srgbClr val="FF0000"/>
                </a:solidFill>
                <a:effectLst/>
                <a:latin typeface="Open Sans" panose="020B0606030504020204" pitchFamily="34" charset="0"/>
                <a:hlinkClick r:id="rId8">
                  <a:extLst>
                    <a:ext uri="{A12FA001-AC4F-418D-AE19-62706E023703}">
                      <ahyp:hlinkClr xmlns:ahyp="http://schemas.microsoft.com/office/drawing/2018/hyperlinkcolor" val="tx"/>
                    </a:ext>
                  </a:extLst>
                </a:hlinkClick>
              </a:rPr>
              <a:t>II </a:t>
            </a:r>
            <a:r>
              <a:rPr lang="pl-PL" sz="1400" b="1" i="0" u="none" strike="noStrike" dirty="0" err="1">
                <a:solidFill>
                  <a:srgbClr val="FF0000"/>
                </a:solidFill>
                <a:effectLst/>
                <a:latin typeface="Open Sans" panose="020B0606030504020204" pitchFamily="34" charset="0"/>
                <a:hlinkClick r:id="rId8">
                  <a:extLst>
                    <a:ext uri="{A12FA001-AC4F-418D-AE19-62706E023703}">
                      <ahyp:hlinkClr xmlns:ahyp="http://schemas.microsoft.com/office/drawing/2018/hyperlinkcolor" val="tx"/>
                    </a:ext>
                  </a:extLst>
                </a:hlinkClick>
              </a:rPr>
              <a:t>AKa</a:t>
            </a:r>
            <a:r>
              <a:rPr lang="pl-PL" sz="1400" b="1" i="0" u="none" strike="noStrike" dirty="0">
                <a:solidFill>
                  <a:srgbClr val="FF0000"/>
                </a:solidFill>
                <a:effectLst/>
                <a:latin typeface="Open Sans" panose="020B0606030504020204" pitchFamily="34" charset="0"/>
                <a:hlinkClick r:id="rId8">
                  <a:extLst>
                    <a:ext uri="{A12FA001-AC4F-418D-AE19-62706E023703}">
                      <ahyp:hlinkClr xmlns:ahyp="http://schemas.microsoft.com/office/drawing/2018/hyperlinkcolor" val="tx"/>
                    </a:ext>
                  </a:extLst>
                </a:hlinkClick>
              </a:rPr>
              <a:t> 142/11</a:t>
            </a:r>
            <a:r>
              <a:rPr lang="pl-PL" sz="1400" b="1" i="0" dirty="0">
                <a:solidFill>
                  <a:srgbClr val="FF0000"/>
                </a:solidFill>
                <a:effectLst/>
                <a:latin typeface="Open Sans" panose="020B0606030504020204" pitchFamily="34" charset="0"/>
              </a:rPr>
              <a:t>, OSA 2012/4, poz. 13.</a:t>
            </a:r>
          </a:p>
          <a:p>
            <a:pPr marL="114300" indent="0" algn="just">
              <a:buNone/>
            </a:pPr>
            <a:endParaRPr lang="pl-PL" sz="1400" dirty="0"/>
          </a:p>
          <a:p>
            <a:pPr marL="114300" indent="0" algn="just">
              <a:buNone/>
            </a:pPr>
            <a:r>
              <a:rPr lang="pl-PL" sz="1400" b="1" i="0" dirty="0">
                <a:solidFill>
                  <a:srgbClr val="333333"/>
                </a:solidFill>
                <a:effectLst/>
                <a:latin typeface="Open Sans" panose="020B0606030504020204" pitchFamily="34" charset="0"/>
              </a:rPr>
              <a:t>Surogatami żeńskich narządów płciowych</a:t>
            </a:r>
            <a:r>
              <a:rPr lang="pl-PL" sz="1400" b="0" i="0" dirty="0">
                <a:solidFill>
                  <a:srgbClr val="333333"/>
                </a:solidFill>
                <a:effectLst/>
                <a:latin typeface="Open Sans" panose="020B0606030504020204" pitchFamily="34" charset="0"/>
              </a:rPr>
              <a:t> są </a:t>
            </a:r>
            <a:r>
              <a:rPr lang="pl-PL" sz="1400" b="0" i="0" u="sng" dirty="0">
                <a:solidFill>
                  <a:srgbClr val="333333"/>
                </a:solidFill>
                <a:effectLst/>
                <a:latin typeface="Open Sans" panose="020B0606030504020204" pitchFamily="34" charset="0"/>
              </a:rPr>
              <a:t>odbyt (</a:t>
            </a:r>
            <a:r>
              <a:rPr lang="pl-PL" sz="1400" b="0" i="1" u="sng" dirty="0">
                <a:solidFill>
                  <a:srgbClr val="333333"/>
                </a:solidFill>
                <a:effectLst/>
                <a:latin typeface="Open Sans" panose="020B0606030504020204" pitchFamily="34" charset="0"/>
              </a:rPr>
              <a:t>coitus in </a:t>
            </a:r>
            <a:r>
              <a:rPr lang="pl-PL" sz="1400" b="0" i="1" u="sng" dirty="0" err="1">
                <a:solidFill>
                  <a:srgbClr val="333333"/>
                </a:solidFill>
                <a:effectLst/>
                <a:latin typeface="Open Sans" panose="020B0606030504020204" pitchFamily="34" charset="0"/>
              </a:rPr>
              <a:t>anum</a:t>
            </a:r>
            <a:r>
              <a:rPr lang="pl-PL" sz="1400" b="0" i="0" u="sng" dirty="0">
                <a:solidFill>
                  <a:srgbClr val="333333"/>
                </a:solidFill>
                <a:effectLst/>
                <a:latin typeface="Open Sans" panose="020B0606030504020204" pitchFamily="34" charset="0"/>
              </a:rPr>
              <a:t>) i otwór gębowy (</a:t>
            </a:r>
            <a:r>
              <a:rPr lang="pl-PL" sz="1400" b="0" i="1" u="sng" dirty="0">
                <a:solidFill>
                  <a:srgbClr val="333333"/>
                </a:solidFill>
                <a:effectLst/>
                <a:latin typeface="Open Sans" panose="020B0606030504020204" pitchFamily="34" charset="0"/>
              </a:rPr>
              <a:t>coitus in </a:t>
            </a:r>
            <a:r>
              <a:rPr lang="pl-PL" sz="1400" b="0" i="1" u="sng" dirty="0" err="1">
                <a:solidFill>
                  <a:srgbClr val="333333"/>
                </a:solidFill>
                <a:effectLst/>
                <a:latin typeface="Open Sans" panose="020B0606030504020204" pitchFamily="34" charset="0"/>
              </a:rPr>
              <a:t>ore</a:t>
            </a:r>
            <a:r>
              <a:rPr lang="pl-PL" sz="1400" b="0" i="0" u="sng" dirty="0">
                <a:solidFill>
                  <a:srgbClr val="333333"/>
                </a:solidFill>
                <a:effectLst/>
                <a:latin typeface="Open Sans" panose="020B0606030504020204" pitchFamily="34" charset="0"/>
              </a:rPr>
              <a:t> w formie </a:t>
            </a:r>
            <a:r>
              <a:rPr lang="pl-PL" sz="1400" b="0" i="1" u="sng" dirty="0" err="1">
                <a:solidFill>
                  <a:srgbClr val="333333"/>
                </a:solidFill>
                <a:effectLst/>
                <a:latin typeface="Open Sans" panose="020B0606030504020204" pitchFamily="34" charset="0"/>
              </a:rPr>
              <a:t>fellatio</a:t>
            </a:r>
            <a:r>
              <a:rPr lang="pl-PL" sz="1400" b="0" i="0" u="sng" dirty="0">
                <a:solidFill>
                  <a:srgbClr val="333333"/>
                </a:solidFill>
                <a:effectLst/>
                <a:latin typeface="Open Sans" panose="020B0606030504020204" pitchFamily="34" charset="0"/>
              </a:rPr>
              <a:t>)</a:t>
            </a:r>
            <a:r>
              <a:rPr lang="pl-PL" sz="1400" b="0" i="0" dirty="0">
                <a:solidFill>
                  <a:srgbClr val="333333"/>
                </a:solidFill>
                <a:effectLst/>
                <a:latin typeface="Open Sans" panose="020B0606030504020204" pitchFamily="34" charset="0"/>
              </a:rPr>
              <a:t>, gdyż z uwagi na swoje fizjologiczne cechy w czasie kontaktu seksualnego mogą pełnić podobną funkcję jak żeńskie narządy płciowe. Zaznaczyć trzeba, że o ile nie powinny budzić wątpliwości sytuacje, w których dochodzi do użycia innych niż męskie narządy płciowe części ciała lub przedmiotów martwych do penetracji waginalnej lub analnej, to </a:t>
            </a:r>
            <a:r>
              <a:rPr lang="pl-PL" sz="1400" b="1" i="0" dirty="0">
                <a:solidFill>
                  <a:srgbClr val="333333"/>
                </a:solidFill>
                <a:effectLst/>
                <a:latin typeface="Open Sans" panose="020B0606030504020204" pitchFamily="34" charset="0"/>
              </a:rPr>
              <a:t>trudno uznać za mające charakter penetracyjny zachowania polegające na wprowadzaniu innych niż męskie narządy płciowe części ciała lub przedmiotów martwych do otworu gębowego, gdyż takie zachowania obiektywnie nie mogą mieć w tych sytuacjach charakteru seksualnego. </a:t>
            </a:r>
            <a:r>
              <a:rPr lang="pl-PL" sz="1400" b="0" i="0" dirty="0">
                <a:solidFill>
                  <a:srgbClr val="333333"/>
                </a:solidFill>
                <a:effectLst/>
                <a:latin typeface="Open Sans" panose="020B0606030504020204" pitchFamily="34" charset="0"/>
              </a:rPr>
              <a:t>Otwór gębowy można uznać więc za surogat żeńskiego narządu płciowego tylko w sytuacjach stosunku oralnego w formie </a:t>
            </a:r>
            <a:r>
              <a:rPr lang="pl-PL" sz="1400" b="0" i="1" dirty="0" err="1">
                <a:solidFill>
                  <a:srgbClr val="333333"/>
                </a:solidFill>
                <a:effectLst/>
                <a:latin typeface="Open Sans" panose="020B0606030504020204" pitchFamily="34" charset="0"/>
              </a:rPr>
              <a:t>fellatio</a:t>
            </a:r>
            <a:r>
              <a:rPr lang="pl-PL" sz="1400" b="0" i="0" dirty="0">
                <a:solidFill>
                  <a:srgbClr val="333333"/>
                </a:solidFill>
                <a:effectLst/>
                <a:latin typeface="Open Sans" panose="020B0606030504020204" pitchFamily="34" charset="0"/>
              </a:rPr>
              <a:t>. Z uwagi na brak fizycznego podobieństwa z żeńskimi narządami płciowymi </a:t>
            </a:r>
            <a:r>
              <a:rPr lang="pl-PL" sz="1400" b="1" i="0" dirty="0">
                <a:solidFill>
                  <a:srgbClr val="333333"/>
                </a:solidFill>
                <a:effectLst/>
                <a:latin typeface="Open Sans" panose="020B0606030504020204" pitchFamily="34" charset="0"/>
              </a:rPr>
              <a:t>nie można uznać za ich surogaty uszu, nosa czy oczu (tak zdaje się przyjmować J. Warylewski).</a:t>
            </a:r>
            <a:endParaRPr lang="pl-PL" sz="1400" b="1" dirty="0"/>
          </a:p>
        </p:txBody>
      </p:sp>
    </p:spTree>
    <p:extLst>
      <p:ext uri="{BB962C8B-B14F-4D97-AF65-F5344CB8AC3E}">
        <p14:creationId xmlns:p14="http://schemas.microsoft.com/office/powerpoint/2010/main" val="3859242528"/>
      </p:ext>
    </p:extLst>
  </p:cSld>
  <p:clrMapOvr>
    <a:masterClrMapping/>
  </p:clrMapOvr>
  <p:transition>
    <p:randomBa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B3107FA-6AC3-59B7-45BA-AF01D88AA092}"/>
              </a:ext>
            </a:extLst>
          </p:cNvPr>
          <p:cNvSpPr>
            <a:spLocks noGrp="1"/>
          </p:cNvSpPr>
          <p:nvPr>
            <p:ph type="title"/>
          </p:nvPr>
        </p:nvSpPr>
        <p:spPr>
          <a:xfrm>
            <a:off x="457200" y="274638"/>
            <a:ext cx="7620000" cy="58018"/>
          </a:xfrm>
        </p:spPr>
        <p:txBody>
          <a:bodyPr/>
          <a:lstStyle/>
          <a:p>
            <a:endParaRPr lang="pl-PL" dirty="0"/>
          </a:p>
        </p:txBody>
      </p:sp>
      <p:sp>
        <p:nvSpPr>
          <p:cNvPr id="3" name="Symbol zastępczy zawartości 2">
            <a:extLst>
              <a:ext uri="{FF2B5EF4-FFF2-40B4-BE49-F238E27FC236}">
                <a16:creationId xmlns:a16="http://schemas.microsoft.com/office/drawing/2014/main" id="{28B1202D-1092-6AF2-0107-EA0CCF00093C}"/>
              </a:ext>
            </a:extLst>
          </p:cNvPr>
          <p:cNvSpPr>
            <a:spLocks noGrp="1"/>
          </p:cNvSpPr>
          <p:nvPr>
            <p:ph idx="1"/>
          </p:nvPr>
        </p:nvSpPr>
        <p:spPr>
          <a:xfrm>
            <a:off x="179512" y="476672"/>
            <a:ext cx="8136904" cy="6192688"/>
          </a:xfrm>
        </p:spPr>
        <p:txBody>
          <a:bodyPr/>
          <a:lstStyle/>
          <a:p>
            <a:pPr marL="114300" indent="0" algn="just">
              <a:buNone/>
            </a:pPr>
            <a:r>
              <a:rPr lang="pl-PL" sz="1450" b="0" dirty="0">
                <a:effectLst/>
                <a:latin typeface="Open Sans" panose="020B0606030504020204" pitchFamily="34" charset="0"/>
              </a:rPr>
              <a:t>Nie można mówić również o stosunku penetracyjnym, będącym surogatem spółkowania, gdy zaangażowane zostaną inne niż wyżej wymienione części ciała ofiary, które przez zetknięcie się z męskimi narządami płciowymi sprawcy umożliwiają kontakt fizyczny analogiczny jak przy stosunku penetracyjnym. Chodzi tu w szczególności o stosunek </a:t>
            </a:r>
            <a:r>
              <a:rPr lang="pl-PL" sz="1450" b="0" dirty="0" err="1">
                <a:effectLst/>
                <a:latin typeface="Open Sans" panose="020B0606030504020204" pitchFamily="34" charset="0"/>
              </a:rPr>
              <a:t>dopachowy</a:t>
            </a:r>
            <a:r>
              <a:rPr lang="pl-PL" sz="1450" b="0" dirty="0">
                <a:effectLst/>
                <a:latin typeface="Open Sans" panose="020B0606030504020204" pitchFamily="34" charset="0"/>
              </a:rPr>
              <a:t> (</a:t>
            </a:r>
            <a:r>
              <a:rPr lang="pl-PL" sz="1450" b="0" i="1" dirty="0">
                <a:effectLst/>
                <a:latin typeface="Open Sans" panose="020B0606030504020204" pitchFamily="34" charset="0"/>
              </a:rPr>
              <a:t>coitus in </a:t>
            </a:r>
            <a:r>
              <a:rPr lang="pl-PL" sz="1450" b="0" i="1" dirty="0" err="1">
                <a:effectLst/>
                <a:latin typeface="Open Sans" panose="020B0606030504020204" pitchFamily="34" charset="0"/>
              </a:rPr>
              <a:t>aksila</a:t>
            </a:r>
            <a:r>
              <a:rPr lang="pl-PL" sz="1450" b="0" dirty="0">
                <a:effectLst/>
                <a:latin typeface="Open Sans" panose="020B0606030504020204" pitchFamily="34" charset="0"/>
              </a:rPr>
              <a:t>), stosunek </a:t>
            </a:r>
            <a:r>
              <a:rPr lang="pl-PL" sz="1450" b="0" dirty="0" err="1">
                <a:effectLst/>
                <a:latin typeface="Open Sans" panose="020B0606030504020204" pitchFamily="34" charset="0"/>
              </a:rPr>
              <a:t>międzyudowy</a:t>
            </a:r>
            <a:r>
              <a:rPr lang="pl-PL" sz="1450" b="0" dirty="0">
                <a:effectLst/>
                <a:latin typeface="Open Sans" panose="020B0606030504020204" pitchFamily="34" charset="0"/>
              </a:rPr>
              <a:t> (</a:t>
            </a:r>
            <a:r>
              <a:rPr lang="pl-PL" sz="1450" b="0" i="1" dirty="0">
                <a:effectLst/>
                <a:latin typeface="Open Sans" panose="020B0606030504020204" pitchFamily="34" charset="0"/>
              </a:rPr>
              <a:t>coitus </a:t>
            </a:r>
            <a:r>
              <a:rPr lang="pl-PL" sz="1450" b="0" i="1" dirty="0" err="1">
                <a:effectLst/>
                <a:latin typeface="Open Sans" panose="020B0606030504020204" pitchFamily="34" charset="0"/>
              </a:rPr>
              <a:t>femoralis</a:t>
            </a:r>
            <a:r>
              <a:rPr lang="pl-PL" sz="1450" b="0" dirty="0">
                <a:effectLst/>
                <a:latin typeface="Open Sans" panose="020B0606030504020204" pitchFamily="34" charset="0"/>
              </a:rPr>
              <a:t>), </a:t>
            </a:r>
            <a:r>
              <a:rPr lang="pl-PL" sz="1450" b="0" dirty="0" err="1">
                <a:effectLst/>
                <a:latin typeface="Open Sans" panose="020B0606030504020204" pitchFamily="34" charset="0"/>
              </a:rPr>
              <a:t>cinepimastria</a:t>
            </a:r>
            <a:r>
              <a:rPr lang="pl-PL" sz="1450" b="0" dirty="0">
                <a:effectLst/>
                <a:latin typeface="Open Sans" panose="020B0606030504020204" pitchFamily="34" charset="0"/>
              </a:rPr>
              <a:t> i przypadki zmuszania ofiary do onanizowania innej osoby.</a:t>
            </a:r>
          </a:p>
          <a:p>
            <a:pPr marL="114300" indent="0" algn="just">
              <a:buNone/>
            </a:pPr>
            <a:endParaRPr lang="pl-PL" sz="1450" dirty="0">
              <a:latin typeface="Open Sans" panose="020B0606030504020204" pitchFamily="34" charset="0"/>
            </a:endParaRPr>
          </a:p>
          <a:p>
            <a:pPr marL="114300" indent="0" algn="just">
              <a:buNone/>
            </a:pPr>
            <a:r>
              <a:rPr lang="pl-PL" sz="1450" b="1" dirty="0">
                <a:effectLst/>
                <a:latin typeface="Open Sans" panose="020B0606030504020204" pitchFamily="34" charset="0"/>
              </a:rPr>
              <a:t>Ocena, czy dany kontakt seksualny ma charakter obcowania płciowego, musi się skupić na naruszeniu integralności cielesnej ofiary przez wykazanie, że nastąpiło penetracyjne zaangażowanie jej narządów płciowych (żeńskich lub męskich) albo tych części jej ciała, które mogą stanowić surogat żeńskich narządów płciowych.</a:t>
            </a:r>
            <a:r>
              <a:rPr lang="pl-PL" sz="1450" b="0" dirty="0">
                <a:effectLst/>
                <a:latin typeface="Open Sans" panose="020B0606030504020204" pitchFamily="34" charset="0"/>
              </a:rPr>
              <a:t> W świetle proponowanej definicji w ramach obcowania płciowego nie mieszczą się – zapewne rzadkie w praktyce – przypadki, gdy to ofiara zostaje zmuszona do penetrowania ciała sprawcy innymi niż męskie narządy płciowe częściami ciała lub przedmiotami martwymi (np. gdy będąca sprawcą kobieta doprowadza do wprowadzenia do jej narządów płciowych palców ofiary lub jakiegoś przedmiotu martwego).</a:t>
            </a:r>
          </a:p>
          <a:p>
            <a:pPr marL="114300" indent="0" algn="just">
              <a:buNone/>
            </a:pPr>
            <a:endParaRPr lang="pl-PL" sz="1450" i="1" dirty="0">
              <a:latin typeface="Open Sans" panose="020B0606030504020204" pitchFamily="34" charset="0"/>
            </a:endParaRPr>
          </a:p>
          <a:p>
            <a:pPr marL="114300" indent="0" algn="just">
              <a:buNone/>
            </a:pPr>
            <a:r>
              <a:rPr lang="pl-PL" sz="1450" b="0" dirty="0">
                <a:effectLst/>
                <a:latin typeface="Open Sans" panose="020B0606030504020204" pitchFamily="34" charset="0"/>
              </a:rPr>
              <a:t>Przyjęcie tezy, że w znamieniu „obcowanie płciowe” mieści się również penetracyjny kontakt żeńskich narządów płciowych lub ich surogatów z przedmiotami martwymi, skłania do wniosku, że w szerokim zakresie znaczeniowym zwrotu „doprowadza do obcowania płciowego”, świadczącym o niewłasnoręcznym charakterze przestępstwa z </a:t>
            </a:r>
            <a:r>
              <a:rPr lang="pl-PL" sz="1450" b="0" u="none" strike="noStrike" dirty="0">
                <a:effectLst/>
                <a:latin typeface="Open Sans" panose="020B0606030504020204" pitchFamily="34" charset="0"/>
                <a:hlinkClick r:id="rId2">
                  <a:extLst>
                    <a:ext uri="{A12FA001-AC4F-418D-AE19-62706E023703}">
                      <ahyp:hlinkClr xmlns:ahyp="http://schemas.microsoft.com/office/drawing/2018/hyperlinkcolor" val="tx"/>
                    </a:ext>
                  </a:extLst>
                </a:hlinkClick>
              </a:rPr>
              <a:t>art. 197</a:t>
            </a:r>
            <a:r>
              <a:rPr lang="pl-PL" sz="1450" b="0" dirty="0">
                <a:effectLst/>
                <a:latin typeface="Open Sans" panose="020B0606030504020204" pitchFamily="34" charset="0"/>
              </a:rPr>
              <a:t>, mieszczą się też przypadki, gdy sprawca przemocą lub przy użyciu groźby bezprawnej przymusza ofiarę do tego, aby sama użyła przedmiotów martwych do penetracji waginalnej lub analnej.</a:t>
            </a:r>
            <a:r>
              <a:rPr lang="pl-PL" sz="1450" b="1" dirty="0">
                <a:effectLst/>
                <a:latin typeface="Open Sans" panose="020B0606030504020204" pitchFamily="34" charset="0"/>
              </a:rPr>
              <a:t> Doprowadzać do obcowania płciowego może więc, po pierwsze, osoba dokonująca stosunku penetracyjnego przedmiotami martwymi, po drugie, osoba, która umożliwia osobie trzeciej dokonanie takiej penetracji, jak i, po trzecie, osoba, która przymusza ofiarę do użycia przedmiotu martwego do penetracji swojego własnego ciała.</a:t>
            </a:r>
            <a:r>
              <a:rPr lang="pl-PL" sz="1450" b="0" dirty="0">
                <a:effectLst/>
                <a:latin typeface="Open Sans" panose="020B0606030504020204" pitchFamily="34" charset="0"/>
              </a:rPr>
              <a:t>  </a:t>
            </a:r>
            <a:endParaRPr lang="pl-PL" sz="1450" dirty="0"/>
          </a:p>
        </p:txBody>
      </p:sp>
    </p:spTree>
    <p:extLst>
      <p:ext uri="{BB962C8B-B14F-4D97-AF65-F5344CB8AC3E}">
        <p14:creationId xmlns:p14="http://schemas.microsoft.com/office/powerpoint/2010/main" val="1249694464"/>
      </p:ext>
    </p:extLst>
  </p:cSld>
  <p:clrMapOvr>
    <a:masterClrMapping/>
  </p:clrMapOvr>
  <p:transition>
    <p:randomBa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E9CBB25-0B82-A8C0-D025-67D8BD914301}"/>
              </a:ext>
            </a:extLst>
          </p:cNvPr>
          <p:cNvSpPr>
            <a:spLocks noGrp="1"/>
          </p:cNvSpPr>
          <p:nvPr>
            <p:ph type="title"/>
          </p:nvPr>
        </p:nvSpPr>
        <p:spPr>
          <a:xfrm>
            <a:off x="457200" y="274638"/>
            <a:ext cx="7620000" cy="182562"/>
          </a:xfrm>
        </p:spPr>
        <p:txBody>
          <a:bodyPr/>
          <a:lstStyle/>
          <a:p>
            <a:endParaRPr lang="pl-PL" dirty="0"/>
          </a:p>
        </p:txBody>
      </p:sp>
      <p:sp>
        <p:nvSpPr>
          <p:cNvPr id="3" name="Symbol zastępczy zawartości 2">
            <a:extLst>
              <a:ext uri="{FF2B5EF4-FFF2-40B4-BE49-F238E27FC236}">
                <a16:creationId xmlns:a16="http://schemas.microsoft.com/office/drawing/2014/main" id="{1B1D9710-CC49-DAEA-4D21-BB64F5B30D16}"/>
              </a:ext>
            </a:extLst>
          </p:cNvPr>
          <p:cNvSpPr>
            <a:spLocks noGrp="1"/>
          </p:cNvSpPr>
          <p:nvPr>
            <p:ph idx="1"/>
          </p:nvPr>
        </p:nvSpPr>
        <p:spPr>
          <a:xfrm>
            <a:off x="457200" y="548680"/>
            <a:ext cx="7620000" cy="5852120"/>
          </a:xfrm>
        </p:spPr>
        <p:txBody>
          <a:bodyPr/>
          <a:lstStyle/>
          <a:p>
            <a:pPr marL="114300" indent="0" algn="just">
              <a:buNone/>
            </a:pPr>
            <a:endParaRPr lang="pl-PL" sz="1800" b="0" i="0" dirty="0">
              <a:effectLst/>
              <a:latin typeface="Open Sans" panose="020B0606030504020204" pitchFamily="34" charset="0"/>
            </a:endParaRPr>
          </a:p>
          <a:p>
            <a:pPr marL="114300" indent="0" algn="just">
              <a:buNone/>
            </a:pPr>
            <a:endParaRPr lang="pl-PL" sz="1800" b="0" i="0" dirty="0">
              <a:effectLst/>
              <a:latin typeface="Open Sans" panose="020B0606030504020204" pitchFamily="34" charset="0"/>
            </a:endParaRPr>
          </a:p>
          <a:p>
            <a:pPr marL="114300" indent="0" algn="just">
              <a:buNone/>
            </a:pPr>
            <a:endParaRPr lang="pl-PL" sz="1800" b="0" i="0" dirty="0">
              <a:effectLst/>
              <a:latin typeface="Open Sans" panose="020B0606030504020204" pitchFamily="34" charset="0"/>
            </a:endParaRPr>
          </a:p>
          <a:p>
            <a:pPr marL="114300" indent="0" algn="just">
              <a:buNone/>
            </a:pPr>
            <a:r>
              <a:rPr lang="pl-PL" sz="1800" b="0" i="0" dirty="0">
                <a:effectLst/>
                <a:latin typeface="Open Sans" panose="020B0606030504020204" pitchFamily="34" charset="0"/>
              </a:rPr>
              <a:t>Za obcowanie płciowe należy uznać sytuację, w której sprawca dopuszcza się na osobie pokrzywdzonej zgwałcenia </a:t>
            </a:r>
            <a:r>
              <a:rPr lang="pl-PL" sz="1800" b="0" i="0" dirty="0" err="1">
                <a:effectLst/>
                <a:latin typeface="Open Sans" panose="020B0606030504020204" pitchFamily="34" charset="0"/>
              </a:rPr>
              <a:t>zoofilskiego</a:t>
            </a:r>
            <a:r>
              <a:rPr lang="pl-PL" sz="1800" b="0" i="0" dirty="0">
                <a:effectLst/>
                <a:latin typeface="Open Sans" panose="020B0606030504020204" pitchFamily="34" charset="0"/>
              </a:rPr>
              <a:t>, wykorzystując w tym celu naturalne popędy zwierzęcia, będącego narzędziem w jego rękach. </a:t>
            </a:r>
          </a:p>
          <a:p>
            <a:pPr marL="114300" indent="0" algn="just">
              <a:buNone/>
            </a:pPr>
            <a:endParaRPr lang="pl-PL" sz="1800" b="0" i="0" dirty="0">
              <a:effectLst/>
              <a:latin typeface="Open Sans" panose="020B0606030504020204" pitchFamily="34" charset="0"/>
            </a:endParaRPr>
          </a:p>
          <a:p>
            <a:pPr marL="114300" indent="0" algn="just">
              <a:buNone/>
            </a:pPr>
            <a:endParaRPr lang="pl-PL" sz="1800" b="0" i="0" dirty="0">
              <a:effectLst/>
              <a:latin typeface="Open Sans" panose="020B0606030504020204" pitchFamily="34" charset="0"/>
            </a:endParaRPr>
          </a:p>
          <a:p>
            <a:pPr marL="114300" indent="0" algn="just">
              <a:buNone/>
            </a:pPr>
            <a:endParaRPr lang="pl-PL" sz="1800" dirty="0">
              <a:latin typeface="Open Sans" panose="020B0606030504020204" pitchFamily="34" charset="0"/>
            </a:endParaRPr>
          </a:p>
          <a:p>
            <a:pPr marL="114300" indent="0" algn="just">
              <a:buNone/>
            </a:pPr>
            <a:r>
              <a:rPr lang="pl-PL" sz="1800" b="0" i="0" dirty="0">
                <a:effectLst/>
                <a:latin typeface="Open Sans" panose="020B0606030504020204" pitchFamily="34" charset="0"/>
              </a:rPr>
              <a:t>Przez zgwałcenie </a:t>
            </a:r>
            <a:r>
              <a:rPr lang="pl-PL" sz="1800" b="0" i="0" dirty="0" err="1">
                <a:effectLst/>
                <a:latin typeface="Open Sans" panose="020B0606030504020204" pitchFamily="34" charset="0"/>
              </a:rPr>
              <a:t>zoofilskie</a:t>
            </a:r>
            <a:r>
              <a:rPr lang="pl-PL" sz="1800" b="0" i="0" dirty="0">
                <a:effectLst/>
                <a:latin typeface="Open Sans" panose="020B0606030504020204" pitchFamily="34" charset="0"/>
              </a:rPr>
              <a:t> rozumieć należy zarówno doprowadzenie pokrzywdzonego do stosunku penetracyjnego ze zwierzęciem, jak i poddanie się takiemu stosunkowi ze zwierzęciem. Nie jest zgwałceniem w powyższym rozumieniu przypadek, gdy to zwierzę będzie przedmiotem czynności wykonawczej</a:t>
            </a:r>
            <a:endParaRPr lang="pl-PL" sz="1800" dirty="0"/>
          </a:p>
        </p:txBody>
      </p:sp>
    </p:spTree>
    <p:extLst>
      <p:ext uri="{BB962C8B-B14F-4D97-AF65-F5344CB8AC3E}">
        <p14:creationId xmlns:p14="http://schemas.microsoft.com/office/powerpoint/2010/main" val="2679485325"/>
      </p:ext>
    </p:extLst>
  </p:cSld>
  <p:clrMapOvr>
    <a:masterClrMapping/>
  </p:clrMapOvr>
  <p:transition>
    <p:randomBa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67D3AE9-1F38-84C7-8597-28AA0812196F}"/>
              </a:ext>
            </a:extLst>
          </p:cNvPr>
          <p:cNvSpPr>
            <a:spLocks noGrp="1"/>
          </p:cNvSpPr>
          <p:nvPr>
            <p:ph type="title"/>
          </p:nvPr>
        </p:nvSpPr>
        <p:spPr>
          <a:xfrm>
            <a:off x="457200" y="274638"/>
            <a:ext cx="7620000" cy="706090"/>
          </a:xfrm>
        </p:spPr>
        <p:txBody>
          <a:bodyPr/>
          <a:lstStyle/>
          <a:p>
            <a:r>
              <a:rPr lang="pl-PL" dirty="0"/>
              <a:t>Inna czynność seksualna</a:t>
            </a:r>
          </a:p>
        </p:txBody>
      </p:sp>
      <p:sp>
        <p:nvSpPr>
          <p:cNvPr id="3" name="Symbol zastępczy zawartości 2">
            <a:extLst>
              <a:ext uri="{FF2B5EF4-FFF2-40B4-BE49-F238E27FC236}">
                <a16:creationId xmlns:a16="http://schemas.microsoft.com/office/drawing/2014/main" id="{9045E8CE-C797-22CF-9CF9-9D9B2E4240D9}"/>
              </a:ext>
            </a:extLst>
          </p:cNvPr>
          <p:cNvSpPr>
            <a:spLocks noGrp="1"/>
          </p:cNvSpPr>
          <p:nvPr>
            <p:ph idx="1"/>
          </p:nvPr>
        </p:nvSpPr>
        <p:spPr>
          <a:xfrm>
            <a:off x="179512" y="980728"/>
            <a:ext cx="8136904" cy="5602634"/>
          </a:xfrm>
        </p:spPr>
        <p:txBody>
          <a:bodyPr/>
          <a:lstStyle/>
          <a:p>
            <a:pPr marL="114300" indent="0" algn="just">
              <a:buNone/>
            </a:pPr>
            <a:r>
              <a:rPr lang="pl-PL" sz="1800" b="0" i="0" dirty="0">
                <a:effectLst/>
                <a:latin typeface="Open Sans" panose="020B0606030504020204" pitchFamily="34" charset="0"/>
              </a:rPr>
              <a:t>Sąd Najwyższy wskazał, że „</a:t>
            </a:r>
            <a:r>
              <a:rPr lang="pl-PL" sz="1800" b="1" i="0" dirty="0">
                <a:effectLst/>
                <a:latin typeface="Open Sans" panose="020B0606030504020204" pitchFamily="34" charset="0"/>
              </a:rPr>
              <a:t>inna czynność seksualna</a:t>
            </a:r>
            <a:r>
              <a:rPr lang="pl-PL" sz="1800" b="0" i="0" dirty="0">
                <a:effectLst/>
                <a:latin typeface="Open Sans" panose="020B0606030504020204" pitchFamily="34" charset="0"/>
              </a:rPr>
              <a:t>, to takie zachowanie, niemieszczące się w pojęciu obcowania płciowego, które związane jest z szeroko rozumianym życiem płciowym człowieka, polegające na kontakcie cielesnym sprawcy z pokrzywdzonym lub przynajmniej na cielesnym i mającym charakter seksualny zaangażowaniu ofiary” (uchwała SN z 19.05.1999 r., </a:t>
            </a:r>
            <a:r>
              <a:rPr lang="pl-PL" sz="1800" b="0" i="0" u="none" strike="noStrike" dirty="0">
                <a:effectLst/>
                <a:latin typeface="Open Sans" panose="020B0606030504020204" pitchFamily="34" charset="0"/>
                <a:hlinkClick r:id="rId2">
                  <a:extLst>
                    <a:ext uri="{A12FA001-AC4F-418D-AE19-62706E023703}">
                      <ahyp:hlinkClr xmlns:ahyp="http://schemas.microsoft.com/office/drawing/2018/hyperlinkcolor" val="tx"/>
                    </a:ext>
                  </a:extLst>
                </a:hlinkClick>
              </a:rPr>
              <a:t>I KZP 17/99</a:t>
            </a:r>
            <a:r>
              <a:rPr lang="pl-PL" sz="1800" u="none" strike="noStrike" dirty="0">
                <a:latin typeface="Open Sans" panose="020B0606030504020204" pitchFamily="34" charset="0"/>
              </a:rPr>
              <a:t>; </a:t>
            </a:r>
            <a:r>
              <a:rPr lang="pl-PL" sz="1800" b="0" i="0" dirty="0">
                <a:effectLst/>
                <a:latin typeface="Open Sans" panose="020B0606030504020204" pitchFamily="34" charset="0"/>
              </a:rPr>
              <a:t>postanowienie SN z 8.09.2016 r., </a:t>
            </a:r>
            <a:r>
              <a:rPr lang="pl-PL" sz="1800" b="0" i="0" u="none" strike="noStrike" dirty="0">
                <a:effectLst/>
                <a:latin typeface="Open Sans" panose="020B0606030504020204" pitchFamily="34" charset="0"/>
                <a:hlinkClick r:id="rId3">
                  <a:extLst>
                    <a:ext uri="{A12FA001-AC4F-418D-AE19-62706E023703}">
                      <ahyp:hlinkClr xmlns:ahyp="http://schemas.microsoft.com/office/drawing/2018/hyperlinkcolor" val="tx"/>
                    </a:ext>
                  </a:extLst>
                </a:hlinkClick>
              </a:rPr>
              <a:t>III KK 292/16</a:t>
            </a:r>
            <a:r>
              <a:rPr lang="pl-PL" sz="1800" b="0" i="0" dirty="0">
                <a:effectLst/>
                <a:latin typeface="Open Sans" panose="020B0606030504020204" pitchFamily="34" charset="0"/>
              </a:rPr>
              <a:t>, LEX nr 2135814). </a:t>
            </a:r>
          </a:p>
          <a:p>
            <a:pPr marL="114300" indent="0" algn="just">
              <a:buNone/>
            </a:pPr>
            <a:endParaRPr lang="pl-PL" sz="1800" dirty="0">
              <a:latin typeface="Open Sans" panose="020B0606030504020204" pitchFamily="34" charset="0"/>
            </a:endParaRPr>
          </a:p>
          <a:p>
            <a:pPr marL="114300" indent="0" algn="just">
              <a:buNone/>
            </a:pPr>
            <a:r>
              <a:rPr lang="pl-PL" sz="1800" b="0" i="0" dirty="0">
                <a:effectLst/>
                <a:latin typeface="Open Sans" panose="020B0606030504020204" pitchFamily="34" charset="0"/>
              </a:rPr>
              <a:t>Inna czynność seksualna definiowana jest więc w orzecznictwie z jednej strony negatywnie, przez wskazanie, że </a:t>
            </a:r>
            <a:r>
              <a:rPr lang="pl-PL" sz="1800" b="1" i="0" dirty="0">
                <a:effectLst/>
                <a:latin typeface="Open Sans" panose="020B0606030504020204" pitchFamily="34" charset="0"/>
              </a:rPr>
              <a:t>nie mieszczą się w jej ramach zachowania stanowiące obcowanie płciowe, z drugiej przez wskazanie, że są to czynności z szeroko pojmowanej sfery życia seksualnego człowieka. </a:t>
            </a:r>
            <a:r>
              <a:rPr lang="pl-PL" sz="1800" b="0" i="0" dirty="0">
                <a:effectLst/>
                <a:latin typeface="Open Sans" panose="020B0606030504020204" pitchFamily="34" charset="0"/>
              </a:rPr>
              <a:t>Niezbędne wydaje się doprecyzowanie takiej definicji w kierunku zawężenia zakresu znaczeniowego znamienia „inna czynność seksualna” przez wskazanie tych zachowań z szeroko pojmowanej sfery życia seksualnego człowieka, które z uwagi na swój ciężar gatunkowy powinny stanowić podstawę odpowiedzialności karnej za typy z </a:t>
            </a:r>
            <a:r>
              <a:rPr lang="pl-PL" sz="1800" b="0" i="0" u="none" strike="noStrike" dirty="0">
                <a:effectLst/>
                <a:latin typeface="Open Sans" panose="020B0606030504020204" pitchFamily="34" charset="0"/>
                <a:hlinkClick r:id="rId4">
                  <a:extLst>
                    <a:ext uri="{A12FA001-AC4F-418D-AE19-62706E023703}">
                      <ahyp:hlinkClr xmlns:ahyp="http://schemas.microsoft.com/office/drawing/2018/hyperlinkcolor" val="tx"/>
                    </a:ext>
                  </a:extLst>
                </a:hlinkClick>
              </a:rPr>
              <a:t>art. 197–200</a:t>
            </a:r>
            <a:r>
              <a:rPr lang="pl-PL" sz="1800" b="0" i="0" dirty="0">
                <a:effectLst/>
                <a:latin typeface="Open Sans" panose="020B0606030504020204" pitchFamily="34" charset="0"/>
              </a:rPr>
              <a:t> i </a:t>
            </a:r>
            <a:r>
              <a:rPr lang="pl-PL" sz="1800" b="0" i="0" u="none" strike="noStrike" dirty="0">
                <a:effectLst/>
                <a:latin typeface="Open Sans" panose="020B0606030504020204" pitchFamily="34" charset="0"/>
                <a:hlinkClick r:id="rId5">
                  <a:extLst>
                    <a:ext uri="{A12FA001-AC4F-418D-AE19-62706E023703}">
                      <ahyp:hlinkClr xmlns:ahyp="http://schemas.microsoft.com/office/drawing/2018/hyperlinkcolor" val="tx"/>
                    </a:ext>
                  </a:extLst>
                </a:hlinkClick>
              </a:rPr>
              <a:t>203</a:t>
            </a:r>
            <a:r>
              <a:rPr lang="pl-PL" sz="1800" b="0" i="0" dirty="0">
                <a:effectLst/>
                <a:latin typeface="Open Sans" panose="020B0606030504020204" pitchFamily="34" charset="0"/>
              </a:rPr>
              <a:t>.</a:t>
            </a:r>
            <a:endParaRPr lang="pl-PL" sz="1800" dirty="0"/>
          </a:p>
        </p:txBody>
      </p:sp>
    </p:spTree>
    <p:extLst>
      <p:ext uri="{BB962C8B-B14F-4D97-AF65-F5344CB8AC3E}">
        <p14:creationId xmlns:p14="http://schemas.microsoft.com/office/powerpoint/2010/main" val="3945710567"/>
      </p:ext>
    </p:extLst>
  </p:cSld>
  <p:clrMapOvr>
    <a:masterClrMapping/>
  </p:clrMapOvr>
  <p:transition>
    <p:randomBa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09E65C8-8DBF-DD80-0B95-FC7C95B4E882}"/>
              </a:ext>
            </a:extLst>
          </p:cNvPr>
          <p:cNvSpPr>
            <a:spLocks noGrp="1"/>
          </p:cNvSpPr>
          <p:nvPr>
            <p:ph type="title"/>
          </p:nvPr>
        </p:nvSpPr>
        <p:spPr>
          <a:xfrm>
            <a:off x="457200" y="274638"/>
            <a:ext cx="7620000" cy="346050"/>
          </a:xfrm>
        </p:spPr>
        <p:txBody>
          <a:bodyPr/>
          <a:lstStyle/>
          <a:p>
            <a:endParaRPr lang="pl-PL" dirty="0"/>
          </a:p>
        </p:txBody>
      </p:sp>
      <p:sp>
        <p:nvSpPr>
          <p:cNvPr id="3" name="Symbol zastępczy zawartości 2">
            <a:extLst>
              <a:ext uri="{FF2B5EF4-FFF2-40B4-BE49-F238E27FC236}">
                <a16:creationId xmlns:a16="http://schemas.microsoft.com/office/drawing/2014/main" id="{E912834C-8D18-E4ED-42E4-04F2C3787BC1}"/>
              </a:ext>
            </a:extLst>
          </p:cNvPr>
          <p:cNvSpPr>
            <a:spLocks noGrp="1"/>
          </p:cNvSpPr>
          <p:nvPr>
            <p:ph idx="1"/>
          </p:nvPr>
        </p:nvSpPr>
        <p:spPr>
          <a:xfrm>
            <a:off x="251520" y="692696"/>
            <a:ext cx="7992888" cy="5890666"/>
          </a:xfrm>
        </p:spPr>
        <p:txBody>
          <a:bodyPr/>
          <a:lstStyle/>
          <a:p>
            <a:pPr marL="114300" indent="0" algn="just">
              <a:buNone/>
            </a:pPr>
            <a:r>
              <a:rPr lang="pl-PL" sz="1600" b="1" i="0" dirty="0">
                <a:effectLst/>
                <a:latin typeface="Open Sans" panose="020B0606030504020204" pitchFamily="34" charset="0"/>
              </a:rPr>
              <a:t>„Inna czynność seksualna” to czynność seksualna, niebędąca obcowaniem płciowym, polegająca na cielesnym kontakcie uczestników takiej czynności, łączącym się z fizycznym zaangażowaniem intymnych sfer ciała co najmniej jednej z nich lub przynajmniej fizycznym zaangażowaniu intymnych sfer ciała sprawcy albo ofiary, które w określonym kontekście kulturowym będą miały charakter seksualny, a więc będą mogły zostać uznane za formę zaspokojenia lub stymulowania naturalnego u człowieka popędu płciowego.</a:t>
            </a:r>
          </a:p>
          <a:p>
            <a:pPr marL="114300" indent="0" algn="just">
              <a:buNone/>
            </a:pPr>
            <a:endParaRPr lang="pl-PL" sz="1600" b="1" dirty="0">
              <a:latin typeface="Open Sans" panose="020B0606030504020204" pitchFamily="34" charset="0"/>
            </a:endParaRPr>
          </a:p>
          <a:p>
            <a:pPr marL="114300" indent="0" algn="just">
              <a:buNone/>
            </a:pPr>
            <a:r>
              <a:rPr lang="pl-PL" sz="1600" b="0" i="0" dirty="0">
                <a:effectLst/>
                <a:latin typeface="Open Sans" panose="020B0606030504020204" pitchFamily="34" charset="0"/>
              </a:rPr>
              <a:t>Za </a:t>
            </a:r>
            <a:r>
              <a:rPr lang="pl-PL" sz="1600" b="1" i="0" dirty="0">
                <a:effectLst/>
                <a:latin typeface="Open Sans" panose="020B0606030504020204" pitchFamily="34" charset="0"/>
              </a:rPr>
              <a:t>sfery intymne ludzkiego ciała</a:t>
            </a:r>
            <a:r>
              <a:rPr lang="pl-PL" sz="1600" b="0" i="0" dirty="0">
                <a:effectLst/>
                <a:latin typeface="Open Sans" panose="020B0606030504020204" pitchFamily="34" charset="0"/>
              </a:rPr>
              <a:t>, z którymi kontakt lub których zaangażowanie może powodować uznanie zachowania za inną czynność seksualną, uznać trzeba </a:t>
            </a:r>
            <a:r>
              <a:rPr lang="pl-PL" sz="1600" b="1" i="0" dirty="0">
                <a:effectLst/>
                <a:latin typeface="Open Sans" panose="020B0606030504020204" pitchFamily="34" charset="0"/>
              </a:rPr>
              <a:t>części ludzkiego ciała powszechnie uważane za stymulatory seksualne, chociażby fizjologicznie nie były przeznaczone do kontaktów seksualnych</a:t>
            </a:r>
            <a:r>
              <a:rPr lang="pl-PL" sz="1600" b="0" i="0" dirty="0">
                <a:effectLst/>
                <a:latin typeface="Open Sans" panose="020B0606030504020204" pitchFamily="34" charset="0"/>
              </a:rPr>
              <a:t> (sfery waginalne, sfery genitalne, sfery analne lub kobiece piersi). </a:t>
            </a:r>
          </a:p>
          <a:p>
            <a:pPr marL="114300" indent="0" algn="just">
              <a:buNone/>
            </a:pPr>
            <a:endParaRPr lang="pl-PL" sz="1600" dirty="0">
              <a:latin typeface="Open Sans" panose="020B0606030504020204" pitchFamily="34" charset="0"/>
            </a:endParaRPr>
          </a:p>
          <a:p>
            <a:pPr marL="114300" indent="0" algn="just">
              <a:buNone/>
            </a:pPr>
            <a:r>
              <a:rPr lang="pl-PL" sz="1600" b="0" i="0" dirty="0">
                <a:effectLst/>
                <a:latin typeface="Open Sans" panose="020B0606030504020204" pitchFamily="34" charset="0"/>
              </a:rPr>
              <a:t>Inną czynnością seksualną niestanowiącą obcowania płciowego są w szczególności </a:t>
            </a:r>
            <a:r>
              <a:rPr lang="pl-PL" sz="1600" b="1" i="0" dirty="0">
                <a:effectLst/>
                <a:latin typeface="Open Sans" panose="020B0606030504020204" pitchFamily="34" charset="0"/>
              </a:rPr>
              <a:t>stosunki oralne w formie </a:t>
            </a:r>
            <a:r>
              <a:rPr lang="pl-PL" sz="1600" b="1" i="1" dirty="0" err="1">
                <a:effectLst/>
                <a:latin typeface="Open Sans" panose="020B0606030504020204" pitchFamily="34" charset="0"/>
              </a:rPr>
              <a:t>cunnilingus</a:t>
            </a:r>
            <a:r>
              <a:rPr lang="pl-PL" sz="1600" b="0" i="0" dirty="0">
                <a:effectLst/>
                <a:latin typeface="Open Sans" panose="020B0606030504020204" pitchFamily="34" charset="0"/>
              </a:rPr>
              <a:t>, </a:t>
            </a:r>
            <a:r>
              <a:rPr lang="pl-PL" sz="1600" b="1" i="0" dirty="0">
                <a:effectLst/>
                <a:latin typeface="Open Sans" panose="020B0606030504020204" pitchFamily="34" charset="0"/>
              </a:rPr>
              <a:t>stosunek </a:t>
            </a:r>
            <a:r>
              <a:rPr lang="pl-PL" sz="1600" b="1" i="0" dirty="0" err="1">
                <a:effectLst/>
                <a:latin typeface="Open Sans" panose="020B0606030504020204" pitchFamily="34" charset="0"/>
              </a:rPr>
              <a:t>dopachowy</a:t>
            </a:r>
            <a:r>
              <a:rPr lang="pl-PL" sz="1600" b="1" i="0" dirty="0">
                <a:effectLst/>
                <a:latin typeface="Open Sans" panose="020B0606030504020204" pitchFamily="34" charset="0"/>
              </a:rPr>
              <a:t> </a:t>
            </a:r>
            <a:r>
              <a:rPr lang="pl-PL" sz="1600" b="0" i="0" dirty="0">
                <a:effectLst/>
                <a:latin typeface="Open Sans" panose="020B0606030504020204" pitchFamily="34" charset="0"/>
              </a:rPr>
              <a:t>(</a:t>
            </a:r>
            <a:r>
              <a:rPr lang="pl-PL" sz="1600" b="0" i="1" dirty="0">
                <a:effectLst/>
                <a:latin typeface="Open Sans" panose="020B0606030504020204" pitchFamily="34" charset="0"/>
              </a:rPr>
              <a:t>coitus in </a:t>
            </a:r>
            <a:r>
              <a:rPr lang="pl-PL" sz="1600" b="0" i="1" dirty="0" err="1">
                <a:effectLst/>
                <a:latin typeface="Open Sans" panose="020B0606030504020204" pitchFamily="34" charset="0"/>
              </a:rPr>
              <a:t>aksila</a:t>
            </a:r>
            <a:r>
              <a:rPr lang="pl-PL" sz="1600" b="0" i="0" dirty="0">
                <a:effectLst/>
                <a:latin typeface="Open Sans" panose="020B0606030504020204" pitchFamily="34" charset="0"/>
              </a:rPr>
              <a:t>), </a:t>
            </a:r>
            <a:r>
              <a:rPr lang="pl-PL" sz="1600" b="1" i="0" dirty="0">
                <a:effectLst/>
                <a:latin typeface="Open Sans" panose="020B0606030504020204" pitchFamily="34" charset="0"/>
              </a:rPr>
              <a:t>stosunek </a:t>
            </a:r>
            <a:r>
              <a:rPr lang="pl-PL" sz="1600" b="1" i="0" dirty="0" err="1">
                <a:effectLst/>
                <a:latin typeface="Open Sans" panose="020B0606030504020204" pitchFamily="34" charset="0"/>
              </a:rPr>
              <a:t>międzyudowy</a:t>
            </a:r>
            <a:r>
              <a:rPr lang="pl-PL" sz="1600" b="1" i="0" dirty="0">
                <a:effectLst/>
                <a:latin typeface="Open Sans" panose="020B0606030504020204" pitchFamily="34" charset="0"/>
              </a:rPr>
              <a:t> </a:t>
            </a:r>
            <a:r>
              <a:rPr lang="pl-PL" sz="1600" b="0" i="0" dirty="0">
                <a:effectLst/>
                <a:latin typeface="Open Sans" panose="020B0606030504020204" pitchFamily="34" charset="0"/>
              </a:rPr>
              <a:t>(</a:t>
            </a:r>
            <a:r>
              <a:rPr lang="pl-PL" sz="1600" b="0" i="1" dirty="0">
                <a:effectLst/>
                <a:latin typeface="Open Sans" panose="020B0606030504020204" pitchFamily="34" charset="0"/>
              </a:rPr>
              <a:t>coitus </a:t>
            </a:r>
            <a:r>
              <a:rPr lang="pl-PL" sz="1600" b="0" i="1" dirty="0" err="1">
                <a:effectLst/>
                <a:latin typeface="Open Sans" panose="020B0606030504020204" pitchFamily="34" charset="0"/>
              </a:rPr>
              <a:t>femoralis</a:t>
            </a:r>
            <a:r>
              <a:rPr lang="pl-PL" sz="1600" b="0" i="0" dirty="0">
                <a:effectLst/>
                <a:latin typeface="Open Sans" panose="020B0606030504020204" pitchFamily="34" charset="0"/>
              </a:rPr>
              <a:t>), </a:t>
            </a:r>
            <a:r>
              <a:rPr lang="pl-PL" sz="1600" b="0" i="1" dirty="0" err="1">
                <a:effectLst/>
                <a:latin typeface="Open Sans" panose="020B0606030504020204" pitchFamily="34" charset="0"/>
              </a:rPr>
              <a:t>cinepimastria</a:t>
            </a:r>
            <a:r>
              <a:rPr lang="pl-PL" sz="1600" b="0" i="0" dirty="0">
                <a:effectLst/>
                <a:latin typeface="Open Sans" panose="020B0606030504020204" pitchFamily="34" charset="0"/>
              </a:rPr>
              <a:t>, </a:t>
            </a:r>
            <a:r>
              <a:rPr lang="pl-PL" sz="1600" b="1" i="0" dirty="0">
                <a:effectLst/>
                <a:latin typeface="Open Sans" panose="020B0606030504020204" pitchFamily="34" charset="0"/>
              </a:rPr>
              <a:t>onanizowanie ofiary przez inną osobę, zmuszanie ofiary do onanizowania innej osoby czy onanizowania się przez ofiarę, niepenetracyjny kontakt z narządami płciowymi lub odbytem ofiary, dotykanie piersi ofiary </a:t>
            </a:r>
            <a:r>
              <a:rPr lang="pl-PL" sz="1600" b="0" i="0" dirty="0">
                <a:effectLst/>
                <a:latin typeface="Open Sans" panose="020B0606030504020204" pitchFamily="34" charset="0"/>
              </a:rPr>
              <a:t>(zob. postanowienie SN z 21.05.2008 r., </a:t>
            </a:r>
            <a:r>
              <a:rPr lang="pl-PL" sz="1600" b="0" i="0" u="none" strike="noStrike" dirty="0">
                <a:effectLst/>
                <a:latin typeface="Open Sans" panose="020B0606030504020204" pitchFamily="34" charset="0"/>
                <a:hlinkClick r:id="rId2">
                  <a:extLst>
                    <a:ext uri="{A12FA001-AC4F-418D-AE19-62706E023703}">
                      <ahyp:hlinkClr xmlns:ahyp="http://schemas.microsoft.com/office/drawing/2018/hyperlinkcolor" val="tx"/>
                    </a:ext>
                  </a:extLst>
                </a:hlinkClick>
              </a:rPr>
              <a:t>V KK 139/08</a:t>
            </a:r>
            <a:r>
              <a:rPr lang="pl-PL" sz="1600" b="0" i="0" dirty="0">
                <a:effectLst/>
                <a:latin typeface="Open Sans" panose="020B0606030504020204" pitchFamily="34" charset="0"/>
              </a:rPr>
              <a:t>, LEX nr 435319) oraz wykonywanie wszelkich podobnych manipulacji w obrębie sfer intymnych.</a:t>
            </a:r>
            <a:endParaRPr lang="pl-PL" sz="1600" dirty="0"/>
          </a:p>
        </p:txBody>
      </p:sp>
    </p:spTree>
    <p:extLst>
      <p:ext uri="{BB962C8B-B14F-4D97-AF65-F5344CB8AC3E}">
        <p14:creationId xmlns:p14="http://schemas.microsoft.com/office/powerpoint/2010/main" val="3516162806"/>
      </p:ext>
    </p:extLst>
  </p:cSld>
  <p:clrMapOvr>
    <a:masterClrMapping/>
  </p:clrMapOvr>
  <p:transition>
    <p:randomBa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A5A79BD-0F39-383E-19A9-1905AC063EA5}"/>
              </a:ext>
            </a:extLst>
          </p:cNvPr>
          <p:cNvSpPr>
            <a:spLocks noGrp="1"/>
          </p:cNvSpPr>
          <p:nvPr>
            <p:ph type="title"/>
          </p:nvPr>
        </p:nvSpPr>
        <p:spPr>
          <a:xfrm>
            <a:off x="457200" y="274638"/>
            <a:ext cx="7620000" cy="182562"/>
          </a:xfrm>
        </p:spPr>
        <p:txBody>
          <a:bodyPr/>
          <a:lstStyle/>
          <a:p>
            <a:endParaRPr lang="pl-PL" dirty="0"/>
          </a:p>
        </p:txBody>
      </p:sp>
      <p:sp>
        <p:nvSpPr>
          <p:cNvPr id="3" name="Symbol zastępczy zawartości 2">
            <a:extLst>
              <a:ext uri="{FF2B5EF4-FFF2-40B4-BE49-F238E27FC236}">
                <a16:creationId xmlns:a16="http://schemas.microsoft.com/office/drawing/2014/main" id="{9D8C9A81-C9A1-0627-D7AE-53A579E9BBDB}"/>
              </a:ext>
            </a:extLst>
          </p:cNvPr>
          <p:cNvSpPr>
            <a:spLocks noGrp="1"/>
          </p:cNvSpPr>
          <p:nvPr>
            <p:ph idx="1"/>
          </p:nvPr>
        </p:nvSpPr>
        <p:spPr>
          <a:xfrm>
            <a:off x="179512" y="620688"/>
            <a:ext cx="8064896" cy="5962674"/>
          </a:xfrm>
        </p:spPr>
        <p:txBody>
          <a:bodyPr/>
          <a:lstStyle/>
          <a:p>
            <a:pPr marL="114300" indent="0" algn="just">
              <a:buNone/>
            </a:pPr>
            <a:r>
              <a:rPr lang="pl-PL" sz="1600" b="1" i="0" dirty="0">
                <a:effectLst/>
                <a:latin typeface="Open Sans" panose="020B0606030504020204" pitchFamily="34" charset="0"/>
              </a:rPr>
              <a:t>Dokonanie oceny, czy zachowanie może być uznane za „inną czynność seksualną”, nie jest możliwe bez odwołania się do sfery ocen społecznych odnośnie do określonych sposobów postępowania sprawcy, świadczących obiektywnie o traktowaniu przez niego danej aktywności jako mającej charakter seksualny. Niezbędne jest tu odwołanie się do ogólnie przyjętych wzorców kulturowych ze sfery życia seksualnego</a:t>
            </a:r>
            <a:r>
              <a:rPr lang="pl-PL" sz="1600" b="0" i="0" dirty="0">
                <a:effectLst/>
                <a:latin typeface="Open Sans" panose="020B0606030504020204" pitchFamily="34" charset="0"/>
              </a:rPr>
              <a:t>. </a:t>
            </a:r>
          </a:p>
          <a:p>
            <a:pPr marL="114300" indent="0" algn="just">
              <a:buNone/>
            </a:pPr>
            <a:endParaRPr lang="pl-PL" sz="1600" dirty="0">
              <a:latin typeface="Open Sans" panose="020B0606030504020204" pitchFamily="34" charset="0"/>
            </a:endParaRPr>
          </a:p>
          <a:p>
            <a:pPr marL="114300" indent="0" algn="just">
              <a:buNone/>
            </a:pPr>
            <a:r>
              <a:rPr lang="pl-PL" sz="1600" b="0" i="0" dirty="0">
                <a:effectLst/>
                <a:latin typeface="Open Sans" panose="020B0606030504020204" pitchFamily="34" charset="0"/>
              </a:rPr>
              <a:t>Trafnie Sąd Najwyższy wskazuje, że „</a:t>
            </a:r>
            <a:r>
              <a:rPr lang="pl-PL" sz="1600" b="0" i="1" dirty="0">
                <a:effectLst/>
                <a:latin typeface="Open Sans" panose="020B0606030504020204" pitchFamily="34" charset="0"/>
              </a:rPr>
              <a:t>obcowanie płciowe i inna czynność seksualna to znamiona przedmiotowe, które powinny być zatem rozpatrywane w takim właśnie (tj. przedmiotowym) kontekście, bez wiązania ich z celem działania sprawcy. Problem jednak polega i na tym, iż taka sama – z czysto przedmiotowego punktu widzenia – czynność raz będzie stanowiła zachowanie całkowicie pozbawione zabarwienia seksualnego, innym razem zaś będzie czynnością o niewątpliwie seksualnym wyrazie i intencji (np. takie same, przedmiotowo, pieszczoty osoby najbliższej w stosunku do dziecka, a pieszczoty pedofila w stosunku do małoletniego). Tak więc, przy ustalaniu znamienia «innej czynności seksualnej», in concreto niejednokrotnie nie da się uniknąć rzutowania ocen o charakterze podmiotowym na płaszczyznę przedmiotową. Warto w tym kontekście wskazać też na słuszne spostrzeżenie, iż o tym, czy dana czynność jest, czy też nie jest «czynnością seksualną», decydować mogą także, a w niektórych przypadkach przede wszystkim, oceny kulturowe</a:t>
            </a:r>
            <a:r>
              <a:rPr lang="pl-PL" sz="1600" b="0" i="0" dirty="0">
                <a:effectLst/>
                <a:latin typeface="Open Sans" panose="020B0606030504020204" pitchFamily="34" charset="0"/>
              </a:rPr>
              <a:t>”.</a:t>
            </a:r>
            <a:endParaRPr lang="pl-PL" sz="1600" dirty="0"/>
          </a:p>
        </p:txBody>
      </p:sp>
    </p:spTree>
    <p:extLst>
      <p:ext uri="{BB962C8B-B14F-4D97-AF65-F5344CB8AC3E}">
        <p14:creationId xmlns:p14="http://schemas.microsoft.com/office/powerpoint/2010/main" val="558392543"/>
      </p:ext>
    </p:extLst>
  </p:cSld>
  <p:clrMapOvr>
    <a:masterClrMapping/>
  </p:clrMapOvr>
  <p:transition>
    <p:randomBa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B3655E0-84D2-D955-964B-D0654007D5FC}"/>
              </a:ext>
            </a:extLst>
          </p:cNvPr>
          <p:cNvSpPr>
            <a:spLocks noGrp="1"/>
          </p:cNvSpPr>
          <p:nvPr>
            <p:ph type="title"/>
          </p:nvPr>
        </p:nvSpPr>
        <p:spPr>
          <a:xfrm>
            <a:off x="457200" y="274638"/>
            <a:ext cx="7620000" cy="274042"/>
          </a:xfrm>
        </p:spPr>
        <p:txBody>
          <a:bodyPr/>
          <a:lstStyle/>
          <a:p>
            <a:endParaRPr lang="pl-PL" dirty="0"/>
          </a:p>
        </p:txBody>
      </p:sp>
      <p:sp>
        <p:nvSpPr>
          <p:cNvPr id="3" name="Symbol zastępczy zawartości 2">
            <a:extLst>
              <a:ext uri="{FF2B5EF4-FFF2-40B4-BE49-F238E27FC236}">
                <a16:creationId xmlns:a16="http://schemas.microsoft.com/office/drawing/2014/main" id="{45AFDDE7-4784-EE5F-3344-714CB72A0245}"/>
              </a:ext>
            </a:extLst>
          </p:cNvPr>
          <p:cNvSpPr>
            <a:spLocks noGrp="1"/>
          </p:cNvSpPr>
          <p:nvPr>
            <p:ph idx="1"/>
          </p:nvPr>
        </p:nvSpPr>
        <p:spPr>
          <a:xfrm>
            <a:off x="179512" y="692696"/>
            <a:ext cx="7992888" cy="5890666"/>
          </a:xfrm>
        </p:spPr>
        <p:txBody>
          <a:bodyPr/>
          <a:lstStyle/>
          <a:p>
            <a:pPr marL="114300" indent="0" algn="just">
              <a:buNone/>
            </a:pPr>
            <a:r>
              <a:rPr lang="pl-PL" sz="1600" b="0" i="0" dirty="0">
                <a:effectLst/>
                <a:latin typeface="Open Sans" panose="020B0606030504020204" pitchFamily="34" charset="0"/>
              </a:rPr>
              <a:t>Powstaje problem oceny takich zachowań, jak np. wymuszenie pocałunku, uszczypnięcie w pośladek, złapanie za „kolanko”, które niewątpliwie mogą być w ocenie społecznej czynnościami o charakterze seksualnym, ale z uwagi na ich treść, z jednej strony stanowią atak na wolność seksualną, z drugiej jednak strony trudne do przyjęcia byłoby zrównanie ich z wyżej wskazanymi typowymi przykładami innych czynności seksualnych, patrząc zwłaszcza na zagrożenie karą przewidziane w </a:t>
            </a:r>
            <a:r>
              <a:rPr lang="pl-PL" sz="1600" b="0" i="0" u="none" strike="noStrike" dirty="0">
                <a:effectLst/>
                <a:latin typeface="Open Sans" panose="020B0606030504020204" pitchFamily="34" charset="0"/>
                <a:hlinkClick r:id="rId2">
                  <a:extLst>
                    <a:ext uri="{A12FA001-AC4F-418D-AE19-62706E023703}">
                      <ahyp:hlinkClr xmlns:ahyp="http://schemas.microsoft.com/office/drawing/2018/hyperlinkcolor" val="tx"/>
                    </a:ext>
                  </a:extLst>
                </a:hlinkClick>
              </a:rPr>
              <a:t>art. 197 § 2</a:t>
            </a:r>
            <a:r>
              <a:rPr lang="pl-PL" sz="1600" b="0" i="0" dirty="0">
                <a:effectLst/>
                <a:latin typeface="Open Sans" panose="020B0606030504020204" pitchFamily="34" charset="0"/>
              </a:rPr>
              <a:t>. </a:t>
            </a:r>
          </a:p>
          <a:p>
            <a:pPr marL="114300" indent="0" algn="just">
              <a:buNone/>
            </a:pPr>
            <a:r>
              <a:rPr lang="pl-PL" sz="1600" b="0" i="0" dirty="0">
                <a:effectLst/>
                <a:latin typeface="Open Sans" panose="020B0606030504020204" pitchFamily="34" charset="0"/>
              </a:rPr>
              <a:t>W doktrynie zasadnie postuluje się wąską wykładnię terminu „inna czynność seksualna”, wskazując, że nie powinny nim być objęte wszystkie formy tzw. molestacji seksualnej. </a:t>
            </a:r>
          </a:p>
          <a:p>
            <a:pPr marL="114300" indent="0" algn="just">
              <a:buNone/>
            </a:pPr>
            <a:r>
              <a:rPr lang="pl-PL" sz="1600" b="1" i="0" dirty="0">
                <a:effectLst/>
                <a:latin typeface="Open Sans" panose="020B0606030504020204" pitchFamily="34" charset="0"/>
              </a:rPr>
              <a:t>Eliminację drobnych kategorii zachowań seksualnych, jak wyżej wymienione, ze sfery desygnatów pojęcia innej czynność seksualnej może zapewnić ograniczenie definicji tego znamienia tylko do takich form kontaktu cielesnego lub takiego zaangażowania cielesnego sprawcy albo ofiary, którego przedmiotem są sfery intymne ludzkiego ciała.</a:t>
            </a:r>
            <a:r>
              <a:rPr lang="pl-PL" sz="1600" b="0" i="0" dirty="0">
                <a:effectLst/>
                <a:latin typeface="Open Sans" panose="020B0606030504020204" pitchFamily="34" charset="0"/>
              </a:rPr>
              <a:t> Wskazane zachowania mogą natomiast stanowić podstawę do odpowiedzialności karnej za naruszenie nietykalności cielesnej (</a:t>
            </a:r>
            <a:r>
              <a:rPr lang="pl-PL" sz="1600" b="0" i="0" u="none" strike="noStrike" dirty="0">
                <a:effectLst/>
                <a:latin typeface="Open Sans" panose="020B0606030504020204" pitchFamily="34" charset="0"/>
                <a:hlinkClick r:id="rId3">
                  <a:extLst>
                    <a:ext uri="{A12FA001-AC4F-418D-AE19-62706E023703}">
                      <ahyp:hlinkClr xmlns:ahyp="http://schemas.microsoft.com/office/drawing/2018/hyperlinkcolor" val="tx"/>
                    </a:ext>
                  </a:extLst>
                </a:hlinkClick>
              </a:rPr>
              <a:t>art. 217</a:t>
            </a:r>
            <a:r>
              <a:rPr lang="pl-PL" sz="1600" b="0" i="0" dirty="0">
                <a:effectLst/>
                <a:latin typeface="Open Sans" panose="020B0606030504020204" pitchFamily="34" charset="0"/>
              </a:rPr>
              <a:t>) lub znieważenie (</a:t>
            </a:r>
            <a:r>
              <a:rPr lang="pl-PL" sz="1600" b="0" i="0" u="none" strike="noStrike" dirty="0">
                <a:effectLst/>
                <a:latin typeface="Open Sans" panose="020B0606030504020204" pitchFamily="34" charset="0"/>
                <a:hlinkClick r:id="rId4">
                  <a:extLst>
                    <a:ext uri="{A12FA001-AC4F-418D-AE19-62706E023703}">
                      <ahyp:hlinkClr xmlns:ahyp="http://schemas.microsoft.com/office/drawing/2018/hyperlinkcolor" val="tx"/>
                    </a:ext>
                  </a:extLst>
                </a:hlinkClick>
              </a:rPr>
              <a:t>art. 216</a:t>
            </a:r>
            <a:r>
              <a:rPr lang="pl-PL" sz="1600" b="0" i="0" dirty="0">
                <a:effectLst/>
                <a:latin typeface="Open Sans" panose="020B0606030504020204" pitchFamily="34" charset="0"/>
              </a:rPr>
              <a:t>). W zależności od konkretnych okoliczności faktycznych niewykluczone będzie odwołanie się do klauzuli znikomej społecznej szkodliwości zachowań realizujących znamię „inna czynność seksualna” w wypadkach, gdy ich forma czy intensywność będą w znikomym stopniu godzić w wolność seksualną ofiary (np. jednorazowe dotknięcie sfer erogennych przez ubranie). Por. wyrok SN z 18.07.2007 r., </a:t>
            </a:r>
            <a:r>
              <a:rPr lang="pl-PL" sz="1600" b="0" i="0" u="none" strike="noStrike" dirty="0">
                <a:effectLst/>
                <a:latin typeface="Open Sans" panose="020B0606030504020204" pitchFamily="34" charset="0"/>
                <a:hlinkClick r:id="rId5">
                  <a:extLst>
                    <a:ext uri="{A12FA001-AC4F-418D-AE19-62706E023703}">
                      <ahyp:hlinkClr xmlns:ahyp="http://schemas.microsoft.com/office/drawing/2018/hyperlinkcolor" val="tx"/>
                    </a:ext>
                  </a:extLst>
                </a:hlinkClick>
              </a:rPr>
              <a:t>WA 28/07</a:t>
            </a:r>
            <a:r>
              <a:rPr lang="pl-PL" sz="1600" b="0" i="0" dirty="0">
                <a:effectLst/>
                <a:latin typeface="Open Sans" panose="020B0606030504020204" pitchFamily="34" charset="0"/>
              </a:rPr>
              <a:t>, LEX nr 637501.</a:t>
            </a:r>
            <a:endParaRPr lang="pl-PL" sz="1600" dirty="0"/>
          </a:p>
        </p:txBody>
      </p:sp>
    </p:spTree>
    <p:extLst>
      <p:ext uri="{BB962C8B-B14F-4D97-AF65-F5344CB8AC3E}">
        <p14:creationId xmlns:p14="http://schemas.microsoft.com/office/powerpoint/2010/main" val="3092815505"/>
      </p:ext>
    </p:extLst>
  </p:cSld>
  <p:clrMapOvr>
    <a:masterClrMapping/>
  </p:clrMapOvr>
  <p:transition>
    <p:randomBa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EE9CE60-071B-4A90-8DB5-A256A5FFEBD5}"/>
              </a:ext>
            </a:extLst>
          </p:cNvPr>
          <p:cNvSpPr>
            <a:spLocks noGrp="1"/>
          </p:cNvSpPr>
          <p:nvPr>
            <p:ph type="title"/>
          </p:nvPr>
        </p:nvSpPr>
        <p:spPr>
          <a:xfrm>
            <a:off x="457200" y="274638"/>
            <a:ext cx="7620000" cy="182562"/>
          </a:xfrm>
        </p:spPr>
        <p:txBody>
          <a:bodyPr/>
          <a:lstStyle/>
          <a:p>
            <a:endParaRPr lang="pl-PL" dirty="0"/>
          </a:p>
        </p:txBody>
      </p:sp>
      <p:sp>
        <p:nvSpPr>
          <p:cNvPr id="3" name="Symbol zastępczy zawartości 2">
            <a:extLst>
              <a:ext uri="{FF2B5EF4-FFF2-40B4-BE49-F238E27FC236}">
                <a16:creationId xmlns:a16="http://schemas.microsoft.com/office/drawing/2014/main" id="{A0775B02-E27E-4757-A00B-645B28B347C0}"/>
              </a:ext>
            </a:extLst>
          </p:cNvPr>
          <p:cNvSpPr>
            <a:spLocks noGrp="1"/>
          </p:cNvSpPr>
          <p:nvPr>
            <p:ph idx="1"/>
          </p:nvPr>
        </p:nvSpPr>
        <p:spPr>
          <a:xfrm>
            <a:off x="457200" y="692696"/>
            <a:ext cx="7620000" cy="5708104"/>
          </a:xfrm>
        </p:spPr>
        <p:txBody>
          <a:bodyPr/>
          <a:lstStyle/>
          <a:p>
            <a:pPr marL="114300" indent="0" algn="just">
              <a:buNone/>
            </a:pPr>
            <a:r>
              <a:rPr lang="pl-PL" sz="1400" dirty="0"/>
              <a:t>Inną czynnością seksualną jest również np. onanizowanie się przez sprawcę w obecności ofiary niepołączone z żadnym kontaktem cielesnym między nimi, ale z uwagi na zakres użytych dla opisu zgwałcenia znamion czasownikowych zachowania takiego nie można uznać za czyn zabroniony z </a:t>
            </a:r>
            <a:r>
              <a:rPr lang="pl-PL" sz="1400" dirty="0">
                <a:hlinkClick r:id="rId2">
                  <a:extLst>
                    <a:ext uri="{A12FA001-AC4F-418D-AE19-62706E023703}">
                      <ahyp:hlinkClr xmlns:ahyp="http://schemas.microsoft.com/office/drawing/2018/hyperlinkcolor" val="tx"/>
                    </a:ext>
                  </a:extLst>
                </a:hlinkClick>
              </a:rPr>
              <a:t>art. 197</a:t>
            </a:r>
            <a:r>
              <a:rPr lang="pl-PL" sz="1400" dirty="0"/>
              <a:t>, nie będzie to bowiem ani poddanie się, ani wykonywanie innej czynności seksualnej ze strony ofiary. Natomiast takie zachowanie sprawcy stanowi czyn zabroniony z </a:t>
            </a:r>
            <a:r>
              <a:rPr lang="pl-PL" sz="1400" dirty="0">
                <a:hlinkClick r:id="rId3">
                  <a:extLst>
                    <a:ext uri="{A12FA001-AC4F-418D-AE19-62706E023703}">
                      <ahyp:hlinkClr xmlns:ahyp="http://schemas.microsoft.com/office/drawing/2018/hyperlinkcolor" val="tx"/>
                    </a:ext>
                  </a:extLst>
                </a:hlinkClick>
              </a:rPr>
              <a:t>art. 200 § 4</a:t>
            </a:r>
            <a:r>
              <a:rPr lang="pl-PL" sz="1400" dirty="0"/>
              <a:t>, gdyż realizuje znamię czasownikowe „prezentowanie czynności seksualnej”. „</a:t>
            </a:r>
            <a:r>
              <a:rPr lang="pl-PL" sz="1400" b="1" dirty="0"/>
              <a:t>Mając na uwadze zespół znamion przestępstw określonych w </a:t>
            </a:r>
            <a:r>
              <a:rPr lang="pl-PL" sz="1400" b="1" dirty="0">
                <a:hlinkClick r:id="rId4">
                  <a:extLst>
                    <a:ext uri="{A12FA001-AC4F-418D-AE19-62706E023703}">
                      <ahyp:hlinkClr xmlns:ahyp="http://schemas.microsoft.com/office/drawing/2018/hyperlinkcolor" val="tx"/>
                    </a:ext>
                  </a:extLst>
                </a:hlinkClick>
              </a:rPr>
              <a:t>art. 197 § 2</a:t>
            </a:r>
            <a:r>
              <a:rPr lang="pl-PL" sz="1400" b="1" dirty="0"/>
              <a:t> oraz w </a:t>
            </a:r>
            <a:r>
              <a:rPr lang="pl-PL" sz="1400" b="1" dirty="0">
                <a:hlinkClick r:id="rId5">
                  <a:extLst>
                    <a:ext uri="{A12FA001-AC4F-418D-AE19-62706E023703}">
                      <ahyp:hlinkClr xmlns:ahyp="http://schemas.microsoft.com/office/drawing/2018/hyperlinkcolor" val="tx"/>
                    </a:ext>
                  </a:extLst>
                </a:hlinkClick>
              </a:rPr>
              <a:t>art. 198</a:t>
            </a:r>
            <a:r>
              <a:rPr lang="pl-PL" sz="1400" b="1" dirty="0"/>
              <a:t>, </a:t>
            </a:r>
            <a:r>
              <a:rPr lang="pl-PL" sz="1400" b="1" dirty="0">
                <a:hlinkClick r:id="rId6">
                  <a:extLst>
                    <a:ext uri="{A12FA001-AC4F-418D-AE19-62706E023703}">
                      <ahyp:hlinkClr xmlns:ahyp="http://schemas.microsoft.com/office/drawing/2018/hyperlinkcolor" val="tx"/>
                    </a:ext>
                  </a:extLst>
                </a:hlinkClick>
              </a:rPr>
              <a:t>199</a:t>
            </a:r>
            <a:r>
              <a:rPr lang="pl-PL" sz="1400" b="1" dirty="0"/>
              <a:t> i </a:t>
            </a:r>
            <a:r>
              <a:rPr lang="pl-PL" sz="1400" b="1" dirty="0">
                <a:hlinkClick r:id="rId7">
                  <a:extLst>
                    <a:ext uri="{A12FA001-AC4F-418D-AE19-62706E023703}">
                      <ahyp:hlinkClr xmlns:ahyp="http://schemas.microsoft.com/office/drawing/2018/hyperlinkcolor" val="tx"/>
                    </a:ext>
                  </a:extLst>
                </a:hlinkClick>
              </a:rPr>
              <a:t>200 § 1</a:t>
            </a:r>
            <a:r>
              <a:rPr lang="pl-PL" sz="1400" b="1" dirty="0"/>
              <a:t> k.k., nie wystarczy zatem doprowadzenie ofiary do niejako «biernego» uczestnictwa w wydarzeniach o niewątpliwie seksualnym charakterze, jeśli nie jest ona jednak cieleśnie zaangażowana w tych wydarzeniach</a:t>
            </a:r>
            <a:r>
              <a:rPr lang="pl-PL" sz="1400" dirty="0"/>
              <a:t> (np. obnażanie się lub onanizowanie się sprawcy na oczach innej osoby, podejmowanie przez sprawcę na oczach tej osoby obcowania płciowego, choćby obecność osoby trzeciej stanowiła dla sprawcy stymulator </a:t>
            </a:r>
            <a:r>
              <a:rPr lang="pl-PL" sz="1400" dirty="0" err="1"/>
              <a:t>zachowań</a:t>
            </a:r>
            <a:r>
              <a:rPr lang="pl-PL" sz="1400" dirty="0"/>
              <a:t> seksualnych). Tym bardziej </a:t>
            </a:r>
            <a:r>
              <a:rPr lang="pl-PL" sz="1400" b="1" dirty="0"/>
              <a:t>za «inną czynność seksualną» nie może być uznany nieprzyzwoity gest lub słowo (tzw. molestacja </a:t>
            </a:r>
            <a:r>
              <a:rPr lang="pl-PL" sz="1400" b="1" dirty="0" err="1"/>
              <a:t>gestykularna</a:t>
            </a:r>
            <a:r>
              <a:rPr lang="pl-PL" sz="1400" b="1" dirty="0"/>
              <a:t> lub werbalna)</a:t>
            </a:r>
            <a:r>
              <a:rPr lang="pl-PL" sz="1400" dirty="0"/>
              <a:t>. Należy jednak pamiętać, iż w takich sytuacjach mogą być niekiedy wypełnione ustawowe znamiona innego czynu zabronionego (np. określonego w </a:t>
            </a:r>
            <a:r>
              <a:rPr lang="pl-PL" sz="1400" dirty="0">
                <a:hlinkClick r:id="rId8">
                  <a:extLst>
                    <a:ext uri="{A12FA001-AC4F-418D-AE19-62706E023703}">
                      <ahyp:hlinkClr xmlns:ahyp="http://schemas.microsoft.com/office/drawing/2018/hyperlinkcolor" val="tx"/>
                    </a:ext>
                  </a:extLst>
                </a:hlinkClick>
              </a:rPr>
              <a:t>art. 191</a:t>
            </a:r>
            <a:r>
              <a:rPr lang="pl-PL" sz="1400" dirty="0"/>
              <a:t> kk)” (uchwała SN z 19.05.1999 r., </a:t>
            </a:r>
            <a:r>
              <a:rPr lang="pl-PL" sz="1400" dirty="0">
                <a:hlinkClick r:id="rId9">
                  <a:extLst>
                    <a:ext uri="{A12FA001-AC4F-418D-AE19-62706E023703}">
                      <ahyp:hlinkClr xmlns:ahyp="http://schemas.microsoft.com/office/drawing/2018/hyperlinkcolor" val="tx"/>
                    </a:ext>
                  </a:extLst>
                </a:hlinkClick>
              </a:rPr>
              <a:t>I KZP 17/99</a:t>
            </a:r>
            <a:r>
              <a:rPr lang="pl-PL" sz="1400" dirty="0"/>
              <a:t>.</a:t>
            </a:r>
          </a:p>
          <a:p>
            <a:pPr marL="114300" indent="0" algn="just">
              <a:buNone/>
            </a:pPr>
            <a:endParaRPr lang="pl-PL" sz="1400" dirty="0"/>
          </a:p>
          <a:p>
            <a:pPr marL="114300" indent="0" algn="just">
              <a:buNone/>
            </a:pPr>
            <a:r>
              <a:rPr lang="pl-PL" sz="1400" dirty="0"/>
              <a:t>Sąd, konstruując w sentencji wyroku opis czynu stanowiący podstawę skazania za przestępstwo zgwałcenia, nie powinien ograniczać się tylko do ogólnikowego podania formy czynności seksualnej wykorzystanej do opisu znamion typu z </a:t>
            </a:r>
            <a:r>
              <a:rPr lang="pl-PL" sz="1400" dirty="0">
                <a:hlinkClick r:id="rId10">
                  <a:extLst>
                    <a:ext uri="{A12FA001-AC4F-418D-AE19-62706E023703}">
                      <ahyp:hlinkClr xmlns:ahyp="http://schemas.microsoft.com/office/drawing/2018/hyperlinkcolor" val="tx"/>
                    </a:ext>
                  </a:extLst>
                </a:hlinkClick>
              </a:rPr>
              <a:t>art. 197 § 1</a:t>
            </a:r>
            <a:r>
              <a:rPr lang="pl-PL" sz="1400" dirty="0"/>
              <a:t> lub </a:t>
            </a:r>
            <a:r>
              <a:rPr lang="pl-PL" sz="1400" dirty="0">
                <a:hlinkClick r:id="rId4">
                  <a:extLst>
                    <a:ext uri="{A12FA001-AC4F-418D-AE19-62706E023703}">
                      <ahyp:hlinkClr xmlns:ahyp="http://schemas.microsoft.com/office/drawing/2018/hyperlinkcolor" val="tx"/>
                    </a:ext>
                  </a:extLst>
                </a:hlinkClick>
              </a:rPr>
              <a:t>2</a:t>
            </a:r>
            <a:r>
              <a:rPr lang="pl-PL" sz="1400" dirty="0"/>
              <a:t>, ale </a:t>
            </a:r>
            <a:r>
              <a:rPr lang="pl-PL" sz="1400" b="1" dirty="0"/>
              <a:t>powinien dokładnie opisać, na czym w danym przypadku polegały obcowanie płciowe lub inna czynność seksualna</a:t>
            </a:r>
            <a:r>
              <a:rPr lang="pl-PL" sz="1400" dirty="0"/>
              <a:t>. „Ustalenie czynu przypisanego powinno obejmować wszystkie elementy czynu mające znaczenie dla prawidłowej kwalifikacji prawnej, zatem powinno zawierać </a:t>
            </a:r>
            <a:r>
              <a:rPr lang="pl-PL" sz="1400" b="1" dirty="0">
                <a:solidFill>
                  <a:srgbClr val="FF0000"/>
                </a:solidFill>
              </a:rPr>
              <a:t>wskazanie czasu i miejsca jego popełnienia oraz wszystkie elementy zachowania sprawcy wypełniające ustawowe znamiona czynu zabronionego (z uwzględnieniem także okoliczności kształtujących zakres odpowiedzialności karnej, określonych w </a:t>
            </a:r>
            <a:r>
              <a:rPr lang="pl-PL" sz="1400" b="1" dirty="0">
                <a:solidFill>
                  <a:srgbClr val="FF0000"/>
                </a:solidFill>
                <a:hlinkClick r:id="rId11">
                  <a:extLst>
                    <a:ext uri="{A12FA001-AC4F-418D-AE19-62706E023703}">
                      <ahyp:hlinkClr xmlns:ahyp="http://schemas.microsoft.com/office/drawing/2018/hyperlinkcolor" val="tx"/>
                    </a:ext>
                  </a:extLst>
                </a:hlinkClick>
              </a:rPr>
              <a:t>części ogólnej</a:t>
            </a:r>
            <a:r>
              <a:rPr lang="pl-PL" sz="1400" b="1" dirty="0">
                <a:solidFill>
                  <a:srgbClr val="FF0000"/>
                </a:solidFill>
              </a:rPr>
              <a:t> Kodeksu karnego), nadto takie istotne elementy, które bliżej charakteryzują (konkretyzują) czyn popełniony przez oskarżonego</a:t>
            </a:r>
            <a:r>
              <a:rPr lang="pl-PL" sz="1400" dirty="0"/>
              <a:t>. Nie spełnia tych warunków ogólnikowe sformułowanie «inna czynność seksualna» zawarte w sentencji wyroku” (postanowienie SN z 4.02.2008 r., </a:t>
            </a:r>
            <a:r>
              <a:rPr lang="pl-PL" sz="1400" dirty="0">
                <a:hlinkClick r:id="rId12">
                  <a:extLst>
                    <a:ext uri="{A12FA001-AC4F-418D-AE19-62706E023703}">
                      <ahyp:hlinkClr xmlns:ahyp="http://schemas.microsoft.com/office/drawing/2018/hyperlinkcolor" val="tx"/>
                    </a:ext>
                  </a:extLst>
                </a:hlinkClick>
              </a:rPr>
              <a:t>V KK 245/07</a:t>
            </a:r>
            <a:r>
              <a:rPr lang="pl-PL" sz="1400" dirty="0"/>
              <a:t>, Biul. PK 2008/7, poz. 32).</a:t>
            </a:r>
            <a:endParaRPr lang="pl-PL" sz="1000" dirty="0"/>
          </a:p>
        </p:txBody>
      </p:sp>
    </p:spTree>
    <p:extLst>
      <p:ext uri="{BB962C8B-B14F-4D97-AF65-F5344CB8AC3E}">
        <p14:creationId xmlns:p14="http://schemas.microsoft.com/office/powerpoint/2010/main" val="369603448"/>
      </p:ext>
    </p:extLst>
  </p:cSld>
  <p:clrMapOvr>
    <a:masterClrMapping/>
  </p:clrMapOvr>
  <p:transition>
    <p:randomBa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6644945-73FC-413B-98B6-C18BF1DB44C9}"/>
              </a:ext>
            </a:extLst>
          </p:cNvPr>
          <p:cNvSpPr>
            <a:spLocks noGrp="1"/>
          </p:cNvSpPr>
          <p:nvPr>
            <p:ph type="title"/>
          </p:nvPr>
        </p:nvSpPr>
        <p:spPr>
          <a:xfrm>
            <a:off x="457200" y="274638"/>
            <a:ext cx="7620000" cy="562074"/>
          </a:xfrm>
        </p:spPr>
        <p:txBody>
          <a:bodyPr/>
          <a:lstStyle/>
          <a:p>
            <a:r>
              <a:rPr lang="pl-PL" sz="3200" dirty="0"/>
              <a:t>Zabronione zachowanie – 197 § 2 k.k.</a:t>
            </a:r>
          </a:p>
        </p:txBody>
      </p:sp>
      <p:sp>
        <p:nvSpPr>
          <p:cNvPr id="3" name="Symbol zastępczy zawartości 2">
            <a:extLst>
              <a:ext uri="{FF2B5EF4-FFF2-40B4-BE49-F238E27FC236}">
                <a16:creationId xmlns:a16="http://schemas.microsoft.com/office/drawing/2014/main" id="{BE72788C-3ED9-4B43-9E3C-E033EE9D94B5}"/>
              </a:ext>
            </a:extLst>
          </p:cNvPr>
          <p:cNvSpPr>
            <a:spLocks noGrp="1"/>
          </p:cNvSpPr>
          <p:nvPr>
            <p:ph idx="1"/>
          </p:nvPr>
        </p:nvSpPr>
        <p:spPr>
          <a:xfrm>
            <a:off x="251520" y="836712"/>
            <a:ext cx="7992888" cy="5746650"/>
          </a:xfrm>
        </p:spPr>
        <p:txBody>
          <a:bodyPr/>
          <a:lstStyle/>
          <a:p>
            <a:pPr marL="114300" indent="0" algn="just">
              <a:buNone/>
            </a:pPr>
            <a:endParaRPr lang="pl-PL" sz="1800" dirty="0">
              <a:hlinkClick r:id="rId2">
                <a:extLst>
                  <a:ext uri="{A12FA001-AC4F-418D-AE19-62706E023703}">
                    <ahyp:hlinkClr xmlns:ahyp="http://schemas.microsoft.com/office/drawing/2018/hyperlinkcolor" val="tx"/>
                  </a:ext>
                </a:extLst>
              </a:hlinkClick>
            </a:endParaRPr>
          </a:p>
          <a:p>
            <a:pPr marL="114300" indent="0" algn="just">
              <a:buNone/>
            </a:pPr>
            <a:r>
              <a:rPr lang="pl-PL" sz="1800" dirty="0">
                <a:hlinkClick r:id="rId2">
                  <a:extLst>
                    <a:ext uri="{A12FA001-AC4F-418D-AE19-62706E023703}">
                      <ahyp:hlinkClr xmlns:ahyp="http://schemas.microsoft.com/office/drawing/2018/hyperlinkcolor" val="tx"/>
                    </a:ext>
                  </a:extLst>
                </a:hlinkClick>
              </a:rPr>
              <a:t>Artykuł 197 § 2</a:t>
            </a:r>
            <a:r>
              <a:rPr lang="pl-PL" sz="1800" dirty="0"/>
              <a:t> posługuje się dwoma znamionami czasownikowymi w odniesieniu do innej czynności seksualnej. </a:t>
            </a:r>
            <a:r>
              <a:rPr lang="pl-PL" sz="1800" b="1" dirty="0"/>
              <a:t>Doprowadzenie do poddania się innej czynności seksualnej</a:t>
            </a:r>
            <a:r>
              <a:rPr lang="pl-PL" sz="1800" dirty="0"/>
              <a:t> obejmuje wszystkie sytuacje doprowadzenia do znoszenia przez ofiarę zachowania sprawcy, zaś </a:t>
            </a:r>
            <a:r>
              <a:rPr lang="pl-PL" sz="1800" b="1" dirty="0"/>
              <a:t>doprowadzenie do wykonania innej czynności seksualnej</a:t>
            </a:r>
            <a:r>
              <a:rPr lang="pl-PL" sz="1800" dirty="0"/>
              <a:t> zakłada zmuszenie ofiary to określonej aktywności seksualnej, której przedmiotem może być ciało sprawcy albo też ciało samej ofiary. </a:t>
            </a:r>
          </a:p>
          <a:p>
            <a:pPr marL="114300" indent="0" algn="just">
              <a:buNone/>
            </a:pPr>
            <a:endParaRPr lang="pl-PL" sz="1800" b="1" dirty="0"/>
          </a:p>
          <a:p>
            <a:pPr marL="114300" indent="0" algn="just">
              <a:buNone/>
            </a:pPr>
            <a:r>
              <a:rPr lang="pl-PL" sz="1800" b="1" dirty="0"/>
              <a:t>Do przyjęcia, że mamy do czynienia z inną czynnością seksualną, nie jest konieczne, aby doszło do bezpośredniego kontaktu fizycznego między ciałem sprawcy i ofiary. Wystarczające jest cielesne i mające charakter seksualny zaangażowanie ofiary</a:t>
            </a:r>
            <a:r>
              <a:rPr lang="pl-PL" sz="1800" dirty="0"/>
              <a:t>, np. przez zmuszenie jej do dotykania się w okolicach sfer intymnych.</a:t>
            </a:r>
          </a:p>
          <a:p>
            <a:pPr marL="114300" indent="0" algn="just">
              <a:buNone/>
            </a:pPr>
            <a:endParaRPr lang="pl-PL" sz="1800" dirty="0"/>
          </a:p>
          <a:p>
            <a:pPr marL="114300" indent="0" algn="just">
              <a:buNone/>
            </a:pPr>
            <a:endParaRPr lang="pl-PL" sz="1800" dirty="0"/>
          </a:p>
        </p:txBody>
      </p:sp>
    </p:spTree>
    <p:extLst>
      <p:ext uri="{BB962C8B-B14F-4D97-AF65-F5344CB8AC3E}">
        <p14:creationId xmlns:p14="http://schemas.microsoft.com/office/powerpoint/2010/main" val="2304692756"/>
      </p:ext>
    </p:extLst>
  </p:cSld>
  <p:clrMapOvr>
    <a:masterClrMapping/>
  </p:clrMapOvr>
  <p:transition>
    <p:randomBa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p:cNvPicPr>
            <a:picLocks noGrp="1" noChangeAspect="1"/>
          </p:cNvPicPr>
          <p:nvPr>
            <p:ph type="pic" idx="1"/>
          </p:nvPr>
        </p:nvPicPr>
        <p:blipFill>
          <a:blip r:embed="rId2" cstate="print"/>
          <a:srcRect t="4970" b="4970"/>
          <a:stretch>
            <a:fillRect/>
          </a:stretch>
        </p:blipFill>
        <p:spPr>
          <a:xfrm>
            <a:off x="1187624" y="836712"/>
            <a:ext cx="4281948" cy="2777480"/>
          </a:xfrm>
          <a:effectLst>
            <a:softEdge rad="112500"/>
          </a:effectLst>
        </p:spPr>
      </p:pic>
      <p:sp>
        <p:nvSpPr>
          <p:cNvPr id="11" name="TextBox 10"/>
          <p:cNvSpPr txBox="1"/>
          <p:nvPr/>
        </p:nvSpPr>
        <p:spPr>
          <a:xfrm>
            <a:off x="4067175" y="4292600"/>
            <a:ext cx="3760788" cy="708025"/>
          </a:xfrm>
          <a:prstGeom prst="rect">
            <a:avLst/>
          </a:prstGeom>
          <a:noFill/>
        </p:spPr>
        <p:txBody>
          <a:bodyPr wrap="none">
            <a:spAutoFit/>
          </a:bodyPr>
          <a:lstStyle/>
          <a:p>
            <a:pPr>
              <a:defRPr/>
            </a:pPr>
            <a:r>
              <a:rPr lang="pl-PL" sz="4000" dirty="0">
                <a:latin typeface="+mn-lt"/>
                <a:cs typeface="+mn-cs"/>
              </a:rPr>
              <a:t>... jakieś pytania?</a:t>
            </a:r>
            <a:endParaRPr lang="en-GB" sz="4000" dirty="0">
              <a:latin typeface="+mn-lt"/>
              <a:cs typeface="+mn-cs"/>
            </a:endParaRPr>
          </a:p>
        </p:txBody>
      </p:sp>
    </p:spTree>
  </p:cSld>
  <p:clrMapOvr>
    <a:masterClrMapping/>
  </p:clrMapOvr>
  <p:transition>
    <p:randomBa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E54D0DC-D407-460C-9808-59D90E807C16}"/>
              </a:ext>
            </a:extLst>
          </p:cNvPr>
          <p:cNvSpPr>
            <a:spLocks noGrp="1"/>
          </p:cNvSpPr>
          <p:nvPr>
            <p:ph type="title"/>
          </p:nvPr>
        </p:nvSpPr>
        <p:spPr/>
        <p:txBody>
          <a:bodyPr/>
          <a:lstStyle/>
          <a:p>
            <a:r>
              <a:rPr lang="pl-PL" dirty="0"/>
              <a:t>Bibliografia</a:t>
            </a:r>
          </a:p>
        </p:txBody>
      </p:sp>
      <p:sp>
        <p:nvSpPr>
          <p:cNvPr id="3" name="Symbol zastępczy zawartości 2">
            <a:extLst>
              <a:ext uri="{FF2B5EF4-FFF2-40B4-BE49-F238E27FC236}">
                <a16:creationId xmlns:a16="http://schemas.microsoft.com/office/drawing/2014/main" id="{E1A23A48-2E44-428B-851C-A70B275A5C75}"/>
              </a:ext>
            </a:extLst>
          </p:cNvPr>
          <p:cNvSpPr>
            <a:spLocks noGrp="1"/>
          </p:cNvSpPr>
          <p:nvPr>
            <p:ph idx="1"/>
          </p:nvPr>
        </p:nvSpPr>
        <p:spPr/>
        <p:txBody>
          <a:bodyPr/>
          <a:lstStyle/>
          <a:p>
            <a:pPr marL="0" indent="0">
              <a:buNone/>
            </a:pPr>
            <a:r>
              <a:rPr lang="pl-PL" dirty="0"/>
              <a:t>M. Mozgawa (red.) Prawo karne materialne. Część ogólna. Warszawa 2024;</a:t>
            </a:r>
          </a:p>
          <a:p>
            <a:pPr marL="0" indent="0">
              <a:buNone/>
            </a:pPr>
            <a:r>
              <a:rPr lang="pl-PL" dirty="0"/>
              <a:t>M. Mozgawa (red.) Kodeks karny. Komentarz, Warszawa 2023;</a:t>
            </a:r>
          </a:p>
          <a:p>
            <a:pPr marL="0" indent="0">
              <a:buNone/>
            </a:pPr>
            <a:r>
              <a:rPr lang="pl-PL" dirty="0"/>
              <a:t>A. Grześkowiak, K. Wiak (red.) Kodeks karny. Komentarz, Warszawa 2024;</a:t>
            </a:r>
          </a:p>
          <a:p>
            <a:pPr marL="0" indent="0">
              <a:buNone/>
            </a:pPr>
            <a:r>
              <a:rPr lang="pl-PL" dirty="0"/>
              <a:t>J. Lachowski, A. Marek, Prawo karne. Zarys problematyki, Warszawa 2023;</a:t>
            </a:r>
          </a:p>
          <a:p>
            <a:pPr marL="0" indent="0">
              <a:buNone/>
            </a:pPr>
            <a:r>
              <a:rPr lang="pl-PL" dirty="0"/>
              <a:t>J. Kulesza (red.) Prawo karne materialne. Nauka o przestępstwie, ustawie karnej i karze, Warszawa 2023;</a:t>
            </a:r>
          </a:p>
          <a:p>
            <a:pPr marL="0" indent="0">
              <a:buNone/>
            </a:pPr>
            <a:r>
              <a:rPr lang="pl-PL" dirty="0"/>
              <a:t>A. Zoll, W. Wróbel, Polskie prawo karne. Część ogólna, Kraków 2012.</a:t>
            </a:r>
          </a:p>
          <a:p>
            <a:endParaRPr lang="pl-PL" dirty="0"/>
          </a:p>
        </p:txBody>
      </p:sp>
    </p:spTree>
    <p:extLst>
      <p:ext uri="{BB962C8B-B14F-4D97-AF65-F5344CB8AC3E}">
        <p14:creationId xmlns:p14="http://schemas.microsoft.com/office/powerpoint/2010/main" val="1068056249"/>
      </p:ext>
    </p:extLst>
  </p:cSld>
  <p:clrMapOvr>
    <a:masterClrMapping/>
  </p:clrMapOvr>
  <p:transition>
    <p:randomBa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Adjacency</Template>
  <TotalTime>7656</TotalTime>
  <Words>5304</Words>
  <Application>Microsoft Office PowerPoint</Application>
  <PresentationFormat>Pokaz na ekranie (4:3)</PresentationFormat>
  <Paragraphs>167</Paragraphs>
  <Slides>28</Slides>
  <Notes>0</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28</vt:i4>
      </vt:variant>
    </vt:vector>
  </HeadingPairs>
  <TitlesOfParts>
    <vt:vector size="33" baseType="lpstr">
      <vt:lpstr>Arial</vt:lpstr>
      <vt:lpstr>Calibri</vt:lpstr>
      <vt:lpstr>Cambria</vt:lpstr>
      <vt:lpstr>Open Sans</vt:lpstr>
      <vt:lpstr>Adjacency</vt:lpstr>
      <vt:lpstr>Przestępczość seksualna</vt:lpstr>
      <vt:lpstr>Uwagi wprowadzające do art. 197 k.k.</vt:lpstr>
      <vt:lpstr>Uwagi wprowadzające</vt:lpstr>
      <vt:lpstr>Przedmiot ochrony</vt:lpstr>
      <vt:lpstr>Przedmiot ochrony</vt:lpstr>
      <vt:lpstr>Przedmiot ochrony</vt:lpstr>
      <vt:lpstr>Przedmiot ochrony</vt:lpstr>
      <vt:lpstr>Przedmiot ochrony</vt:lpstr>
      <vt:lpstr>Przedmiot ochrony</vt:lpstr>
      <vt:lpstr>Podmiot przestępstwa</vt:lpstr>
      <vt:lpstr>Strona przedmiotowa – czynność sprawcza</vt:lpstr>
      <vt:lpstr>Rozróżnienie znamion czasownikowych</vt:lpstr>
      <vt:lpstr>Obcowanie płciowe</vt:lpstr>
      <vt:lpstr>Prezentacja programu PowerPoint</vt:lpstr>
      <vt:lpstr>Prezentacja programu PowerPoint</vt:lpstr>
      <vt:lpstr>Różnica między obcowaniem płciowym a inną czynnością seksualną</vt:lpstr>
      <vt:lpstr>Prezentacja programu PowerPoint</vt:lpstr>
      <vt:lpstr>Prezentacja programu PowerPoint</vt:lpstr>
      <vt:lpstr>Prezentacja programu PowerPoint</vt:lpstr>
      <vt:lpstr>Prezentacja programu PowerPoint</vt:lpstr>
      <vt:lpstr>Inna czynność seksualna</vt:lpstr>
      <vt:lpstr>Prezentacja programu PowerPoint</vt:lpstr>
      <vt:lpstr>Prezentacja programu PowerPoint</vt:lpstr>
      <vt:lpstr>Prezentacja programu PowerPoint</vt:lpstr>
      <vt:lpstr>Prezentacja programu PowerPoint</vt:lpstr>
      <vt:lpstr>Zabronione zachowanie – 197 § 2 k.k.</vt:lpstr>
      <vt:lpstr>Prezentacja programu PowerPoint</vt:lpstr>
      <vt:lpstr>Bibliografia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Wprowadznie do nauki prawa karnego</dc:title>
  <dc:creator>Tomasz Biegacz</dc:creator>
  <cp:lastModifiedBy>Maciej Błotnicki</cp:lastModifiedBy>
  <cp:revision>457</cp:revision>
  <dcterms:created xsi:type="dcterms:W3CDTF">2012-10-05T20:53:44Z</dcterms:created>
  <dcterms:modified xsi:type="dcterms:W3CDTF">2025-03-30T11:10:12Z</dcterms:modified>
</cp:coreProperties>
</file>