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992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7320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8500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992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459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876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945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362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580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221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6648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8152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5961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7549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4745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5276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855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06DA4CE-90C5-45A1-A27D-F1E570B38C21}" type="datetimeFigureOut">
              <a:rPr lang="pl-PL" smtClean="0"/>
              <a:t>11.03.2025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9DFFE-A9A7-46E1-A484-3A7601CC17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66968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6CC0DA-3345-4738-BAFF-3A6010FF9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800" dirty="0"/>
              <a:t>Przestępczość w UE –</a:t>
            </a:r>
            <a:br>
              <a:rPr lang="pl-PL" sz="4800" dirty="0"/>
            </a:br>
            <a:r>
              <a:rPr lang="pl-PL" sz="4800" dirty="0"/>
              <a:t>wykład nr 2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640D793-2D10-473C-9FDF-3D1AA0EC9D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b="1" dirty="0"/>
              <a:t>Dr </a:t>
            </a:r>
            <a:r>
              <a:rPr lang="pl-PL" b="1" dirty="0" err="1"/>
              <a:t>maciej</a:t>
            </a:r>
            <a:r>
              <a:rPr lang="pl-PL" b="1" dirty="0"/>
              <a:t> </a:t>
            </a:r>
            <a:r>
              <a:rPr lang="pl-PL" b="1" dirty="0" err="1"/>
              <a:t>błotnicki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776909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363F22-E75F-4DD5-A460-A6AA724E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75115"/>
          </a:xfrm>
        </p:spPr>
        <p:txBody>
          <a:bodyPr/>
          <a:lstStyle/>
          <a:p>
            <a:r>
              <a:rPr lang="pl-PL" sz="3200" dirty="0"/>
              <a:t>PRZESTĘPCZOŚĆ ZORGANIZOWANA W UE – STRUKTURY, METODY DZIAŁANIA I ZWALCZANIE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9EFB80-B79F-4C4A-93D2-142FC461C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1698172"/>
            <a:ext cx="11575701" cy="45502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b="1" dirty="0"/>
              <a:t>Koncepcja</a:t>
            </a:r>
            <a:endParaRPr lang="pl-PL" dirty="0"/>
          </a:p>
          <a:p>
            <a:r>
              <a:rPr lang="pl-PL" dirty="0"/>
              <a:t>Rozszerzenie i pogłębienie wiedzy zdobytej podczas pierwszego wykładu (ogólnego o przestępczości w UE).</a:t>
            </a:r>
          </a:p>
          <a:p>
            <a:r>
              <a:rPr lang="pl-PL" dirty="0"/>
              <a:t>Skupienie się wyłącznie na </a:t>
            </a:r>
            <a:r>
              <a:rPr lang="pl-PL" b="1" dirty="0"/>
              <a:t>przestępczości zorganizowanej</a:t>
            </a:r>
            <a:r>
              <a:rPr lang="pl-PL" dirty="0"/>
              <a:t> – omówienie klasycznych i nowoczesnych form działania mafii, gangów i innych struktur.</a:t>
            </a:r>
          </a:p>
          <a:p>
            <a:pPr marL="0" indent="0">
              <a:buNone/>
            </a:pPr>
            <a:r>
              <a:rPr lang="pl-PL" dirty="0"/>
              <a:t>Pokazanie </a:t>
            </a:r>
            <a:r>
              <a:rPr lang="pl-PL" b="1" dirty="0"/>
              <a:t>praktycznych przykładów</a:t>
            </a:r>
            <a:r>
              <a:rPr lang="pl-PL" dirty="0"/>
              <a:t> – operacje policyjne i sądowe, głośne afery, studia przypadków, w tym z ostatnich kilku lat.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Cele</a:t>
            </a:r>
            <a:endParaRPr lang="pl-PL" dirty="0"/>
          </a:p>
          <a:p>
            <a:r>
              <a:rPr lang="pl-PL" dirty="0"/>
              <a:t>Przedstawienie </a:t>
            </a:r>
            <a:r>
              <a:rPr lang="pl-PL" b="1" dirty="0"/>
              <a:t>różnorodności struktur</a:t>
            </a:r>
            <a:r>
              <a:rPr lang="pl-PL" dirty="0"/>
              <a:t> przestępczości zorganizowanej (mafie etniczne, sieciowe grupy przestępcze, nowe modele hybrydowe).</a:t>
            </a:r>
          </a:p>
          <a:p>
            <a:r>
              <a:rPr lang="pl-PL" dirty="0"/>
              <a:t>Omówienie szczegółowo </a:t>
            </a:r>
            <a:r>
              <a:rPr lang="pl-PL" b="1" dirty="0"/>
              <a:t>głównych obszarów działalności</a:t>
            </a:r>
            <a:r>
              <a:rPr lang="pl-PL" dirty="0"/>
              <a:t>: handel narkotykami, handel ludźmi, przemyt broni, wyłudzenia finansowe, cyberprzestępczość.</a:t>
            </a:r>
          </a:p>
          <a:p>
            <a:r>
              <a:rPr lang="pl-PL" dirty="0"/>
              <a:t>Przybliżenie metod i narzędzi </a:t>
            </a:r>
            <a:r>
              <a:rPr lang="pl-PL" b="1" dirty="0"/>
              <a:t>zwalczania</a:t>
            </a:r>
            <a:r>
              <a:rPr lang="pl-PL" dirty="0"/>
              <a:t> przestępczości zorganizowanej w UE: od współpracy międzynarodowej (Europol, </a:t>
            </a:r>
            <a:r>
              <a:rPr lang="pl-PL" dirty="0" err="1"/>
              <a:t>Eurojust</a:t>
            </a:r>
            <a:r>
              <a:rPr lang="pl-PL" dirty="0"/>
              <a:t>), przez wspólne operacje służb, po regulacje prawne (dyrektywy i rozporządzenia).</a:t>
            </a:r>
          </a:p>
          <a:p>
            <a:r>
              <a:rPr lang="pl-PL" dirty="0"/>
              <a:t>Uświadomienie </a:t>
            </a:r>
            <a:r>
              <a:rPr lang="pl-PL" b="1" dirty="0"/>
              <a:t>najważniejszych wyzwań</a:t>
            </a:r>
            <a:r>
              <a:rPr lang="pl-PL" dirty="0"/>
              <a:t> związanych z globalizacją, migracją i rozwojem technologicznym.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627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E6ECE5-B284-4FED-9BF5-01989700C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2649"/>
          </a:xfrm>
        </p:spPr>
        <p:txBody>
          <a:bodyPr/>
          <a:lstStyle/>
          <a:p>
            <a:r>
              <a:rPr lang="pl-PL" dirty="0"/>
              <a:t>Wprowadzenie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E729F8-979B-4E3A-B924-58D52BD9F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99" y="1487156"/>
            <a:ext cx="11555603" cy="506436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b="1" dirty="0"/>
              <a:t>Przypomnienie podstaw</a:t>
            </a:r>
            <a:endParaRPr lang="pl-PL" dirty="0"/>
          </a:p>
          <a:p>
            <a:r>
              <a:rPr lang="pl-PL" dirty="0"/>
              <a:t>W pierwszym wykładzie omówiliśmy zarys przestępczości w UE: rodzaje, instytucje i dosłownie garść </a:t>
            </a:r>
            <a:r>
              <a:rPr lang="pl-PL" dirty="0" err="1"/>
              <a:t>statysyk</a:t>
            </a:r>
            <a:r>
              <a:rPr lang="pl-PL" dirty="0"/>
              <a:t>.</a:t>
            </a:r>
          </a:p>
          <a:p>
            <a:r>
              <a:rPr lang="pl-PL" dirty="0"/>
              <a:t>Dzisiaj koncentrujemy się na </a:t>
            </a:r>
            <a:r>
              <a:rPr lang="pl-PL" b="1" dirty="0"/>
              <a:t>jednym z najbardziej niebezpiecznych fenomenów</a:t>
            </a:r>
            <a:r>
              <a:rPr lang="pl-PL" dirty="0"/>
              <a:t> – przestępczości zorganizowanej, która generuje ogromne zyski i szkody społeczne.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Krótka definicja</a:t>
            </a:r>
            <a:endParaRPr lang="pl-PL" dirty="0"/>
          </a:p>
          <a:p>
            <a:r>
              <a:rPr lang="pl-PL" i="1" dirty="0"/>
              <a:t>Przestępczość zorganizowana</a:t>
            </a:r>
            <a:r>
              <a:rPr lang="pl-PL" dirty="0"/>
              <a:t> – ciągły i zorganizowany charakter działalności przestępczej, realizowanej przez grupy liczące co najmniej trzy osoby, w celach finansowych lub materialnych.</a:t>
            </a:r>
          </a:p>
          <a:p>
            <a:r>
              <a:rPr lang="pl-PL" dirty="0"/>
              <a:t>„Zorganizowana” to nie tylko mafia w klasycznym rozumieniu, ale też współczesne struktury sieciowe (szczególnie istotne w kontekście integracji europejskiej i zniesienia kontroli granicznych w strefie </a:t>
            </a:r>
            <a:r>
              <a:rPr lang="pl-PL" dirty="0" err="1"/>
              <a:t>Schengen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Znaczenie i aktualne dane</a:t>
            </a:r>
            <a:endParaRPr lang="pl-PL" dirty="0"/>
          </a:p>
          <a:p>
            <a:r>
              <a:rPr lang="pl-PL" dirty="0"/>
              <a:t>Europol w raporcie </a:t>
            </a:r>
            <a:r>
              <a:rPr lang="pl-PL" i="1" dirty="0"/>
              <a:t>SOCTA (</a:t>
            </a:r>
            <a:r>
              <a:rPr lang="pl-PL" i="1" dirty="0" err="1"/>
              <a:t>Serious</a:t>
            </a:r>
            <a:r>
              <a:rPr lang="pl-PL" i="1" dirty="0"/>
              <a:t> and </a:t>
            </a:r>
            <a:r>
              <a:rPr lang="pl-PL" i="1" dirty="0" err="1"/>
              <a:t>Organised</a:t>
            </a:r>
            <a:r>
              <a:rPr lang="pl-PL" i="1" dirty="0"/>
              <a:t> </a:t>
            </a:r>
            <a:r>
              <a:rPr lang="pl-PL" i="1" dirty="0" err="1"/>
              <a:t>Crime</a:t>
            </a:r>
            <a:r>
              <a:rPr lang="pl-PL" i="1" dirty="0"/>
              <a:t> </a:t>
            </a:r>
            <a:r>
              <a:rPr lang="pl-PL" i="1" dirty="0" err="1"/>
              <a:t>Threat</a:t>
            </a:r>
            <a:r>
              <a:rPr lang="pl-PL" i="1" dirty="0"/>
              <a:t> </a:t>
            </a:r>
            <a:r>
              <a:rPr lang="pl-PL" i="1" dirty="0" err="1"/>
              <a:t>Assessment</a:t>
            </a:r>
            <a:r>
              <a:rPr lang="pl-PL" i="1" dirty="0"/>
              <a:t>)</a:t>
            </a:r>
            <a:r>
              <a:rPr lang="pl-PL" dirty="0"/>
              <a:t> szacuje, że zorganizowane grupy działające na terenie UE liczą łącznie kilkadziesiąt tysięcy członków.</a:t>
            </a:r>
          </a:p>
          <a:p>
            <a:r>
              <a:rPr lang="pl-PL" dirty="0"/>
              <a:t>Szacunki Europolu: dochody z handlu narkotykami, cyberprzestępczości i oszustw podatkowych (np. karuzeli VAT) sięgają kilkudziesięciu miliardów euro rocznie.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0915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53F0A8-BA03-4EA4-8540-28DFC41AD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7"/>
            <a:ext cx="10788913" cy="1074631"/>
          </a:xfrm>
        </p:spPr>
        <p:txBody>
          <a:bodyPr/>
          <a:lstStyle/>
          <a:p>
            <a:r>
              <a:rPr lang="pl-PL" sz="3600" dirty="0"/>
              <a:t>Modele i struktury </a:t>
            </a:r>
            <a:br>
              <a:rPr lang="pl-PL" sz="3600" dirty="0"/>
            </a:br>
            <a:r>
              <a:rPr lang="pl-PL" sz="3600" dirty="0"/>
              <a:t>grup w ramach przestępczości zorganizowanej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B174A9-D861-4F15-BC8E-D157BF3A2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848896"/>
            <a:ext cx="11465169" cy="471267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b="1" dirty="0"/>
              <a:t>Hierarchiczne struktury mafijne</a:t>
            </a:r>
          </a:p>
          <a:p>
            <a:r>
              <a:rPr lang="pl-PL" b="1" dirty="0"/>
              <a:t>Cosa Nostra (Sycylia)</a:t>
            </a:r>
            <a:endParaRPr lang="pl-PL" dirty="0"/>
          </a:p>
          <a:p>
            <a:pPr lvl="1"/>
            <a:r>
              <a:rPr lang="pl-PL" sz="2000" dirty="0"/>
              <a:t>Najbardziej rozpoznawalny typ mafii włoskiej, z długą tradycją sięgającą XIX wieku.</a:t>
            </a:r>
          </a:p>
          <a:p>
            <a:pPr lvl="1"/>
            <a:r>
              <a:rPr lang="pl-PL" sz="2000" dirty="0"/>
              <a:t>Klasyczna struktura: </a:t>
            </a:r>
            <a:r>
              <a:rPr lang="pl-PL" sz="2000" i="1" dirty="0"/>
              <a:t>rodziny mafijne</a:t>
            </a:r>
            <a:r>
              <a:rPr lang="pl-PL" sz="2000" dirty="0"/>
              <a:t> (</a:t>
            </a:r>
            <a:r>
              <a:rPr lang="pl-PL" sz="2000" dirty="0" err="1"/>
              <a:t>cosche</a:t>
            </a:r>
            <a:r>
              <a:rPr lang="pl-PL" sz="2000" dirty="0"/>
              <a:t>) powiązane z klanami, istnienie omerty (zasady milczenia) i surowych kar za jej złamanie.</a:t>
            </a:r>
          </a:p>
          <a:p>
            <a:pPr lvl="1"/>
            <a:r>
              <a:rPr lang="pl-PL" sz="2000" dirty="0"/>
              <a:t>Uwaga: w ostatnich latach słabnąca rola Cosa </a:t>
            </a:r>
            <a:r>
              <a:rPr lang="pl-PL" sz="2000" dirty="0" err="1"/>
              <a:t>Nostry</a:t>
            </a:r>
            <a:r>
              <a:rPr lang="pl-PL" sz="2000" dirty="0"/>
              <a:t> w kontekście wzrostu potęgi ’</a:t>
            </a:r>
            <a:r>
              <a:rPr lang="pl-PL" sz="2000" dirty="0" err="1"/>
              <a:t>Ndranghety</a:t>
            </a:r>
            <a:r>
              <a:rPr lang="pl-PL" sz="2000" dirty="0"/>
              <a:t>, ale wciąż znaczące wpływy w polityce lokalnej, wymuszeniach, handlu narkotykami.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Ndrangheta</a:t>
            </a:r>
            <a:r>
              <a:rPr lang="pl-PL" b="1" dirty="0"/>
              <a:t> (Kalabria)</a:t>
            </a:r>
            <a:endParaRPr lang="pl-PL" dirty="0"/>
          </a:p>
          <a:p>
            <a:r>
              <a:rPr lang="pl-PL" dirty="0"/>
              <a:t>Najbogatsza i najbardziej ekspansywna włoska mafia w XXI w.</a:t>
            </a:r>
          </a:p>
          <a:p>
            <a:r>
              <a:rPr lang="pl-PL" dirty="0"/>
              <a:t>Silne powiązania międzynarodowe (szczególnie import kokainy z Ameryki Południowej do portów w Belgii i Holandii).</a:t>
            </a:r>
          </a:p>
          <a:p>
            <a:r>
              <a:rPr lang="pl-PL" dirty="0"/>
              <a:t>Przykład: </a:t>
            </a:r>
            <a:r>
              <a:rPr lang="pl-PL" i="1" dirty="0"/>
              <a:t>Operacja </a:t>
            </a:r>
            <a:r>
              <a:rPr lang="pl-PL" i="1" dirty="0" err="1"/>
              <a:t>Pollino</a:t>
            </a:r>
            <a:r>
              <a:rPr lang="pl-PL" i="1" dirty="0"/>
              <a:t> (2018)</a:t>
            </a:r>
            <a:r>
              <a:rPr lang="pl-PL" dirty="0"/>
              <a:t> – zmasowana akcja w kilku krajach (Włochy, Niemcy, Belgia, Niderlandy) przeciwko członkom ’</a:t>
            </a:r>
            <a:r>
              <a:rPr lang="pl-PL" dirty="0" err="1"/>
              <a:t>Ndranghety</a:t>
            </a:r>
            <a:r>
              <a:rPr lang="pl-PL" dirty="0"/>
              <a:t> – skonfiskowano ponad 2 tony kokainy i setki milionów euro aktywów.</a:t>
            </a:r>
          </a:p>
          <a:p>
            <a:pPr lvl="1"/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2451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FE0FEE-9803-4AA1-B6B9-A28CC929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3084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3BA8BA-FD4E-4A40-AE8D-AC506CF6E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2" y="1557495"/>
            <a:ext cx="11575700" cy="49839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Camorra (Kampania)</a:t>
            </a:r>
            <a:endParaRPr lang="pl-PL" dirty="0"/>
          </a:p>
          <a:p>
            <a:r>
              <a:rPr lang="pl-PL" dirty="0"/>
              <a:t>Działalność koncentruje się w regionie Neapolu, choć obecna także w innych częściach Włoch i UE.</a:t>
            </a:r>
          </a:p>
          <a:p>
            <a:r>
              <a:rPr lang="pl-PL" dirty="0"/>
              <a:t>Duże zaangażowanie w fałszowanie towarów, pranie pieniędzy i nielegalny obrót odpadami (tzw. </a:t>
            </a:r>
            <a:r>
              <a:rPr lang="pl-PL" i="1" dirty="0" err="1"/>
              <a:t>ecomafia</a:t>
            </a:r>
            <a:r>
              <a:rPr lang="pl-PL" dirty="0"/>
              <a:t>).</a:t>
            </a:r>
          </a:p>
          <a:p>
            <a:r>
              <a:rPr lang="pl-PL" dirty="0"/>
              <a:t>Szczególnie agresywne formy wymuszeń, terroryzowanie lokalnych przedsiębiorców.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Mafie rosyjskojęzyczne (</a:t>
            </a:r>
            <a:r>
              <a:rPr lang="pl-PL" b="1" dirty="0" err="1"/>
              <a:t>Bratva</a:t>
            </a:r>
            <a:r>
              <a:rPr lang="pl-PL" b="1" dirty="0"/>
              <a:t>)</a:t>
            </a:r>
            <a:endParaRPr lang="pl-PL" dirty="0"/>
          </a:p>
          <a:p>
            <a:r>
              <a:rPr lang="pl-PL" dirty="0"/>
              <a:t>Geneza w latach 90. po rozpadzie ZSRR, często powiązania z oligarchami i wpływowymi politykami.</a:t>
            </a:r>
          </a:p>
          <a:p>
            <a:r>
              <a:rPr lang="pl-PL" dirty="0"/>
              <a:t>Specjalizacja m.in. w handlu bronią, cyberprzestępczości, przemycie narkotyków, luksusowych towarów, a także w wymuszeniach i korupcji urzędniczej.</a:t>
            </a:r>
          </a:p>
          <a:p>
            <a:r>
              <a:rPr lang="pl-PL" dirty="0"/>
              <a:t>Charakterystyczne używanie przemocy, ale także korumpowanie instytucji w Europie Wschodniej i Środkowej.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3814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52E2CF-78D2-48A8-906B-A0F0ACA5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6168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8C75F3-8293-4135-85B6-1231A7A07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90" y="1446963"/>
            <a:ext cx="11445072" cy="5084465"/>
          </a:xfrm>
        </p:spPr>
        <p:txBody>
          <a:bodyPr/>
          <a:lstStyle/>
          <a:p>
            <a:pPr marL="0" indent="0">
              <a:buNone/>
            </a:pPr>
            <a:r>
              <a:rPr lang="pl-PL" b="1" u="sng" dirty="0"/>
              <a:t>Struktury sieciowe (network-</a:t>
            </a:r>
            <a:r>
              <a:rPr lang="pl-PL" b="1" u="sng" dirty="0" err="1"/>
              <a:t>based</a:t>
            </a:r>
            <a:r>
              <a:rPr lang="pl-PL" b="1" u="sng" dirty="0"/>
              <a:t>)</a:t>
            </a:r>
          </a:p>
          <a:p>
            <a:pPr marL="0" indent="0">
              <a:buNone/>
            </a:pPr>
            <a:r>
              <a:rPr lang="pl-PL" b="1" dirty="0"/>
              <a:t>Grupy bałkańskie</a:t>
            </a:r>
            <a:endParaRPr lang="pl-PL" dirty="0"/>
          </a:p>
          <a:p>
            <a:r>
              <a:rPr lang="pl-PL" dirty="0"/>
              <a:t>Luźne powiązania klanów z Serbii, Czarnogóry, Bośni, Albanii, Macedonii Północnej.</a:t>
            </a:r>
          </a:p>
          <a:p>
            <a:r>
              <a:rPr lang="pl-PL" dirty="0"/>
              <a:t>Specjalizacja w szlaku heroiny (Afganistan – Turcja – Bałkany – Europa Zachodnia), a także kokainy (współpraca z kartelami latynoamerykańskimi).</a:t>
            </a:r>
          </a:p>
          <a:p>
            <a:r>
              <a:rPr lang="pl-PL" i="1" dirty="0"/>
              <a:t>Przykład</a:t>
            </a:r>
            <a:r>
              <a:rPr lang="pl-PL" dirty="0"/>
              <a:t>: Grupa </a:t>
            </a:r>
            <a:r>
              <a:rPr lang="pl-PL" dirty="0" err="1"/>
              <a:t>Darko</a:t>
            </a:r>
            <a:r>
              <a:rPr lang="pl-PL" dirty="0"/>
              <a:t> </a:t>
            </a:r>
            <a:r>
              <a:rPr lang="pl-PL" dirty="0" err="1"/>
              <a:t>Šaricia</a:t>
            </a:r>
            <a:r>
              <a:rPr lang="pl-PL" dirty="0"/>
              <a:t> (Serbia/Czarnogóra) – kontrola przemytu ton kokainy z Ameryki Południowej do Europy, pranie pieniędzy na wielką skalę.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Gangi nigeryjskie</a:t>
            </a:r>
            <a:endParaRPr lang="pl-PL" dirty="0"/>
          </a:p>
          <a:p>
            <a:r>
              <a:rPr lang="pl-PL" dirty="0"/>
              <a:t>Często aktywne w obszarze handlu ludźmi (zwłaszcza kobietami zmuszanymi do prostytucji), </a:t>
            </a:r>
            <a:r>
              <a:rPr lang="pl-PL" dirty="0" err="1"/>
              <a:t>cyberoszustw</a:t>
            </a:r>
            <a:r>
              <a:rPr lang="pl-PL" dirty="0"/>
              <a:t> (tzw. </a:t>
            </a:r>
            <a:r>
              <a:rPr lang="pl-PL" i="1" dirty="0"/>
              <a:t>Nigeria </a:t>
            </a:r>
            <a:r>
              <a:rPr lang="pl-PL" i="1" dirty="0" err="1"/>
              <a:t>scam</a:t>
            </a:r>
            <a:r>
              <a:rPr lang="pl-PL" dirty="0"/>
              <a:t>) oraz przemytu narkotyków syntetycznych.</a:t>
            </a:r>
          </a:p>
          <a:p>
            <a:r>
              <a:rPr lang="pl-PL" dirty="0"/>
              <a:t>Silne osadzenie w dużych miastach państw Europy Zachodniej (Włochy, Hiszpania, Niemcy, Francja), wykorzystujące sieci migracyjne i diaspora networks.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650400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B8C4BF-BC6F-4B93-9BE3-FFCEB98FE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274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4F0B32-64CD-4D9D-93FF-74899820B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934" y="1557496"/>
            <a:ext cx="11324492" cy="484778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b="1" dirty="0"/>
              <a:t>Grupy latynoskie w Europie</a:t>
            </a:r>
            <a:endParaRPr lang="pl-PL" dirty="0"/>
          </a:p>
          <a:p>
            <a:r>
              <a:rPr lang="pl-PL" dirty="0"/>
              <a:t>Wzrost obecności karteli kolumbijskich, meksykańskich w logistyce kokainowej – tzw. </a:t>
            </a:r>
            <a:r>
              <a:rPr lang="pl-PL" i="1" dirty="0" err="1"/>
              <a:t>cartel</a:t>
            </a:r>
            <a:r>
              <a:rPr lang="pl-PL" i="1" dirty="0"/>
              <a:t> </a:t>
            </a:r>
            <a:r>
              <a:rPr lang="pl-PL" i="1" dirty="0" err="1"/>
              <a:t>emissaries</a:t>
            </a:r>
            <a:r>
              <a:rPr lang="pl-PL" dirty="0"/>
              <a:t> rezydujący w portach w Antwerpii, Rotterdamie, Hamburgu.</a:t>
            </a:r>
          </a:p>
          <a:p>
            <a:r>
              <a:rPr lang="pl-PL" dirty="0"/>
              <a:t>Współpraca z lokalnymi grupami (’</a:t>
            </a:r>
            <a:r>
              <a:rPr lang="pl-PL" dirty="0" err="1"/>
              <a:t>Ndrangheta</a:t>
            </a:r>
            <a:r>
              <a:rPr lang="pl-PL" dirty="0"/>
              <a:t>, grupy holenderskie czy niemieckie) w zakresie magazynowania, dystrybucji i „wyprania” zysków.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u="sng" dirty="0"/>
              <a:t>Formy hybrydowe i </a:t>
            </a:r>
            <a:r>
              <a:rPr lang="pl-PL" b="1" u="sng" dirty="0" err="1"/>
              <a:t>cybermafie</a:t>
            </a:r>
            <a:endParaRPr lang="pl-PL" b="1" u="sng" dirty="0"/>
          </a:p>
          <a:p>
            <a:pPr marL="0" indent="0">
              <a:buNone/>
            </a:pPr>
            <a:r>
              <a:rPr lang="pl-PL" b="1" dirty="0"/>
              <a:t>Przestępczość zorganizowana + </a:t>
            </a:r>
            <a:r>
              <a:rPr lang="pl-PL" b="1" dirty="0" err="1"/>
              <a:t>cybercrime</a:t>
            </a:r>
            <a:endParaRPr lang="pl-PL" dirty="0"/>
          </a:p>
          <a:p>
            <a:r>
              <a:rPr lang="pl-PL" i="1" dirty="0" err="1"/>
              <a:t>EncroChat</a:t>
            </a:r>
            <a:r>
              <a:rPr lang="pl-PL" dirty="0"/>
              <a:t>, </a:t>
            </a:r>
            <a:r>
              <a:rPr lang="pl-PL" i="1" dirty="0" err="1"/>
              <a:t>Sky</a:t>
            </a:r>
            <a:r>
              <a:rPr lang="pl-PL" i="1" dirty="0"/>
              <a:t> ECC</a:t>
            </a:r>
            <a:r>
              <a:rPr lang="pl-PL" dirty="0"/>
              <a:t>, </a:t>
            </a:r>
            <a:r>
              <a:rPr lang="pl-PL" i="1" dirty="0"/>
              <a:t>ANOM</a:t>
            </a:r>
            <a:r>
              <a:rPr lang="pl-PL" dirty="0"/>
              <a:t> – szyfrowane komunikatory wykorzystywane przez przestępców do globalnych kontaktów (handel narkotykami, bronią, dogadywanie zabójstw).</a:t>
            </a:r>
          </a:p>
          <a:p>
            <a:r>
              <a:rPr lang="pl-PL" dirty="0"/>
              <a:t>Model </a:t>
            </a:r>
            <a:r>
              <a:rPr lang="pl-PL" i="1" dirty="0" err="1"/>
              <a:t>Crime</a:t>
            </a:r>
            <a:r>
              <a:rPr lang="pl-PL" i="1" dirty="0"/>
              <a:t>-as-a-service</a:t>
            </a:r>
            <a:r>
              <a:rPr lang="pl-PL" dirty="0"/>
              <a:t> – grupy </a:t>
            </a:r>
            <a:r>
              <a:rPr lang="pl-PL" dirty="0" err="1"/>
              <a:t>hakerskie</a:t>
            </a:r>
            <a:r>
              <a:rPr lang="pl-PL" dirty="0"/>
              <a:t> wynajmują swoje usługi mafii (ataki </a:t>
            </a:r>
            <a:r>
              <a:rPr lang="pl-PL" dirty="0" err="1"/>
              <a:t>DDoS</a:t>
            </a:r>
            <a:r>
              <a:rPr lang="pl-PL" dirty="0"/>
              <a:t>, </a:t>
            </a:r>
            <a:r>
              <a:rPr lang="pl-PL" dirty="0" err="1"/>
              <a:t>phishing</a:t>
            </a:r>
            <a:r>
              <a:rPr lang="pl-PL" dirty="0"/>
              <a:t>, </a:t>
            </a:r>
            <a:r>
              <a:rPr lang="pl-PL" dirty="0" err="1"/>
              <a:t>ransomware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Przenikanie do biznesu legalnego</a:t>
            </a:r>
            <a:endParaRPr lang="pl-PL" dirty="0"/>
          </a:p>
          <a:p>
            <a:r>
              <a:rPr lang="pl-PL" dirty="0"/>
              <a:t>Coraz częściej struktury te nie ograniczają się do klasycznej przestępczości, lecz inwestują w nieruchomości, firmy transportowe, gastronomię, turystykę (pranie pieniędzy).</a:t>
            </a:r>
          </a:p>
          <a:p>
            <a:r>
              <a:rPr lang="pl-PL" dirty="0"/>
              <a:t>Np. polska prokuratura i ABW rozbiły grupę, która korzystała z fikcyjnych firm transportowych, aby usprawnić przemyt narkotyków i VAT-owskie oszustwa.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b="1" u="sng" dirty="0"/>
          </a:p>
        </p:txBody>
      </p:sp>
    </p:spTree>
    <p:extLst>
      <p:ext uri="{BB962C8B-B14F-4D97-AF65-F5344CB8AC3E}">
        <p14:creationId xmlns:p14="http://schemas.microsoft.com/office/powerpoint/2010/main" val="223486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2B6D3D-9770-4CDD-8DAD-AC67D2DB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4158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C20FBF-F2A3-463C-AE49-EA15F4D3F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406770"/>
            <a:ext cx="11455121" cy="51045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Główne obszary działalności przestępczej</a:t>
            </a:r>
          </a:p>
          <a:p>
            <a:pPr marL="0" indent="0">
              <a:buNone/>
            </a:pPr>
            <a:r>
              <a:rPr lang="pl-PL" b="1" dirty="0"/>
              <a:t>Handel narkotykami</a:t>
            </a:r>
          </a:p>
          <a:p>
            <a:r>
              <a:rPr lang="pl-PL" b="1" dirty="0"/>
              <a:t>Kokaina</a:t>
            </a:r>
            <a:endParaRPr lang="pl-PL" dirty="0"/>
          </a:p>
          <a:p>
            <a:pPr lvl="1"/>
            <a:r>
              <a:rPr lang="pl-PL" dirty="0"/>
              <a:t>Główne szlaki: Ameryka Południowa (Brazylia, Kolumbia, Ekwador) → porty w UE (Belgia, Niderlandy, Hiszpania).</a:t>
            </a:r>
          </a:p>
          <a:p>
            <a:pPr lvl="1"/>
            <a:r>
              <a:rPr lang="pl-PL" i="1" dirty="0"/>
              <a:t>Głośny przykład</a:t>
            </a:r>
            <a:r>
              <a:rPr lang="pl-PL" dirty="0"/>
              <a:t>: przechwycenie 23 ton kokainy w porcie w Hamburgu (luty 2021) – jedna z największych jednorazowych akcji konfiskaty w historii Europy.</a:t>
            </a:r>
          </a:p>
          <a:p>
            <a:pPr marL="0" indent="0">
              <a:buNone/>
            </a:pPr>
            <a:r>
              <a:rPr lang="pl-PL" b="1" dirty="0"/>
              <a:t>Heroina</a:t>
            </a:r>
            <a:endParaRPr lang="pl-PL" dirty="0"/>
          </a:p>
          <a:p>
            <a:r>
              <a:rPr lang="pl-PL" sz="1800" dirty="0"/>
              <a:t>Tzw. </a:t>
            </a:r>
            <a:r>
              <a:rPr lang="pl-PL" sz="1800" i="1" dirty="0"/>
              <a:t>szlak bałkański</a:t>
            </a:r>
            <a:r>
              <a:rPr lang="pl-PL" sz="1800" dirty="0"/>
              <a:t>: Afganistan – Iran – Turcja – kraje bałkańskie – Europa Zachodnia.</a:t>
            </a:r>
          </a:p>
          <a:p>
            <a:r>
              <a:rPr lang="pl-PL" sz="1800" dirty="0"/>
              <a:t>Znaczny udział gangów tureckich i albańskich, często powiązanych z lokalnymi politykami.</a:t>
            </a:r>
          </a:p>
          <a:p>
            <a:pPr marL="0" indent="0">
              <a:buNone/>
            </a:pPr>
            <a:endParaRPr lang="pl-PL" sz="1800" b="1" dirty="0"/>
          </a:p>
          <a:p>
            <a:pPr marL="0" indent="0">
              <a:buNone/>
            </a:pPr>
            <a:r>
              <a:rPr lang="pl-PL" sz="1800" b="1" dirty="0"/>
              <a:t>Narkotyki syntetyczne</a:t>
            </a:r>
            <a:endParaRPr lang="pl-PL" sz="1800" dirty="0"/>
          </a:p>
          <a:p>
            <a:r>
              <a:rPr lang="pl-PL" sz="1800" dirty="0"/>
              <a:t>Produkcja w Niderlandach i Belgii (m.in. MDMA, amfetamina, </a:t>
            </a:r>
            <a:r>
              <a:rPr lang="pl-PL" sz="1800" dirty="0" err="1"/>
              <a:t>metamfetamina</a:t>
            </a:r>
            <a:r>
              <a:rPr lang="pl-PL" sz="1800" dirty="0"/>
              <a:t>).</a:t>
            </a:r>
          </a:p>
          <a:p>
            <a:r>
              <a:rPr lang="pl-PL" sz="1800" dirty="0"/>
              <a:t>Laboratoria przenoszone do Europy Środkowo-Wschodniej (w tym Polski) z uwagi na mniejszą presję organów ścigania i niższe koszty.</a:t>
            </a:r>
          </a:p>
          <a:p>
            <a:endParaRPr lang="pl-PL" sz="1800" dirty="0"/>
          </a:p>
          <a:p>
            <a:pPr marL="457200" lvl="1" indent="0">
              <a:buNone/>
            </a:pPr>
            <a:endParaRPr lang="pl-PL" dirty="0"/>
          </a:p>
          <a:p>
            <a:pPr marL="0" indent="0"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960241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EE5D73-FF25-4630-A0AB-27F47F1E2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235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21A3BE-93F2-483C-B661-6BCBF032B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837" y="1406769"/>
            <a:ext cx="11324493" cy="512465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b="1" dirty="0"/>
              <a:t>Marihuana i haszysz</a:t>
            </a:r>
            <a:endParaRPr lang="pl-PL" dirty="0"/>
          </a:p>
          <a:p>
            <a:r>
              <a:rPr lang="pl-PL" dirty="0"/>
              <a:t>Uprawy w Hiszpanii, Albanii, Maroku (szlak morski z Afryki do Europy).</a:t>
            </a:r>
          </a:p>
          <a:p>
            <a:r>
              <a:rPr lang="pl-PL" dirty="0"/>
              <a:t>Lukratywny rynek w państwach zachodnich, rosnąca </a:t>
            </a:r>
            <a:r>
              <a:rPr lang="pl-PL" dirty="0" err="1"/>
              <a:t>semi</a:t>
            </a:r>
            <a:r>
              <a:rPr lang="pl-PL" dirty="0"/>
              <a:t>-legalna produkcja (np. medyczna marihuana) jako nowy obszar do nadużyć.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u="sng" dirty="0"/>
              <a:t>Handel ludźmi i przemyt migrantów</a:t>
            </a:r>
          </a:p>
          <a:p>
            <a:pPr marL="0" indent="0">
              <a:buNone/>
            </a:pPr>
            <a:r>
              <a:rPr lang="pl-PL" b="1" dirty="0"/>
              <a:t>Handel ludźmi (</a:t>
            </a:r>
            <a:r>
              <a:rPr lang="pl-PL" b="1" dirty="0" err="1"/>
              <a:t>human</a:t>
            </a:r>
            <a:r>
              <a:rPr lang="pl-PL" b="1" dirty="0"/>
              <a:t> </a:t>
            </a:r>
            <a:r>
              <a:rPr lang="pl-PL" b="1" dirty="0" err="1"/>
              <a:t>trafficking</a:t>
            </a:r>
            <a:r>
              <a:rPr lang="pl-PL" b="1" dirty="0"/>
              <a:t>)</a:t>
            </a:r>
            <a:endParaRPr lang="pl-PL" dirty="0"/>
          </a:p>
          <a:p>
            <a:r>
              <a:rPr lang="pl-PL" dirty="0"/>
              <a:t>Ofiary w celach seksualnych (kobiety z Europy Wschodniej, Afryki, Azji), pracy przymusowej (rolnictwo, budownictwo).</a:t>
            </a:r>
          </a:p>
          <a:p>
            <a:r>
              <a:rPr lang="pl-PL" dirty="0"/>
              <a:t>Gangi z Afryki (np. nigeryjskie) i Europy Wschodniej (np. rumuńskie) bardzo aktywne w dużych miastach UE.</a:t>
            </a:r>
          </a:p>
          <a:p>
            <a:r>
              <a:rPr lang="pl-PL" dirty="0"/>
              <a:t>Szacuje się, że zyski z handlu ludźmi w Europie wynoszą kilka miliardów euro rocznie (UNODC).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Przemyt migrantów (</a:t>
            </a:r>
            <a:r>
              <a:rPr lang="pl-PL" b="1" dirty="0" err="1"/>
              <a:t>human</a:t>
            </a:r>
            <a:r>
              <a:rPr lang="pl-PL" b="1" dirty="0"/>
              <a:t> </a:t>
            </a:r>
            <a:r>
              <a:rPr lang="pl-PL" b="1" dirty="0" err="1"/>
              <a:t>smuggling</a:t>
            </a:r>
            <a:r>
              <a:rPr lang="pl-PL" b="1" dirty="0"/>
              <a:t>)</a:t>
            </a:r>
            <a:endParaRPr lang="pl-PL" dirty="0"/>
          </a:p>
          <a:p>
            <a:r>
              <a:rPr lang="pl-PL" dirty="0"/>
              <a:t>Kryzys uchodźczy z 2015–2016 unaocznił skalę procederu: tysiące ludzi przemycanych przez Morze Śródziemne, Bałkany lub w ciężarówkach przez Europę Środkową.</a:t>
            </a:r>
          </a:p>
          <a:p>
            <a:r>
              <a:rPr lang="pl-PL" dirty="0"/>
              <a:t>Wyspecjalizowane siatki zapewniają fałszywe dokumenty, organizują transport, a czasem współpracują z lokalnymi przemytnikami (np. w Libii czy Turcji).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3567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C2E005-9701-4508-B53A-AA15ABC61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3202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01CA3F-FB0B-46AC-9E1E-1A84F78D6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426866"/>
            <a:ext cx="11374734" cy="506436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b="1" u="sng" dirty="0"/>
              <a:t>Przestępstwa finansowe i gospodarcze</a:t>
            </a:r>
          </a:p>
          <a:p>
            <a:pPr marL="0" indent="0">
              <a:buNone/>
            </a:pPr>
            <a:r>
              <a:rPr lang="pl-PL" b="1" dirty="0"/>
              <a:t>Karuzele VAT</a:t>
            </a:r>
            <a:endParaRPr lang="pl-PL" dirty="0"/>
          </a:p>
          <a:p>
            <a:r>
              <a:rPr lang="pl-PL" dirty="0"/>
              <a:t>Ogromne straty w budżetach państw UE – szacowane na dziesiątki miliardów euro rocznie.</a:t>
            </a:r>
          </a:p>
          <a:p>
            <a:r>
              <a:rPr lang="pl-PL" dirty="0"/>
              <a:t>Mechanizm: fikcyjne transakcje wewnątrzunijne między firmami-słupami, znikający podatnik, brak odprowadzania należnego VAT.</a:t>
            </a:r>
          </a:p>
          <a:p>
            <a:r>
              <a:rPr lang="pl-PL" i="1" dirty="0"/>
              <a:t>Przykład</a:t>
            </a:r>
            <a:r>
              <a:rPr lang="pl-PL" dirty="0"/>
              <a:t>: rozbita przez polskie i niemieckie służby siatka karuzel VAT na elektronikę, 2019 r., straty ok. 225 mln euro.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Pranie pieniędzy</a:t>
            </a:r>
            <a:endParaRPr lang="pl-PL" dirty="0"/>
          </a:p>
          <a:p>
            <a:r>
              <a:rPr lang="pl-PL" dirty="0"/>
              <a:t>Struktury zorganizowane inwestują nielegalne zyski w nieruchomości, luksusowe samochody, zakładają fikcyjne spółki (tzw. </a:t>
            </a:r>
            <a:r>
              <a:rPr lang="pl-PL" i="1" dirty="0" err="1"/>
              <a:t>shell</a:t>
            </a:r>
            <a:r>
              <a:rPr lang="pl-PL" i="1" dirty="0"/>
              <a:t> </a:t>
            </a:r>
            <a:r>
              <a:rPr lang="pl-PL" i="1" dirty="0" err="1"/>
              <a:t>companies</a:t>
            </a:r>
            <a:r>
              <a:rPr lang="pl-PL" dirty="0"/>
              <a:t>).</a:t>
            </a:r>
          </a:p>
          <a:p>
            <a:r>
              <a:rPr lang="pl-PL" dirty="0"/>
              <a:t>Kluczowa rola rajów podatkowych i </a:t>
            </a:r>
            <a:r>
              <a:rPr lang="pl-PL" dirty="0" err="1"/>
              <a:t>kryptowalut</a:t>
            </a:r>
            <a:r>
              <a:rPr lang="pl-PL" dirty="0"/>
              <a:t> (</a:t>
            </a:r>
            <a:r>
              <a:rPr lang="pl-PL" dirty="0" err="1"/>
              <a:t>Bitcoin</a:t>
            </a:r>
            <a:r>
              <a:rPr lang="pl-PL" dirty="0"/>
              <a:t>, Monero) w ukrywaniu pochodzenia środków.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Fałszerstwa i kontrabanda</a:t>
            </a:r>
            <a:endParaRPr lang="pl-PL" dirty="0"/>
          </a:p>
          <a:p>
            <a:r>
              <a:rPr lang="pl-PL" dirty="0"/>
              <a:t>Fałszowanie towarów markowych (odzież, elektronika), papierosów, dokumentów.</a:t>
            </a:r>
          </a:p>
          <a:p>
            <a:r>
              <a:rPr lang="pl-PL" dirty="0"/>
              <a:t>Szmugiel papierosów przez granice wschodnie (Białoruś, Ukraina) do UE – straty w podatkach i cła.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b="1" u="sng" dirty="0"/>
          </a:p>
        </p:txBody>
      </p:sp>
    </p:spTree>
    <p:extLst>
      <p:ext uri="{BB962C8B-B14F-4D97-AF65-F5344CB8AC3E}">
        <p14:creationId xmlns:p14="http://schemas.microsoft.com/office/powerpoint/2010/main" val="3157229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EA9C30-4D14-4AC5-BBAA-C4B3676A2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6071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8865E6-6BA5-4F59-BC3A-594F2CC17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457011"/>
            <a:ext cx="11505363" cy="5024175"/>
          </a:xfrm>
        </p:spPr>
        <p:txBody>
          <a:bodyPr/>
          <a:lstStyle/>
          <a:p>
            <a:pPr marL="0" indent="0">
              <a:buNone/>
            </a:pPr>
            <a:r>
              <a:rPr lang="pl-PL" b="1" u="sng" dirty="0"/>
              <a:t>Cyberprzestępczość zorganizowana</a:t>
            </a:r>
          </a:p>
          <a:p>
            <a:pPr marL="0" indent="0">
              <a:buNone/>
            </a:pPr>
            <a:r>
              <a:rPr lang="pl-PL" b="1" dirty="0" err="1"/>
              <a:t>Ransomware</a:t>
            </a:r>
            <a:r>
              <a:rPr lang="pl-PL" dirty="0"/>
              <a:t> </a:t>
            </a:r>
            <a:r>
              <a:rPr lang="pl-PL" b="1" dirty="0"/>
              <a:t>i </a:t>
            </a:r>
            <a:r>
              <a:rPr lang="pl-PL" b="1" dirty="0" err="1"/>
              <a:t>phishing</a:t>
            </a:r>
            <a:endParaRPr lang="pl-PL" dirty="0"/>
          </a:p>
          <a:p>
            <a:r>
              <a:rPr lang="pl-PL" dirty="0"/>
              <a:t>Grupy </a:t>
            </a:r>
            <a:r>
              <a:rPr lang="pl-PL" dirty="0" err="1"/>
              <a:t>hakerskie</a:t>
            </a:r>
            <a:r>
              <a:rPr lang="pl-PL" dirty="0"/>
              <a:t> współpracują z klasycznymi mafiami, np. w atakach szyfrujących dane dużych firm, szpitali, instytucji (</a:t>
            </a:r>
            <a:r>
              <a:rPr lang="pl-PL" dirty="0" err="1"/>
              <a:t>WannaCry</a:t>
            </a:r>
            <a:r>
              <a:rPr lang="pl-PL" dirty="0"/>
              <a:t>, </a:t>
            </a:r>
            <a:r>
              <a:rPr lang="pl-PL" dirty="0" err="1"/>
              <a:t>NotPetya</a:t>
            </a:r>
            <a:r>
              <a:rPr lang="pl-PL" dirty="0"/>
              <a:t>, </a:t>
            </a:r>
            <a:r>
              <a:rPr lang="pl-PL" dirty="0" err="1"/>
              <a:t>LockBit</a:t>
            </a:r>
            <a:r>
              <a:rPr lang="pl-PL" dirty="0"/>
              <a:t>).</a:t>
            </a:r>
          </a:p>
          <a:p>
            <a:r>
              <a:rPr lang="pl-PL" dirty="0"/>
              <a:t>Wymuszenie okupu w </a:t>
            </a:r>
            <a:r>
              <a:rPr lang="pl-PL" dirty="0" err="1"/>
              <a:t>kryptowalutach</a:t>
            </a:r>
            <a:r>
              <a:rPr lang="pl-PL" dirty="0"/>
              <a:t> – często trudno namierzyć sprawców, którzy mogą pracować w dowolnym miejscu na świecie.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Handel danymi w </a:t>
            </a:r>
            <a:r>
              <a:rPr lang="pl-PL" b="1" dirty="0" err="1"/>
              <a:t>Darknecie</a:t>
            </a:r>
            <a:endParaRPr lang="pl-PL" dirty="0"/>
          </a:p>
          <a:p>
            <a:r>
              <a:rPr lang="pl-PL" dirty="0"/>
              <a:t>Kompleksowe usługi: kupno baz danych klientów, kradzionych kart kredytowych, narzędzia do hakowania, </a:t>
            </a:r>
            <a:r>
              <a:rPr lang="pl-PL" dirty="0" err="1"/>
              <a:t>trojany</a:t>
            </a:r>
            <a:r>
              <a:rPr lang="pl-PL" dirty="0"/>
              <a:t>.</a:t>
            </a:r>
          </a:p>
          <a:p>
            <a:r>
              <a:rPr lang="pl-PL" dirty="0"/>
              <a:t>Możliwość prania pieniędzy przez giełdy </a:t>
            </a:r>
            <a:r>
              <a:rPr lang="pl-PL" dirty="0" err="1"/>
              <a:t>kryptowalut</a:t>
            </a:r>
            <a:r>
              <a:rPr lang="pl-PL" dirty="0"/>
              <a:t> – brak pełnej regulacji w niektórych jurysdykcjach.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1396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104B26-DC4E-405E-9D55-C42DB803E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 działania zorganizowanej przestępczości oraz przykłady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6EC911-8DF7-4773-B2E2-2DA48227B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2052918"/>
            <a:ext cx="11485266" cy="4352364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Korupcja administracji i służb</a:t>
            </a:r>
            <a:endParaRPr lang="pl-PL" dirty="0"/>
          </a:p>
          <a:p>
            <a:r>
              <a:rPr lang="pl-PL" dirty="0"/>
              <a:t>Przykładowe skandale: </a:t>
            </a:r>
          </a:p>
          <a:p>
            <a:pPr lvl="1"/>
            <a:r>
              <a:rPr lang="pl-PL" dirty="0"/>
              <a:t>Włochy: politycy lokalni wspierani przez Camorrę lub ’</a:t>
            </a:r>
            <a:r>
              <a:rPr lang="pl-PL" dirty="0" err="1"/>
              <a:t>Ndranghetę</a:t>
            </a:r>
            <a:r>
              <a:rPr lang="pl-PL" dirty="0"/>
              <a:t> w zamian za przetargi publiczne.</a:t>
            </a:r>
          </a:p>
          <a:p>
            <a:pPr lvl="1"/>
            <a:r>
              <a:rPr lang="pl-PL" dirty="0"/>
              <a:t>Państwa Bałkańskie: policjanci, celnicy otrzymują łapówki za przepuszczanie transportów narkotyków.</a:t>
            </a:r>
          </a:p>
          <a:p>
            <a:pPr marL="457200" lvl="1" indent="0">
              <a:buNone/>
            </a:pPr>
            <a:endParaRPr lang="pl-PL" dirty="0"/>
          </a:p>
          <a:p>
            <a:r>
              <a:rPr lang="pl-PL" dirty="0"/>
              <a:t>Systemowe narzędzia walki z korupcją: </a:t>
            </a:r>
            <a:r>
              <a:rPr lang="pl-PL" i="1" dirty="0"/>
              <a:t>Agencje antykorupcyjne</a:t>
            </a:r>
            <a:r>
              <a:rPr lang="pl-PL" dirty="0"/>
              <a:t>, </a:t>
            </a:r>
            <a:r>
              <a:rPr lang="pl-PL" i="1" dirty="0"/>
              <a:t>dyrektywy UE</a:t>
            </a:r>
            <a:r>
              <a:rPr lang="pl-PL" dirty="0"/>
              <a:t> nt. ochrony sygnalistów (</a:t>
            </a:r>
            <a:r>
              <a:rPr lang="pl-PL" dirty="0" err="1"/>
              <a:t>whistleblowers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9141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BFD858-8B62-4C84-8AA7-86DB034F3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5211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E0972C-E0FD-4565-AB5F-24DDDAE0A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741" y="1376624"/>
            <a:ext cx="11374733" cy="517490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Zaawansowane techniki komunikacji</a:t>
            </a:r>
            <a:endParaRPr lang="pl-PL" dirty="0"/>
          </a:p>
          <a:p>
            <a:r>
              <a:rPr lang="pl-PL" dirty="0"/>
              <a:t>Wykorzystanie szyfrowanych platform: </a:t>
            </a:r>
            <a:r>
              <a:rPr lang="pl-PL" i="1" dirty="0" err="1"/>
              <a:t>EncroChat</a:t>
            </a:r>
            <a:r>
              <a:rPr lang="pl-PL" dirty="0"/>
              <a:t> (rozbita 2020), </a:t>
            </a:r>
            <a:r>
              <a:rPr lang="pl-PL" i="1" dirty="0" err="1"/>
              <a:t>Sky</a:t>
            </a:r>
            <a:r>
              <a:rPr lang="pl-PL" i="1" dirty="0"/>
              <a:t> ECC</a:t>
            </a:r>
            <a:r>
              <a:rPr lang="pl-PL" dirty="0"/>
              <a:t>, </a:t>
            </a:r>
            <a:r>
              <a:rPr lang="pl-PL" i="1" dirty="0"/>
              <a:t>ANOM</a:t>
            </a:r>
            <a:r>
              <a:rPr lang="pl-PL" dirty="0"/>
              <a:t> (operacja Trojan </a:t>
            </a:r>
            <a:r>
              <a:rPr lang="pl-PL" dirty="0" err="1"/>
              <a:t>Shield</a:t>
            </a:r>
            <a:r>
              <a:rPr lang="pl-PL" dirty="0"/>
              <a:t> w 2021).</a:t>
            </a:r>
          </a:p>
          <a:p>
            <a:r>
              <a:rPr lang="pl-PL" dirty="0"/>
              <a:t>Po przejęciu takiej platformy przez służby (np. francuskie i holenderskie w przypadku </a:t>
            </a:r>
            <a:r>
              <a:rPr lang="pl-PL" dirty="0" err="1"/>
              <a:t>EncroChat</a:t>
            </a:r>
            <a:r>
              <a:rPr lang="pl-PL" dirty="0"/>
              <a:t>) – fala aresztowań przestępców i konfiskat narkotyków.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Przykłady głośnych operacji policyjnych</a:t>
            </a:r>
            <a:endParaRPr lang="pl-PL" dirty="0"/>
          </a:p>
          <a:p>
            <a:r>
              <a:rPr lang="pl-PL" i="1" dirty="0"/>
              <a:t>Operacja </a:t>
            </a:r>
            <a:r>
              <a:rPr lang="pl-PL" i="1" dirty="0" err="1"/>
              <a:t>Pollino</a:t>
            </a:r>
            <a:r>
              <a:rPr lang="pl-PL" i="1" dirty="0"/>
              <a:t> (2018)</a:t>
            </a:r>
            <a:r>
              <a:rPr lang="pl-PL" dirty="0"/>
              <a:t> przeciwko ’</a:t>
            </a:r>
            <a:r>
              <a:rPr lang="pl-PL" dirty="0" err="1"/>
              <a:t>Ndranghecie</a:t>
            </a:r>
            <a:r>
              <a:rPr lang="pl-PL" dirty="0"/>
              <a:t> (wzmiankowana wyżej).</a:t>
            </a:r>
          </a:p>
          <a:p>
            <a:r>
              <a:rPr lang="pl-PL" i="1" dirty="0" err="1"/>
              <a:t>EncroChat</a:t>
            </a:r>
            <a:r>
              <a:rPr lang="pl-PL" i="1" dirty="0"/>
              <a:t> (2020)</a:t>
            </a:r>
            <a:r>
              <a:rPr lang="pl-PL" dirty="0"/>
              <a:t> – francusko-holenderska akcja z udziałem Europolu, setki aresztowań w całej UE.</a:t>
            </a:r>
          </a:p>
          <a:p>
            <a:r>
              <a:rPr lang="pl-PL" i="1" dirty="0"/>
              <a:t>Trojan </a:t>
            </a:r>
            <a:r>
              <a:rPr lang="pl-PL" i="1" dirty="0" err="1"/>
              <a:t>Shield</a:t>
            </a:r>
            <a:r>
              <a:rPr lang="pl-PL" i="1" dirty="0"/>
              <a:t> (2021)</a:t>
            </a:r>
            <a:r>
              <a:rPr lang="pl-PL" dirty="0"/>
              <a:t> – FBI wraz z Europolem wprowadzili na rynek fikcyjną aplikację szyfrującą </a:t>
            </a:r>
            <a:r>
              <a:rPr lang="pl-PL" i="1" dirty="0"/>
              <a:t>ANOM</a:t>
            </a:r>
            <a:r>
              <a:rPr lang="pl-PL" dirty="0"/>
              <a:t>, co pozwoliło zebrać dowody na tysiące przestępców.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0132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D14B83-CC6F-461D-A401-2F0F2EA2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3229"/>
          </a:xfrm>
        </p:spPr>
        <p:txBody>
          <a:bodyPr/>
          <a:lstStyle/>
          <a:p>
            <a:r>
              <a:rPr lang="pl-PL" dirty="0"/>
              <a:t>Współpraca instytucjonalna w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B751D5-ECD7-4F03-8956-04ED90AB9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99" y="1446964"/>
            <a:ext cx="11495313" cy="495831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Europol</a:t>
            </a:r>
            <a:endParaRPr lang="pl-PL" dirty="0"/>
          </a:p>
          <a:p>
            <a:r>
              <a:rPr lang="pl-PL" dirty="0"/>
              <a:t>Rola w gromadzeniu i analizie informacji (System SIENA, Europol Information System).</a:t>
            </a:r>
          </a:p>
          <a:p>
            <a:r>
              <a:rPr lang="pl-PL" dirty="0"/>
              <a:t>Raporty strategiczne (SOCTA) wskazujące priorytety w walce z przestępczością zorganizowaną.</a:t>
            </a:r>
          </a:p>
          <a:p>
            <a:r>
              <a:rPr lang="pl-PL" dirty="0"/>
              <a:t>Koordynacja międzynarodowych operacji i wspólne zespoły śledcze (JIT).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 err="1"/>
              <a:t>Eurojust</a:t>
            </a:r>
            <a:endParaRPr lang="pl-PL" dirty="0"/>
          </a:p>
          <a:p>
            <a:r>
              <a:rPr lang="pl-PL" dirty="0"/>
              <a:t>Instytucja zapewniająca wsparcie prokuratorskie w sprawach transgranicznych.</a:t>
            </a:r>
          </a:p>
          <a:p>
            <a:r>
              <a:rPr lang="pl-PL" dirty="0"/>
              <a:t>Mediowanie w konfliktach jurysdykcyjnych (kiedy kilka państw UE ma roszczenie do prowadzenia postępowania).</a:t>
            </a:r>
          </a:p>
          <a:p>
            <a:r>
              <a:rPr lang="pl-PL" dirty="0"/>
              <a:t>Pomoc w tworzeniu </a:t>
            </a:r>
            <a:r>
              <a:rPr lang="pl-PL" i="1" dirty="0"/>
              <a:t>Joint </a:t>
            </a:r>
            <a:r>
              <a:rPr lang="pl-PL" i="1" dirty="0" err="1"/>
              <a:t>Investigation</a:t>
            </a:r>
            <a:r>
              <a:rPr lang="pl-PL" i="1" dirty="0"/>
              <a:t> </a:t>
            </a:r>
            <a:r>
              <a:rPr lang="pl-PL" i="1" dirty="0" err="1"/>
              <a:t>Teams</a:t>
            </a:r>
            <a:r>
              <a:rPr lang="pl-PL" dirty="0"/>
              <a:t> (JIT) – kluczowy instrument w sprawach wielostronnych.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91482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E0A0AD-6945-44F2-998E-6D7365F7E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35115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92B6CA-12AE-4690-93DC-2B6C50F36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06" y="1467060"/>
            <a:ext cx="11565652" cy="50442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 err="1"/>
              <a:t>Frontex</a:t>
            </a:r>
            <a:endParaRPr lang="pl-PL" dirty="0"/>
          </a:p>
          <a:p>
            <a:pPr lvl="1"/>
            <a:r>
              <a:rPr lang="pl-PL" dirty="0"/>
              <a:t>Rola w ochronie zewnętrznych granic UE, rozpoznawanie i przeciwdziałanie przemytowi ludzi, broni, narkotyków.</a:t>
            </a:r>
          </a:p>
          <a:p>
            <a:pPr lvl="1"/>
            <a:r>
              <a:rPr lang="pl-PL" dirty="0"/>
              <a:t>Operacje morskie (</a:t>
            </a:r>
            <a:r>
              <a:rPr lang="pl-PL" dirty="0" err="1"/>
              <a:t>Triton</a:t>
            </a:r>
            <a:r>
              <a:rPr lang="pl-PL" dirty="0"/>
              <a:t>, </a:t>
            </a:r>
            <a:r>
              <a:rPr lang="pl-PL" dirty="0" err="1"/>
              <a:t>Poseidon</a:t>
            </a:r>
            <a:r>
              <a:rPr lang="pl-PL" dirty="0"/>
              <a:t>) – wsparcie krajowych służb w identyfikacji statków przemytniczych.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Europejski Prokurator (EPPO)</a:t>
            </a:r>
            <a:endParaRPr lang="pl-PL" dirty="0"/>
          </a:p>
          <a:p>
            <a:pPr lvl="1"/>
            <a:r>
              <a:rPr lang="pl-PL" dirty="0"/>
              <a:t>Ściga głównie przestępstwa finansowe przeciwko interesom UE (oszustwa, korupcja, wyłudzenia podatkowe).</a:t>
            </a:r>
          </a:p>
          <a:p>
            <a:pPr lvl="1"/>
            <a:r>
              <a:rPr lang="pl-PL" dirty="0"/>
              <a:t>Może jednak współpracować z Europolem i </a:t>
            </a:r>
            <a:r>
              <a:rPr lang="pl-PL" dirty="0" err="1"/>
              <a:t>Eurojustem</a:t>
            </a:r>
            <a:r>
              <a:rPr lang="pl-PL" dirty="0"/>
              <a:t> przy wątkach przestępczości zorganizowanej, jeśli dotykają one nadużyć funduszy unijnych czy VAT.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Krajowe organy ścigania</a:t>
            </a:r>
            <a:endParaRPr lang="pl-PL" dirty="0"/>
          </a:p>
          <a:p>
            <a:pPr lvl="1"/>
            <a:r>
              <a:rPr lang="pl-PL" dirty="0"/>
              <a:t>W każdym państwie UE są oddzielne jednostki do walki z przestępczością zorganizowaną (np. DIA we Włoszech – </a:t>
            </a:r>
            <a:r>
              <a:rPr lang="pl-PL" dirty="0" err="1"/>
              <a:t>Direzione</a:t>
            </a:r>
            <a:r>
              <a:rPr lang="pl-PL" dirty="0"/>
              <a:t> </a:t>
            </a:r>
            <a:r>
              <a:rPr lang="pl-PL" dirty="0" err="1"/>
              <a:t>Investigativa</a:t>
            </a:r>
            <a:r>
              <a:rPr lang="pl-PL" dirty="0"/>
              <a:t> </a:t>
            </a:r>
            <a:r>
              <a:rPr lang="pl-PL" dirty="0" err="1"/>
              <a:t>Antimafia</a:t>
            </a:r>
            <a:r>
              <a:rPr lang="pl-PL" dirty="0"/>
              <a:t>).</a:t>
            </a:r>
          </a:p>
          <a:p>
            <a:pPr lvl="1"/>
            <a:r>
              <a:rPr lang="pl-PL" dirty="0"/>
              <a:t>Kooperacja dwustronna (umowy, oficerowie łącznikowi) i wielostronna (pod egidą Europolu i </a:t>
            </a:r>
            <a:r>
              <a:rPr lang="pl-PL" dirty="0" err="1"/>
              <a:t>Eurojustu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0948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C133CB-7934-4168-AC65-687FB025F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92311"/>
          </a:xfrm>
        </p:spPr>
        <p:txBody>
          <a:bodyPr/>
          <a:lstStyle/>
          <a:p>
            <a:r>
              <a:rPr lang="pl-PL" dirty="0"/>
              <a:t>Studia przypadków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20272D-0177-4CEE-A35B-402650EE6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457011"/>
            <a:ext cx="11535507" cy="50342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Casus ’</a:t>
            </a:r>
            <a:r>
              <a:rPr lang="pl-PL" b="1" dirty="0" err="1"/>
              <a:t>Ndranghety</a:t>
            </a:r>
            <a:r>
              <a:rPr lang="pl-PL" b="1" dirty="0"/>
              <a:t> we Włoszech i Niemczech</a:t>
            </a:r>
            <a:endParaRPr lang="pl-PL" dirty="0"/>
          </a:p>
          <a:p>
            <a:r>
              <a:rPr lang="pl-PL" i="1" dirty="0"/>
              <a:t>Tło</a:t>
            </a:r>
            <a:r>
              <a:rPr lang="pl-PL" dirty="0"/>
              <a:t>: Zabójstwa w Duisburgu (2007) – zbrojna konfrontacja klanów z Kalabrii w środku Niemiec.</a:t>
            </a:r>
          </a:p>
          <a:p>
            <a:r>
              <a:rPr lang="pl-PL" i="1" dirty="0"/>
              <a:t>Śledztwo</a:t>
            </a:r>
            <a:r>
              <a:rPr lang="pl-PL" dirty="0"/>
              <a:t>: Niemieckie i włoskie służby w ścisłej kooperacji, tropienie przepływów finansowych (restauracje i firmy w Niemczech będące przykrywką do prania pieniędzy).</a:t>
            </a:r>
          </a:p>
          <a:p>
            <a:r>
              <a:rPr lang="pl-PL" i="1" dirty="0"/>
              <a:t>Wynik</a:t>
            </a:r>
            <a:r>
              <a:rPr lang="pl-PL" dirty="0"/>
              <a:t>: Kilkanaście lat dochodzeń, seria procesów, wyroki dla kluczowych mafiosów. Częściowo ograniczono wpływy ’</a:t>
            </a:r>
            <a:r>
              <a:rPr lang="pl-PL" dirty="0" err="1"/>
              <a:t>Ndranghety</a:t>
            </a:r>
            <a:r>
              <a:rPr lang="pl-PL" dirty="0"/>
              <a:t>, ale liczne komórki wciąż działają.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Operacja </a:t>
            </a:r>
            <a:r>
              <a:rPr lang="pl-PL" b="1" dirty="0" err="1"/>
              <a:t>Balkan</a:t>
            </a:r>
            <a:r>
              <a:rPr lang="pl-PL" b="1" dirty="0"/>
              <a:t> Warrior przeciwko kartelowi </a:t>
            </a:r>
            <a:r>
              <a:rPr lang="pl-PL" b="1" dirty="0" err="1"/>
              <a:t>Darko</a:t>
            </a:r>
            <a:r>
              <a:rPr lang="pl-PL" b="1" dirty="0"/>
              <a:t> </a:t>
            </a:r>
            <a:r>
              <a:rPr lang="pl-PL" b="1" dirty="0" err="1"/>
              <a:t>Šaricia</a:t>
            </a:r>
            <a:r>
              <a:rPr lang="pl-PL" b="1" dirty="0"/>
              <a:t> (Serbia/Czarnogóra)</a:t>
            </a:r>
            <a:endParaRPr lang="pl-PL" dirty="0"/>
          </a:p>
          <a:p>
            <a:r>
              <a:rPr lang="pl-PL" i="1" dirty="0"/>
              <a:t>Zakres</a:t>
            </a:r>
            <a:r>
              <a:rPr lang="pl-PL" dirty="0"/>
              <a:t>: Przemyt tysięcy kilogramów kokainy z Ameryki Południowej do Europy.</a:t>
            </a:r>
          </a:p>
          <a:p>
            <a:r>
              <a:rPr lang="pl-PL" i="1" dirty="0"/>
              <a:t>Współpraca</a:t>
            </a:r>
            <a:r>
              <a:rPr lang="pl-PL" dirty="0"/>
              <a:t>: Serbskie, włoskie, hiszpańskie i amerykańskie służby (DEA) plus Europol.</a:t>
            </a:r>
          </a:p>
          <a:p>
            <a:r>
              <a:rPr lang="pl-PL" i="1" dirty="0"/>
              <a:t>Rezultat</a:t>
            </a:r>
            <a:r>
              <a:rPr lang="pl-PL" dirty="0"/>
              <a:t>: Aresztowania setek osób, konfiskaty nieruchomości warte setki milionów euro. </a:t>
            </a:r>
            <a:r>
              <a:rPr lang="pl-PL" dirty="0" err="1"/>
              <a:t>Szaric</a:t>
            </a:r>
            <a:r>
              <a:rPr lang="pl-PL" dirty="0"/>
              <a:t>́ poddał się w 2014 roku, toczy się wobec niego proces.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1990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6BBDEC-4F11-4FE7-8211-F8BA79F7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72214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DE7647-20F9-4A7D-BA95-8FBBECD5B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2" y="1477108"/>
            <a:ext cx="11455121" cy="4928174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EncroChat</a:t>
            </a:r>
            <a:r>
              <a:rPr lang="pl-PL" b="1" dirty="0"/>
              <a:t> (2020) i Trojan </a:t>
            </a:r>
            <a:r>
              <a:rPr lang="pl-PL" b="1" dirty="0" err="1"/>
              <a:t>Shield</a:t>
            </a:r>
            <a:r>
              <a:rPr lang="pl-PL" b="1" dirty="0"/>
              <a:t> (2021)</a:t>
            </a:r>
            <a:endParaRPr lang="pl-PL" dirty="0"/>
          </a:p>
          <a:p>
            <a:pPr lvl="1"/>
            <a:r>
              <a:rPr lang="pl-PL" i="1" dirty="0" err="1"/>
              <a:t>EncroChat</a:t>
            </a:r>
            <a:r>
              <a:rPr lang="pl-PL" dirty="0"/>
              <a:t>: francusko-holenderskie służby złamały szyfrowanie, odczytując w czasie rzeczywistym rozmowy i transakcje setek przestępców w całej Europie.</a:t>
            </a:r>
          </a:p>
          <a:p>
            <a:pPr lvl="1"/>
            <a:r>
              <a:rPr lang="pl-PL" i="1" dirty="0"/>
              <a:t>Trojan </a:t>
            </a:r>
            <a:r>
              <a:rPr lang="pl-PL" i="1" dirty="0" err="1"/>
              <a:t>Shield</a:t>
            </a:r>
            <a:r>
              <a:rPr lang="pl-PL" dirty="0"/>
              <a:t> (ANOM): amerykańskie FBI stworzyło fałszywą aplikację szyfrującą, przekonując tysiące przestępców, że to bezpieczna platforma.</a:t>
            </a:r>
          </a:p>
          <a:p>
            <a:pPr lvl="1"/>
            <a:r>
              <a:rPr lang="pl-PL" i="1" dirty="0"/>
              <a:t>Efekty</a:t>
            </a:r>
            <a:r>
              <a:rPr lang="pl-PL" dirty="0"/>
              <a:t>: Przejęcie ton narkotyków, broni, milionów w gotówce, aresztowanie wielu wysokiej rangi przestępców (w tym powiązanych z ’</a:t>
            </a:r>
            <a:r>
              <a:rPr lang="pl-PL" dirty="0" err="1"/>
              <a:t>Ndranghetą</a:t>
            </a:r>
            <a:r>
              <a:rPr lang="pl-PL" dirty="0"/>
              <a:t>, gangami </a:t>
            </a:r>
            <a:r>
              <a:rPr lang="pl-PL" dirty="0" err="1"/>
              <a:t>bikerskimi</a:t>
            </a:r>
            <a:r>
              <a:rPr lang="pl-PL" dirty="0"/>
              <a:t>, kartelami).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9085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C1B9F-2F0D-4D71-B4B3-FA1EB1ADC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3761"/>
          </a:xfrm>
        </p:spPr>
        <p:txBody>
          <a:bodyPr/>
          <a:lstStyle/>
          <a:p>
            <a:r>
              <a:rPr lang="pl-PL" sz="3200" dirty="0"/>
              <a:t>Aktualne wyzwania i przyszłe kierunki rozwoju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2A2B8F-F8A1-41F5-AAC0-02A3C407F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838" y="1426866"/>
            <a:ext cx="11445072" cy="5054321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Globalizacja i migracje</a:t>
            </a:r>
            <a:endParaRPr lang="pl-PL" dirty="0"/>
          </a:p>
          <a:p>
            <a:r>
              <a:rPr lang="pl-PL" dirty="0"/>
              <a:t>Bardziej otwarte granice, intensywny przepływ osób, towarów, usług.</a:t>
            </a:r>
          </a:p>
          <a:p>
            <a:r>
              <a:rPr lang="pl-PL" dirty="0"/>
              <a:t>Rozproszenie struktur przestępczych, które łączą się na zasadzie joint venture (np. kolumbijscy emisariusze w Europie przy współpracy z ’</a:t>
            </a:r>
            <a:r>
              <a:rPr lang="pl-PL" dirty="0" err="1"/>
              <a:t>Ndranghetą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Nowe technologie</a:t>
            </a:r>
            <a:endParaRPr lang="pl-PL" dirty="0"/>
          </a:p>
          <a:p>
            <a:r>
              <a:rPr lang="pl-PL" dirty="0"/>
              <a:t>Coraz szersze wykorzystanie </a:t>
            </a:r>
            <a:r>
              <a:rPr lang="pl-PL" dirty="0" err="1"/>
              <a:t>kryptowalut</a:t>
            </a:r>
            <a:r>
              <a:rPr lang="pl-PL" dirty="0"/>
              <a:t>, NFT, </a:t>
            </a:r>
            <a:r>
              <a:rPr lang="pl-PL" dirty="0" err="1"/>
              <a:t>DeFi</a:t>
            </a:r>
            <a:r>
              <a:rPr lang="pl-PL" dirty="0"/>
              <a:t> w praniu pieniędzy.</a:t>
            </a:r>
          </a:p>
          <a:p>
            <a:r>
              <a:rPr lang="pl-PL" dirty="0"/>
              <a:t>Sztuczna inteligencja – zarówno szansa dla służb (analiza big data i profilowanie), jak i zagrożenie (</a:t>
            </a:r>
            <a:r>
              <a:rPr lang="pl-PL" dirty="0" err="1"/>
              <a:t>deepfake’i</a:t>
            </a:r>
            <a:r>
              <a:rPr lang="pl-PL" dirty="0"/>
              <a:t>, anonimowe </a:t>
            </a:r>
            <a:r>
              <a:rPr lang="pl-PL" dirty="0" err="1"/>
              <a:t>botnety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1442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514657-83BA-4809-A8E6-39736202A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2197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97355E-8C81-4C18-AB63-867FD7923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467060"/>
            <a:ext cx="11535507" cy="5094514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Polityczne i korupcyjne zależności</a:t>
            </a:r>
            <a:endParaRPr lang="pl-PL" dirty="0"/>
          </a:p>
          <a:p>
            <a:r>
              <a:rPr lang="pl-PL" dirty="0"/>
              <a:t>W niektórych państwach UE lub państwach kandydujących (Bałkany Zachodnie) wysoki poziom korupcji ułatwia ekspansję grup przestępczych.</a:t>
            </a:r>
          </a:p>
          <a:p>
            <a:r>
              <a:rPr lang="pl-PL" dirty="0"/>
              <a:t>Konieczność zaostrzenia kontroli finansów politycznych, wdrażania dyrektyw antykorupcyjnych, wspierania wolnych mediów i organizacji monitorujących.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b="1" dirty="0"/>
              <a:t>Harmonizacja przepisów i wspólna strategia UE</a:t>
            </a:r>
            <a:endParaRPr lang="pl-PL" dirty="0"/>
          </a:p>
          <a:p>
            <a:r>
              <a:rPr lang="pl-PL" dirty="0"/>
              <a:t>Dalsze usprawnianie narzędzi (np. Europejski Nakaz Aresztowania, systemy wymiany informacji SIS, VIS, ECRIS).</a:t>
            </a:r>
          </a:p>
          <a:p>
            <a:r>
              <a:rPr lang="pl-PL" dirty="0"/>
              <a:t>Dążenie do unifikacji standardów postępowania karnego (podejście jednakowe w całej UE), co budzi dyskusje o suwerenności państw i reformie wymiaru sprawiedliwości.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34760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A25067-1438-4A4C-AAE5-EA1326F6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23906"/>
          </a:xfrm>
        </p:spPr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504B59-FA61-4E3E-844E-627A8FF0E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376624"/>
            <a:ext cx="11495314" cy="51648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 dirty="0"/>
          </a:p>
          <a:p>
            <a:r>
              <a:rPr lang="pl-PL" dirty="0"/>
              <a:t>Przestępczość zorganizowana w UE przybiera różnorodne formy – od klasycznych mafii po wyspecjalizowane, transgraniczne sieci cyberprzestępców.</a:t>
            </a:r>
          </a:p>
          <a:p>
            <a:r>
              <a:rPr lang="pl-PL" dirty="0"/>
              <a:t>Jej siła opiera się na ogromnych zyskach z handlu narkotykami, ludźmi, bronią, na oszustwach finansowych i praniu pieniędzy.</a:t>
            </a:r>
          </a:p>
          <a:p>
            <a:r>
              <a:rPr lang="pl-PL" dirty="0"/>
              <a:t>Walka ze zjawiskiem wymaga intensywnej współpracy wszystkich służb w UE (Europol, </a:t>
            </a:r>
            <a:r>
              <a:rPr lang="pl-PL" dirty="0" err="1"/>
              <a:t>Eurojust</a:t>
            </a:r>
            <a:r>
              <a:rPr lang="pl-PL" dirty="0"/>
              <a:t>, </a:t>
            </a:r>
            <a:r>
              <a:rPr lang="pl-PL" dirty="0" err="1"/>
              <a:t>Frontex</a:t>
            </a:r>
            <a:r>
              <a:rPr lang="pl-PL" dirty="0"/>
              <a:t>, EPPO) i systematycznego zamykania luk prawnych.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b="1"/>
              <a:t>Tematy </a:t>
            </a:r>
            <a:r>
              <a:rPr lang="pl-PL" b="1" dirty="0"/>
              <a:t>do dyskusji</a:t>
            </a:r>
            <a:endParaRPr lang="pl-PL" dirty="0"/>
          </a:p>
          <a:p>
            <a:r>
              <a:rPr lang="pl-PL" dirty="0"/>
              <a:t>„Jak pogodzić efektywność służb w inwigilacji sieci przestępczych z ochroną prywatności obywateli?”</a:t>
            </a:r>
          </a:p>
          <a:p>
            <a:r>
              <a:rPr lang="pl-PL" dirty="0"/>
              <a:t>„Czy legalizacja niektórych narkotyków osłabi wpływy karteli i mafii?”</a:t>
            </a:r>
          </a:p>
          <a:p>
            <a:r>
              <a:rPr lang="pl-PL" dirty="0"/>
              <a:t>„W jakim stopniu korupcja w instytucjach publicznych UE (np. afera </a:t>
            </a:r>
            <a:r>
              <a:rPr lang="pl-PL" dirty="0" err="1"/>
              <a:t>Qatargate</a:t>
            </a:r>
            <a:r>
              <a:rPr lang="pl-PL" dirty="0"/>
              <a:t>) może wzmacniać przestępczość zorganizowaną?”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648087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</TotalTime>
  <Words>2229</Words>
  <Application>Microsoft Office PowerPoint</Application>
  <PresentationFormat>Panoramiczny</PresentationFormat>
  <Paragraphs>194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Jon</vt:lpstr>
      <vt:lpstr>Przestępczość w UE – wykład nr 2</vt:lpstr>
      <vt:lpstr>PRZESTĘPCZOŚĆ ZORGANIZOWANA W UE – STRUKTURY, METODY DZIAŁANIA I ZWALCZANIE</vt:lpstr>
      <vt:lpstr>Wprowadzenie</vt:lpstr>
      <vt:lpstr>Modele i struktury  grup w ramach przestępczości zorganizowanej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Metody działania zorganizowanej przestępczości oraz przykłady</vt:lpstr>
      <vt:lpstr>Prezentacja programu PowerPoint</vt:lpstr>
      <vt:lpstr>Współpraca instytucjonalna w UE</vt:lpstr>
      <vt:lpstr>Prezentacja programu PowerPoint</vt:lpstr>
      <vt:lpstr>Studia przypadków</vt:lpstr>
      <vt:lpstr>Prezentacja programu PowerPoint</vt:lpstr>
      <vt:lpstr>Aktualne wyzwania i przyszłe kierunki rozwoju</vt:lpstr>
      <vt:lpstr>Prezentacja programu PowerPoint</vt:lpstr>
      <vt:lpstr>Podsumowanie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Przestępczość w UE – wykład nr 2</dc:title>
  <dc:creator>Maciej Błotnicki</dc:creator>
  <cp:lastModifiedBy>Maciej Błotnicki</cp:lastModifiedBy>
  <cp:revision>6</cp:revision>
  <dcterms:created xsi:type="dcterms:W3CDTF">2025-03-11T08:02:03Z</dcterms:created>
  <dcterms:modified xsi:type="dcterms:W3CDTF">2025-03-11T09:03:04Z</dcterms:modified>
</cp:coreProperties>
</file>