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88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34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840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165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2555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47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34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305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210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427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255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3132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4748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2113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4589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491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50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98F5361-16C9-4CAB-ABDE-6ED897487FC6}" type="datetimeFigureOut">
              <a:rPr lang="pl-PL" smtClean="0"/>
              <a:t>01.03.2025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1BAE6-9E4D-48C9-86B5-F29428D360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43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E75C27-FDAC-4BA4-BD0A-1088A7AB36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dirty="0"/>
              <a:t>Przestępczość w UE – </a:t>
            </a:r>
            <a:br>
              <a:rPr lang="pl-PL" sz="4000" dirty="0"/>
            </a:br>
            <a:r>
              <a:rPr lang="pl-PL" sz="4000" dirty="0"/>
              <a:t>wykład inauguracyjny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1FFB984-5C85-4DEA-9C2B-AC6B8ABDF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</a:t>
            </a:r>
            <a:r>
              <a:rPr lang="pl-PL" b="1" dirty="0" err="1"/>
              <a:t>maciej</a:t>
            </a:r>
            <a:r>
              <a:rPr lang="pl-PL" b="1" dirty="0"/>
              <a:t> </a:t>
            </a:r>
            <a:r>
              <a:rPr lang="pl-PL" b="1" dirty="0" err="1"/>
              <a:t>błotnicki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04095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5EE7DF-4AB8-4B88-9FB8-A6580C90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/>
              <a:t>Rola „Przestępczość w UE” w kontekście Bezpieczeństwa Wewnętrznego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48D1FB-E372-4B0F-B789-FE7A9086F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27" y="2052918"/>
            <a:ext cx="11314443" cy="41954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Silne powiązanie z praktyką:</a:t>
            </a:r>
          </a:p>
          <a:p>
            <a:pPr algn="just"/>
            <a:r>
              <a:rPr lang="pl-PL" dirty="0"/>
              <a:t>Współczesne służby bezpieczeństwa i wymiar sprawiedliwości coraz częściej mierzą się z przestępczością mającą wymiar międzynarodowy.</a:t>
            </a:r>
          </a:p>
          <a:p>
            <a:pPr algn="just"/>
            <a:r>
              <a:rPr lang="pl-PL" dirty="0"/>
              <a:t>Absolwenci kierunku Bezpieczeństwo Wewnętrzne muszą rozumieć zarówno </a:t>
            </a:r>
            <a:r>
              <a:rPr lang="pl-PL" b="1" dirty="0"/>
              <a:t>krajowe</a:t>
            </a:r>
            <a:r>
              <a:rPr lang="pl-PL" dirty="0"/>
              <a:t>, jak i </a:t>
            </a:r>
            <a:r>
              <a:rPr lang="pl-PL" b="1" dirty="0"/>
              <a:t>ponadnarodowe</a:t>
            </a:r>
            <a:r>
              <a:rPr lang="pl-PL" dirty="0"/>
              <a:t> aspekty zwalczania przestępczości.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Znaczenie analizy ryzyka:</a:t>
            </a:r>
          </a:p>
          <a:p>
            <a:pPr algn="just"/>
            <a:r>
              <a:rPr lang="pl-PL" dirty="0"/>
              <a:t>Potrzeba identyfikacji najważniejszych zagrożeń w UE (terroryzm, cyberataki, przestępczość zorganizowana), aby efektywnie planować działania prewencyjne i operacyjne.</a:t>
            </a:r>
          </a:p>
        </p:txBody>
      </p:sp>
    </p:spTree>
    <p:extLst>
      <p:ext uri="{BB962C8B-B14F-4D97-AF65-F5344CB8AC3E}">
        <p14:creationId xmlns:p14="http://schemas.microsoft.com/office/powerpoint/2010/main" val="70578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2F69C2-C1EE-4D93-A749-6A8CB91E6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AD57AF-F143-4520-9986-BB8B061CB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21" y="1507958"/>
            <a:ext cx="11325725" cy="4764505"/>
          </a:xfrm>
        </p:spPr>
        <p:txBody>
          <a:bodyPr/>
          <a:lstStyle/>
          <a:p>
            <a:pPr marL="457200" indent="-457200">
              <a:buAutoNum type="arabicPeriod"/>
            </a:pPr>
            <a:endParaRPr lang="pl-PL" b="1" dirty="0"/>
          </a:p>
          <a:p>
            <a:pPr marL="457200" indent="-457200">
              <a:buAutoNum type="arabicPeriod"/>
            </a:pPr>
            <a:r>
              <a:rPr lang="pl-PL" b="1" dirty="0"/>
              <a:t>Zrozumienie charakteru i definicji</a:t>
            </a:r>
            <a:r>
              <a:rPr lang="pl-PL" dirty="0"/>
              <a:t> przestępczości transgranicznej.</a:t>
            </a:r>
          </a:p>
          <a:p>
            <a:pPr marL="457200" indent="-457200">
              <a:buAutoNum type="arabicPeriod"/>
            </a:pPr>
            <a:r>
              <a:rPr lang="pl-PL" b="1" dirty="0"/>
              <a:t>Zapoznanie się z ramami prawnymi</a:t>
            </a:r>
            <a:r>
              <a:rPr lang="pl-PL" dirty="0"/>
              <a:t> funkcjonującymi w Unii Europejskiej (Traktaty, Karta Praw Podstawowych).</a:t>
            </a:r>
          </a:p>
          <a:p>
            <a:pPr marL="457200" indent="-457200">
              <a:buAutoNum type="arabicPeriod"/>
            </a:pPr>
            <a:r>
              <a:rPr lang="pl-PL" b="1" dirty="0"/>
              <a:t>Analiza statystyk, trendów i wybranych przykładów</a:t>
            </a:r>
            <a:r>
              <a:rPr lang="pl-PL" dirty="0"/>
              <a:t> przestępczości w Europie.</a:t>
            </a:r>
          </a:p>
          <a:p>
            <a:pPr marL="457200" indent="-457200">
              <a:buAutoNum type="arabicPeriod"/>
            </a:pPr>
            <a:r>
              <a:rPr lang="pl-PL" b="1" dirty="0"/>
              <a:t>Przegląd kluczowych rodzajów przestępstw</a:t>
            </a:r>
            <a:r>
              <a:rPr lang="pl-PL" dirty="0"/>
              <a:t> i metod ich zwalczania.</a:t>
            </a:r>
          </a:p>
          <a:p>
            <a:pPr marL="457200" indent="-457200">
              <a:buAutoNum type="arabicPeriod"/>
            </a:pPr>
            <a:r>
              <a:rPr lang="pl-PL" b="1" dirty="0"/>
              <a:t>Poznanie roli najważniejszych instytucji UE</a:t>
            </a:r>
            <a:r>
              <a:rPr lang="pl-PL" dirty="0"/>
              <a:t> w walce z przestępczością (Europol, </a:t>
            </a:r>
            <a:r>
              <a:rPr lang="pl-PL" dirty="0" err="1"/>
              <a:t>Eurojust</a:t>
            </a:r>
            <a:r>
              <a:rPr lang="pl-PL" dirty="0"/>
              <a:t>, OLAF, </a:t>
            </a:r>
            <a:r>
              <a:rPr lang="pl-PL" dirty="0" err="1"/>
              <a:t>Frontex</a:t>
            </a:r>
            <a:r>
              <a:rPr lang="pl-PL" dirty="0"/>
              <a:t>, EPPO).</a:t>
            </a:r>
          </a:p>
          <a:p>
            <a:pPr marL="457200" indent="-457200">
              <a:buAutoNum type="arabicPeriod"/>
            </a:pPr>
            <a:r>
              <a:rPr lang="pl-PL" b="1" dirty="0"/>
              <a:t>Omówienie aktualnych wyzwań i przyszłych perspektyw</a:t>
            </a:r>
            <a:r>
              <a:rPr lang="pl-PL" dirty="0"/>
              <a:t> w kontekście nowych technologii, migracji czy współpracy międzynarodowej.</a:t>
            </a:r>
          </a:p>
        </p:txBody>
      </p:sp>
    </p:spTree>
    <p:extLst>
      <p:ext uri="{BB962C8B-B14F-4D97-AF65-F5344CB8AC3E}">
        <p14:creationId xmlns:p14="http://schemas.microsoft.com/office/powerpoint/2010/main" val="594011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08949F-C50C-4C84-B544-26252500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POJĘCIA </a:t>
            </a:r>
            <a:br>
              <a:rPr lang="pl-PL" dirty="0"/>
            </a:br>
            <a:r>
              <a:rPr lang="pl-PL" dirty="0"/>
              <a:t>I RAMY PRAWNE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ED644F-F57D-4077-AC71-CB0CAA1B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2052918"/>
            <a:ext cx="11405935" cy="41954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Definicja przestępczości transgranicznej</a:t>
            </a:r>
          </a:p>
          <a:p>
            <a:r>
              <a:rPr lang="pl-PL" i="1" dirty="0"/>
              <a:t>Przestępczość transgraniczna</a:t>
            </a:r>
            <a:r>
              <a:rPr lang="pl-PL" dirty="0"/>
              <a:t> (</a:t>
            </a:r>
            <a:r>
              <a:rPr lang="pl-PL" dirty="0" err="1"/>
              <a:t>transnational</a:t>
            </a:r>
            <a:r>
              <a:rPr lang="pl-PL" dirty="0"/>
              <a:t> </a:t>
            </a:r>
            <a:r>
              <a:rPr lang="pl-PL" dirty="0" err="1"/>
              <a:t>crime</a:t>
            </a:r>
            <a:r>
              <a:rPr lang="pl-PL" dirty="0"/>
              <a:t>): aktywność przestępcza wykraczająca poza jedną jurysdykcję, często obejmująca kilka państw.</a:t>
            </a:r>
          </a:p>
          <a:p>
            <a:r>
              <a:rPr lang="pl-PL" i="1" dirty="0"/>
              <a:t>Przestępczość zorganizowana</a:t>
            </a:r>
            <a:r>
              <a:rPr lang="pl-PL" dirty="0"/>
              <a:t>: systematyczne, wieloetapowe działania (często ukierunkowane na zysk), przy użyciu grup hierarchicznych lub sieciowych.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 dirty="0"/>
              <a:t>Konsekwencje dla organów ścigania</a:t>
            </a:r>
            <a:r>
              <a:rPr lang="pl-PL" dirty="0"/>
              <a:t>:</a:t>
            </a:r>
          </a:p>
          <a:p>
            <a:r>
              <a:rPr lang="pl-PL" dirty="0"/>
              <a:t>Wymusza konieczność </a:t>
            </a:r>
            <a:r>
              <a:rPr lang="pl-PL" b="1" dirty="0"/>
              <a:t>współpracy międzynarodowej</a:t>
            </a:r>
            <a:r>
              <a:rPr lang="pl-PL" dirty="0"/>
              <a:t> i szybkiej wymiany informacji.</a:t>
            </a:r>
          </a:p>
          <a:p>
            <a:r>
              <a:rPr lang="pl-PL" dirty="0"/>
              <a:t>Powoduje złożone problemy jurysdykcyjne (gdzie postawić zarzuty, który kraj prowadzi proces, jak zatrzymać podejrzanych).</a:t>
            </a:r>
          </a:p>
        </p:txBody>
      </p:sp>
    </p:spTree>
    <p:extLst>
      <p:ext uri="{BB962C8B-B14F-4D97-AF65-F5344CB8AC3E}">
        <p14:creationId xmlns:p14="http://schemas.microsoft.com/office/powerpoint/2010/main" val="152036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7860B2-87DD-4D90-97E3-2FA6F431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510A48-73C9-4150-B2BD-CE958A5D8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52918"/>
            <a:ext cx="11550316" cy="41954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Podstawy prawne w UE</a:t>
            </a:r>
          </a:p>
          <a:p>
            <a:pPr marL="0" indent="0">
              <a:buNone/>
            </a:pPr>
            <a:r>
              <a:rPr lang="pl-PL" b="1" dirty="0"/>
              <a:t>Traktaty Unii Europejskiej</a:t>
            </a:r>
            <a:r>
              <a:rPr lang="pl-PL" dirty="0"/>
              <a:t>:</a:t>
            </a:r>
          </a:p>
          <a:p>
            <a:r>
              <a:rPr lang="pl-PL" i="1" dirty="0"/>
              <a:t>Traktat o Unii Europejskiej (TUE)</a:t>
            </a:r>
            <a:r>
              <a:rPr lang="pl-PL" dirty="0"/>
              <a:t> i </a:t>
            </a:r>
            <a:r>
              <a:rPr lang="pl-PL" i="1" dirty="0"/>
              <a:t>Traktat o funkcjonowaniu Unii Europejskiej (TFUE)</a:t>
            </a:r>
            <a:r>
              <a:rPr lang="pl-PL" dirty="0"/>
              <a:t> – definiują obszary współpracy i kompetencji unijnych w sprawach karnych, policyjnych i granicznych.</a:t>
            </a:r>
          </a:p>
          <a:p>
            <a:r>
              <a:rPr lang="pl-PL" dirty="0"/>
              <a:t>Znaczenie </a:t>
            </a:r>
            <a:r>
              <a:rPr lang="pl-PL" i="1" dirty="0"/>
              <a:t>Traktatu z Amsterdamu</a:t>
            </a:r>
            <a:r>
              <a:rPr lang="pl-PL" dirty="0"/>
              <a:t> (1997) i </a:t>
            </a:r>
            <a:r>
              <a:rPr lang="pl-PL" i="1" dirty="0"/>
              <a:t>Traktatu z Lizbony</a:t>
            </a:r>
            <a:r>
              <a:rPr lang="pl-PL" dirty="0"/>
              <a:t> (2009), które rozwijały koncepcję Przestrzeni Wolności, Bezpieczeństwa i Sprawiedliwości.</a:t>
            </a:r>
          </a:p>
          <a:p>
            <a:pPr marL="0" indent="0">
              <a:buNone/>
            </a:pPr>
            <a:r>
              <a:rPr lang="pl-PL" b="1" dirty="0"/>
              <a:t>Karta Praw Podstawowych UE</a:t>
            </a:r>
            <a:r>
              <a:rPr lang="pl-PL" dirty="0"/>
              <a:t>:</a:t>
            </a:r>
          </a:p>
          <a:p>
            <a:r>
              <a:rPr lang="pl-PL" dirty="0"/>
              <a:t>Określa katalog praw i wolności przysługujących mieszkańcom Unii, istotny np. w procedurach ekstradycyjnych (ochrona przed torturami, prawo do obrony).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Dyrektywy i Rozporządzenia UE</a:t>
            </a:r>
            <a:r>
              <a:rPr lang="pl-PL" dirty="0"/>
              <a:t> dotyczące wymiany informacji (np. SIS II, ECRIS) czy zwalczania konkretnych przestępstw (np. handel ludźmi, cyberprzestępczość).</a:t>
            </a:r>
          </a:p>
        </p:txBody>
      </p:sp>
    </p:spTree>
    <p:extLst>
      <p:ext uri="{BB962C8B-B14F-4D97-AF65-F5344CB8AC3E}">
        <p14:creationId xmlns:p14="http://schemas.microsoft.com/office/powerpoint/2010/main" val="151398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C63CD2-7492-4D12-805F-35BB936AB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Zasada subsydiarności </a:t>
            </a:r>
            <a:br>
              <a:rPr lang="pl-PL" dirty="0"/>
            </a:br>
            <a:r>
              <a:rPr lang="pl-PL" dirty="0"/>
              <a:t>i rola państw członkowskich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42CE7B-E774-49DE-A006-93470E5A6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2052918"/>
            <a:ext cx="11470104" cy="419548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Subsydiarność</a:t>
            </a:r>
            <a:r>
              <a:rPr lang="pl-PL" dirty="0"/>
              <a:t>: UE interweniuje tylko, gdy działania na poziomie krajowym są niewystarczające.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Każde państwo zachowuje </a:t>
            </a:r>
            <a:r>
              <a:rPr lang="pl-PL" b="1" dirty="0"/>
              <a:t>suwerenność w zakresie polityki karnej</a:t>
            </a:r>
            <a:r>
              <a:rPr lang="pl-PL" dirty="0"/>
              <a:t>, ale musi jednocześnie respektować wspólne standardy, m.in. w obszarze praw człowieka czy ochrony danych.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Państwa członkowskie mają </a:t>
            </a:r>
            <a:r>
              <a:rPr lang="pl-PL" b="1" dirty="0"/>
              <a:t>różne systemy prawne</a:t>
            </a:r>
            <a:r>
              <a:rPr lang="pl-PL" dirty="0"/>
              <a:t> (system prawa kontynentalnego, system </a:t>
            </a:r>
            <a:r>
              <a:rPr lang="pl-PL" dirty="0" err="1"/>
              <a:t>common</a:t>
            </a:r>
            <a:r>
              <a:rPr lang="pl-PL" dirty="0"/>
              <a:t> law), co utrudnia harmonizację działań.</a:t>
            </a:r>
          </a:p>
        </p:txBody>
      </p:sp>
    </p:spTree>
    <p:extLst>
      <p:ext uri="{BB962C8B-B14F-4D97-AF65-F5344CB8AC3E}">
        <p14:creationId xmlns:p14="http://schemas.microsoft.com/office/powerpoint/2010/main" val="32240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0490CD-9EE3-45F3-8EAA-C70C6769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STATYSTYKI I TRENDY W PRZESTĘPCZOŚCI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A56847-ACDC-4901-8D9F-4A92521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2052918"/>
            <a:ext cx="11389894" cy="41954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Różnorodność danych i problemy metodologiczne</a:t>
            </a:r>
          </a:p>
          <a:p>
            <a:r>
              <a:rPr lang="pl-PL" b="1" dirty="0"/>
              <a:t>Brak jednolitego systemu statystycznego</a:t>
            </a:r>
            <a:r>
              <a:rPr lang="pl-PL" dirty="0"/>
              <a:t>: Eurostat, raporty krajowe, raporty Europolu – wciąż występują rozbieżności w definicjach przestępstw.</a:t>
            </a:r>
          </a:p>
          <a:p>
            <a:r>
              <a:rPr lang="pl-PL" dirty="0"/>
              <a:t>Powstają jednak cykliczne raporty jak </a:t>
            </a:r>
            <a:r>
              <a:rPr lang="pl-PL" b="1" dirty="0"/>
              <a:t>Europol </a:t>
            </a:r>
            <a:r>
              <a:rPr lang="pl-PL" b="1" dirty="0" err="1"/>
              <a:t>Serious</a:t>
            </a:r>
            <a:r>
              <a:rPr lang="pl-PL" b="1" dirty="0"/>
              <a:t> and </a:t>
            </a:r>
            <a:r>
              <a:rPr lang="pl-PL" b="1" dirty="0" err="1"/>
              <a:t>Organised</a:t>
            </a:r>
            <a:r>
              <a:rPr lang="pl-PL" b="1" dirty="0"/>
              <a:t> </a:t>
            </a:r>
            <a:r>
              <a:rPr lang="pl-PL" b="1" dirty="0" err="1"/>
              <a:t>Crime</a:t>
            </a:r>
            <a:r>
              <a:rPr lang="pl-PL" b="1" dirty="0"/>
              <a:t> </a:t>
            </a:r>
            <a:r>
              <a:rPr lang="pl-PL" b="1" dirty="0" err="1"/>
              <a:t>Threat</a:t>
            </a:r>
            <a:r>
              <a:rPr lang="pl-PL" b="1" dirty="0"/>
              <a:t> </a:t>
            </a:r>
            <a:r>
              <a:rPr lang="pl-PL" b="1" dirty="0" err="1"/>
              <a:t>Assessment</a:t>
            </a:r>
            <a:r>
              <a:rPr lang="pl-PL" b="1" dirty="0"/>
              <a:t> (SOCTA)</a:t>
            </a:r>
            <a:r>
              <a:rPr lang="pl-PL" dirty="0"/>
              <a:t> i </a:t>
            </a:r>
            <a:r>
              <a:rPr lang="pl-PL" b="1" dirty="0"/>
              <a:t>Internet </a:t>
            </a:r>
            <a:r>
              <a:rPr lang="pl-PL" b="1" dirty="0" err="1"/>
              <a:t>Organised</a:t>
            </a:r>
            <a:r>
              <a:rPr lang="pl-PL" b="1" dirty="0"/>
              <a:t> </a:t>
            </a:r>
            <a:r>
              <a:rPr lang="pl-PL" b="1" dirty="0" err="1"/>
              <a:t>Crime</a:t>
            </a:r>
            <a:r>
              <a:rPr lang="pl-PL" b="1" dirty="0"/>
              <a:t> </a:t>
            </a:r>
            <a:r>
              <a:rPr lang="pl-PL" b="1" dirty="0" err="1"/>
              <a:t>Threat</a:t>
            </a:r>
            <a:r>
              <a:rPr lang="pl-PL" b="1" dirty="0"/>
              <a:t> </a:t>
            </a:r>
            <a:r>
              <a:rPr lang="pl-PL" b="1" dirty="0" err="1"/>
              <a:t>Assessment</a:t>
            </a:r>
            <a:r>
              <a:rPr lang="pl-PL" b="1" dirty="0"/>
              <a:t> (IOCTA)</a:t>
            </a:r>
            <a:r>
              <a:rPr lang="pl-PL" dirty="0"/>
              <a:t>, które są pewnym punktem odniesienia.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Najczęściej występujące przestępstwa w statystykach</a:t>
            </a:r>
          </a:p>
          <a:p>
            <a:pPr marL="0" indent="0">
              <a:buNone/>
            </a:pPr>
            <a:r>
              <a:rPr lang="pl-PL" b="1" dirty="0"/>
              <a:t>Przestępstwa przeciwko mieniu</a:t>
            </a:r>
            <a:r>
              <a:rPr lang="pl-PL" dirty="0"/>
              <a:t> (kradzieże, włamania): w większości krajów UE należą do najliczniejszych, choć w wielu miejscach ich liczba spada z uwagi na lepsze zabezpieczenia i monitoring miejski.</a:t>
            </a:r>
          </a:p>
          <a:p>
            <a:pPr marL="0" indent="0">
              <a:buNone/>
            </a:pPr>
            <a:r>
              <a:rPr lang="pl-PL" b="1" dirty="0"/>
              <a:t>Przestępczość narkotykowa</a:t>
            </a:r>
            <a:r>
              <a:rPr lang="pl-PL" dirty="0"/>
              <a:t>: zwłaszcza produkcja i dystrybucja substancji syntetycznych (np. w Niderlandach), przemyt kokainy z Ameryki Południowej i heroiny z Bliskiego Wschodu (tzw. szlak bałkański).</a:t>
            </a:r>
          </a:p>
          <a:p>
            <a:pPr marL="0" indent="0">
              <a:buNone/>
            </a:pPr>
            <a:r>
              <a:rPr lang="pl-PL" b="1" dirty="0"/>
              <a:t>Przestępczość gospodarcza i skarbowa</a:t>
            </a:r>
            <a:r>
              <a:rPr lang="pl-PL" dirty="0"/>
              <a:t>: wzrost spraw związanych z wyłudzeniami podatku VAT, praniem pieniędzy, oszustwami finansowymi.</a:t>
            </a:r>
          </a:p>
          <a:p>
            <a:pPr marL="0" indent="0">
              <a:buNone/>
            </a:pPr>
            <a:r>
              <a:rPr lang="pl-PL" b="1" dirty="0"/>
              <a:t>Cyberprzestępczość</a:t>
            </a:r>
            <a:r>
              <a:rPr lang="pl-PL" dirty="0"/>
              <a:t>: bardzo dynamiczny wzrost w ciągu ostatnich 10 lat (wg IOCTA).</a:t>
            </a:r>
          </a:p>
        </p:txBody>
      </p:sp>
    </p:spTree>
    <p:extLst>
      <p:ext uri="{BB962C8B-B14F-4D97-AF65-F5344CB8AC3E}">
        <p14:creationId xmlns:p14="http://schemas.microsoft.com/office/powerpoint/2010/main" val="262257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12C0E6-911D-41B2-88D1-02F7A08F4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8C69FE-A0BE-4B91-8E2F-44D711942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52918"/>
            <a:ext cx="11502190" cy="41954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Nowe zjawiska i trendy</a:t>
            </a:r>
          </a:p>
          <a:p>
            <a:r>
              <a:rPr lang="pl-PL" b="1" dirty="0"/>
              <a:t>Rozwój zorganizowanych sieci</a:t>
            </a:r>
            <a:r>
              <a:rPr lang="pl-PL" dirty="0"/>
              <a:t> w formie luźnych powiązań (tzw. </a:t>
            </a:r>
            <a:r>
              <a:rPr lang="pl-PL" i="1" dirty="0"/>
              <a:t>network-</a:t>
            </a:r>
            <a:r>
              <a:rPr lang="pl-PL" i="1" dirty="0" err="1"/>
              <a:t>based</a:t>
            </a:r>
            <a:r>
              <a:rPr lang="pl-PL" i="1" dirty="0"/>
              <a:t> </a:t>
            </a:r>
            <a:r>
              <a:rPr lang="pl-PL" i="1" dirty="0" err="1"/>
              <a:t>structures</a:t>
            </a:r>
            <a:r>
              <a:rPr lang="pl-PL" dirty="0"/>
              <a:t>), a niekoniecznie tradycyjnych hierarchii mafijnych.</a:t>
            </a:r>
          </a:p>
          <a:p>
            <a:r>
              <a:rPr lang="pl-PL" b="1" dirty="0"/>
              <a:t>Profesjonalizacja cyberprzestępców</a:t>
            </a:r>
            <a:r>
              <a:rPr lang="pl-PL" dirty="0"/>
              <a:t> (</a:t>
            </a:r>
            <a:r>
              <a:rPr lang="pl-PL" dirty="0" err="1"/>
              <a:t>cybercrime</a:t>
            </a:r>
            <a:r>
              <a:rPr lang="pl-PL" dirty="0"/>
              <a:t>-as-a-service, </a:t>
            </a:r>
            <a:r>
              <a:rPr lang="pl-PL" dirty="0" err="1"/>
              <a:t>ransomware</a:t>
            </a:r>
            <a:r>
              <a:rPr lang="pl-PL" dirty="0"/>
              <a:t>-as-a-service).</a:t>
            </a:r>
          </a:p>
          <a:p>
            <a:r>
              <a:rPr lang="pl-PL" dirty="0"/>
              <a:t>Wykorzystanie </a:t>
            </a:r>
            <a:r>
              <a:rPr lang="pl-PL" b="1" dirty="0"/>
              <a:t>nowych technologii</a:t>
            </a:r>
            <a:r>
              <a:rPr lang="pl-PL" dirty="0"/>
              <a:t> (</a:t>
            </a:r>
            <a:r>
              <a:rPr lang="pl-PL" dirty="0" err="1"/>
              <a:t>kryptowaluty</a:t>
            </a:r>
            <a:r>
              <a:rPr lang="pl-PL" dirty="0"/>
              <a:t>, szyfrowane komunikatory, </a:t>
            </a:r>
            <a:r>
              <a:rPr lang="pl-PL" dirty="0" err="1"/>
              <a:t>darknet</a:t>
            </a:r>
            <a:r>
              <a:rPr lang="pl-PL" dirty="0"/>
              <a:t>)</a:t>
            </a:r>
          </a:p>
          <a:p>
            <a:r>
              <a:rPr lang="pl-PL" b="1" dirty="0"/>
              <a:t>Wpływ kryzysów</a:t>
            </a:r>
            <a:r>
              <a:rPr lang="pl-PL" dirty="0"/>
              <a:t> (np. pandemicznych – wzrost oszustw związanych z zakupem maseczek czy szczepionek, kryzys uchodźczy – przemyt migrantów, fałszywe dokumenty).</a:t>
            </a:r>
          </a:p>
        </p:txBody>
      </p:sp>
    </p:spTree>
    <p:extLst>
      <p:ext uri="{BB962C8B-B14F-4D97-AF65-F5344CB8AC3E}">
        <p14:creationId xmlns:p14="http://schemas.microsoft.com/office/powerpoint/2010/main" val="123937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BAC66D-B174-4509-A34C-868114F6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RODZAJE PRZESTĘPCZOŚCI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1D1A58-94F2-4FEF-8026-50080A45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52918"/>
            <a:ext cx="11486148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b="1" dirty="0"/>
              <a:t>Przestępczość zorganizowana</a:t>
            </a:r>
          </a:p>
          <a:p>
            <a:pPr marL="0" indent="0">
              <a:buNone/>
            </a:pPr>
            <a:r>
              <a:rPr lang="pl-PL" b="1" dirty="0"/>
              <a:t>Definicja</a:t>
            </a:r>
            <a:r>
              <a:rPr lang="pl-PL" dirty="0"/>
              <a:t>: grupy (hierarchiczne lub sieciowe) zajmujące się stałą działalnością przestępczą nastawioną na zysk, stosujące zastraszanie i korupcję.</a:t>
            </a:r>
          </a:p>
          <a:p>
            <a:pPr marL="0" indent="0">
              <a:buNone/>
            </a:pPr>
            <a:r>
              <a:rPr lang="pl-PL" b="1" dirty="0"/>
              <a:t>Charakterystyczne grupy</a:t>
            </a:r>
            <a:r>
              <a:rPr lang="pl-PL" dirty="0"/>
              <a:t>:</a:t>
            </a:r>
          </a:p>
          <a:p>
            <a:r>
              <a:rPr lang="pl-PL" i="1" dirty="0"/>
              <a:t>Mafie włoskie</a:t>
            </a:r>
            <a:r>
              <a:rPr lang="pl-PL" dirty="0"/>
              <a:t> (Cosa Nostra, ’</a:t>
            </a:r>
            <a:r>
              <a:rPr lang="pl-PL" dirty="0" err="1"/>
              <a:t>Ndrangheta</a:t>
            </a:r>
            <a:r>
              <a:rPr lang="pl-PL" dirty="0"/>
              <a:t>, Camorra). ’</a:t>
            </a:r>
            <a:r>
              <a:rPr lang="pl-PL" dirty="0" err="1"/>
              <a:t>Ndrangheta</a:t>
            </a:r>
            <a:r>
              <a:rPr lang="pl-PL" dirty="0"/>
              <a:t> kontroluje znaczący odsetek przemytu kokainy z Ameryki Południowej do Europy.</a:t>
            </a:r>
          </a:p>
          <a:p>
            <a:r>
              <a:rPr lang="pl-PL" i="1" dirty="0"/>
              <a:t>Grupy rosyjskojęzyczne</a:t>
            </a:r>
            <a:r>
              <a:rPr lang="pl-PL" dirty="0"/>
              <a:t> – często wyspecjalizowane w cyberprzestępczości, wymuszeniach, handlu bronią.</a:t>
            </a:r>
          </a:p>
          <a:p>
            <a:r>
              <a:rPr lang="pl-PL" i="1" dirty="0"/>
              <a:t>Gangi bałkańskie</a:t>
            </a:r>
            <a:r>
              <a:rPr lang="pl-PL" dirty="0"/>
              <a:t> – szlaki przemytu narkotyków, broni i ludzi przez Bałkany.</a:t>
            </a:r>
          </a:p>
          <a:p>
            <a:r>
              <a:rPr lang="pl-PL" i="1" dirty="0" err="1"/>
              <a:t>EncroChat</a:t>
            </a:r>
            <a:r>
              <a:rPr lang="pl-PL" i="1" dirty="0"/>
              <a:t> i </a:t>
            </a:r>
            <a:r>
              <a:rPr lang="pl-PL" i="1" dirty="0" err="1"/>
              <a:t>Sky</a:t>
            </a:r>
            <a:r>
              <a:rPr lang="pl-PL" i="1" dirty="0"/>
              <a:t> ECC</a:t>
            </a:r>
            <a:r>
              <a:rPr lang="pl-PL" dirty="0"/>
              <a:t> – przykłady szyfrowanych platform wykorzystywanych przez różnorodne sieci przestępcze (potężne dochodzenia w latach 2020–2022).</a:t>
            </a:r>
          </a:p>
          <a:p>
            <a:endParaRPr lang="pl-PL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8131D0C-9ADF-4C20-87F7-AB0A51F4E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Grupy rosyjskojęzyczne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często wyspecjalizowane w cyberprzestępczości, wymuszeniach, handlu bronią.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33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663DB-2878-4E4F-B786-2D21D073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416ACD-02FC-45D5-840E-C0BAB2F3A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2" y="2052918"/>
            <a:ext cx="11502188" cy="4195481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Model działalności</a:t>
            </a:r>
            <a:r>
              <a:rPr lang="pl-PL" dirty="0"/>
              <a:t>:</a:t>
            </a:r>
          </a:p>
          <a:p>
            <a:r>
              <a:rPr lang="pl-PL" i="1" dirty="0"/>
              <a:t>Przemyt narkotyków</a:t>
            </a:r>
            <a:r>
              <a:rPr lang="pl-PL" dirty="0"/>
              <a:t>: kokaina (szlak morski – porty Rotterdam, Antwerpia, Hamburg), heroina (szlak bałkański), marihuana (Hiszpania, Albania), amfetamina i MDMA (Niderlandy).</a:t>
            </a:r>
          </a:p>
          <a:p>
            <a:r>
              <a:rPr lang="pl-PL" i="1" dirty="0"/>
              <a:t>Przemyt broni</a:t>
            </a:r>
            <a:r>
              <a:rPr lang="pl-PL" dirty="0"/>
              <a:t>: kraje byłej Jugosławii jako źródło broni palnej w Europie.</a:t>
            </a:r>
          </a:p>
          <a:p>
            <a:r>
              <a:rPr lang="pl-PL" i="1" dirty="0"/>
              <a:t>Karuzele VAT</a:t>
            </a:r>
            <a:r>
              <a:rPr lang="pl-PL" dirty="0"/>
              <a:t>: wielomilionowe straty dla budżetów państw.</a:t>
            </a:r>
          </a:p>
          <a:p>
            <a:r>
              <a:rPr lang="pl-PL" i="1" dirty="0"/>
              <a:t>Fałszerstwa</a:t>
            </a:r>
            <a:r>
              <a:rPr lang="pl-PL" dirty="0"/>
              <a:t>, </a:t>
            </a:r>
            <a:r>
              <a:rPr lang="pl-PL" i="1" dirty="0"/>
              <a:t>nielegalne wyroby tytoniowe i akcyzowe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3469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3AC87D-C133-4F05-95E6-0924C19C5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D477D1-E70F-4E78-90FF-E8491360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2052918"/>
            <a:ext cx="11341767" cy="41954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800" b="1" dirty="0"/>
              <a:t>Handel ludźmi i przemyt migrantów</a:t>
            </a:r>
          </a:p>
          <a:p>
            <a:pPr marL="0" indent="0">
              <a:buNone/>
            </a:pPr>
            <a:r>
              <a:rPr lang="pl-PL" b="1" dirty="0"/>
              <a:t>Różnica definicyjna</a:t>
            </a:r>
            <a:r>
              <a:rPr lang="pl-PL" dirty="0"/>
              <a:t>:</a:t>
            </a:r>
          </a:p>
          <a:p>
            <a:r>
              <a:rPr lang="pl-PL" i="1" dirty="0"/>
              <a:t>Handel ludźmi (</a:t>
            </a:r>
            <a:r>
              <a:rPr lang="pl-PL" i="1" dirty="0" err="1"/>
              <a:t>human</a:t>
            </a:r>
            <a:r>
              <a:rPr lang="pl-PL" i="1" dirty="0"/>
              <a:t> </a:t>
            </a:r>
            <a:r>
              <a:rPr lang="pl-PL" i="1" dirty="0" err="1"/>
              <a:t>trafficking</a:t>
            </a:r>
            <a:r>
              <a:rPr lang="pl-PL" i="1" dirty="0"/>
              <a:t>)</a:t>
            </a:r>
            <a:r>
              <a:rPr lang="pl-PL" dirty="0"/>
              <a:t>: wykorzystanie ofiary (prostytucja, praca przymusowa, żebractwo, przestępczość zorganizowana), często przy użyciu przemocy lub oszustwa.</a:t>
            </a:r>
          </a:p>
          <a:p>
            <a:r>
              <a:rPr lang="pl-PL" i="1" dirty="0"/>
              <a:t>Przemyt migrantów (</a:t>
            </a:r>
            <a:r>
              <a:rPr lang="pl-PL" i="1" dirty="0" err="1"/>
              <a:t>smuggling</a:t>
            </a:r>
            <a:r>
              <a:rPr lang="pl-PL" i="1" dirty="0"/>
              <a:t>)</a:t>
            </a:r>
            <a:r>
              <a:rPr lang="pl-PL" dirty="0"/>
              <a:t>: organizowanie nielegalnego przekroczenia granicy za opłatą.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Skala zjawiska</a:t>
            </a:r>
          </a:p>
          <a:p>
            <a:r>
              <a:rPr lang="pl-PL" dirty="0"/>
              <a:t>Według UNODC (ONZ), do UE rocznie trafiają tysiące ofiar handlu ludźmi.</a:t>
            </a:r>
          </a:p>
          <a:p>
            <a:r>
              <a:rPr lang="pl-PL" dirty="0"/>
              <a:t>Kryzysy migracyjne (2015–2016, 2021–2022) otwierają nowe szlaki przemytnicze (Morze Śródziemne, Bałkany, granice zewnętrzne UE).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10239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D2F87C-F229-4E66-869D-BCBD02D16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EC2CFB-E029-40DE-AD88-9760538EA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2052918"/>
            <a:ext cx="11325725" cy="419548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Przykłady mechanizmów</a:t>
            </a:r>
            <a:r>
              <a:rPr lang="pl-PL" dirty="0"/>
              <a:t>:</a:t>
            </a:r>
          </a:p>
          <a:p>
            <a:r>
              <a:rPr lang="pl-PL" i="1" dirty="0"/>
              <a:t>Przymusowa prostytucja</a:t>
            </a:r>
            <a:r>
              <a:rPr lang="pl-PL" dirty="0"/>
              <a:t> (kobiety z Europy Wschodniej, Afryki, Azji).</a:t>
            </a:r>
          </a:p>
          <a:p>
            <a:r>
              <a:rPr lang="pl-PL" i="1" dirty="0"/>
              <a:t>Praca przymusowa</a:t>
            </a:r>
            <a:r>
              <a:rPr lang="pl-PL" dirty="0"/>
              <a:t> w rolnictwie i na budowach (Włochy, Hiszpania).</a:t>
            </a:r>
          </a:p>
          <a:p>
            <a:r>
              <a:rPr lang="pl-PL" i="1" dirty="0"/>
              <a:t>Handel dziećmi</a:t>
            </a:r>
            <a:r>
              <a:rPr lang="pl-PL" dirty="0"/>
              <a:t> (często do żebractwa lub kradzieży kieszonkowych).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Działania prewencyjne</a:t>
            </a:r>
            <a:r>
              <a:rPr lang="pl-PL" dirty="0"/>
              <a:t>:</a:t>
            </a:r>
          </a:p>
          <a:p>
            <a:r>
              <a:rPr lang="pl-PL" dirty="0"/>
              <a:t>Kampanie informacyjne, kontrole warunków pracy, współpraca z </a:t>
            </a:r>
            <a:r>
              <a:rPr lang="pl-PL" dirty="0" err="1"/>
              <a:t>NGOs</a:t>
            </a:r>
            <a:r>
              <a:rPr lang="pl-PL" dirty="0"/>
              <a:t>.</a:t>
            </a:r>
          </a:p>
          <a:p>
            <a:r>
              <a:rPr lang="pl-PL" dirty="0"/>
              <a:t>Wspólne operacje Europolu z udziałem policji granicznych (np. </a:t>
            </a:r>
            <a:r>
              <a:rPr lang="pl-PL" i="1" dirty="0"/>
              <a:t>Joint Action </a:t>
            </a:r>
            <a:r>
              <a:rPr lang="pl-PL" i="1" dirty="0" err="1"/>
              <a:t>Days</a:t>
            </a:r>
            <a:r>
              <a:rPr lang="pl-PL" dirty="0"/>
              <a:t> w ramach cyklu polityki UE EMPACT).</a:t>
            </a:r>
          </a:p>
        </p:txBody>
      </p:sp>
    </p:spTree>
    <p:extLst>
      <p:ext uri="{BB962C8B-B14F-4D97-AF65-F5344CB8AC3E}">
        <p14:creationId xmlns:p14="http://schemas.microsoft.com/office/powerpoint/2010/main" val="1018401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CF9182-7B14-4466-940C-A1478716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2C2FD3-1C76-47EF-8D2F-6B2149F11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2052918"/>
            <a:ext cx="11309683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/>
              <a:t>Cyberprzestępczość</a:t>
            </a:r>
          </a:p>
          <a:p>
            <a:pPr marL="0" indent="0">
              <a:buNone/>
            </a:pPr>
            <a:r>
              <a:rPr lang="pl-PL" b="1" dirty="0"/>
              <a:t>Najpopularniejsze formy</a:t>
            </a:r>
            <a:r>
              <a:rPr lang="pl-PL" dirty="0"/>
              <a:t>:</a:t>
            </a:r>
          </a:p>
          <a:p>
            <a:r>
              <a:rPr lang="pl-PL" i="1" dirty="0" err="1"/>
              <a:t>Phishing</a:t>
            </a:r>
            <a:r>
              <a:rPr lang="pl-PL" dirty="0"/>
              <a:t> i </a:t>
            </a:r>
            <a:r>
              <a:rPr lang="pl-PL" i="1" dirty="0" err="1"/>
              <a:t>ransomware</a:t>
            </a:r>
            <a:r>
              <a:rPr lang="pl-PL" dirty="0"/>
              <a:t> (np. ataki </a:t>
            </a:r>
            <a:r>
              <a:rPr lang="pl-PL" dirty="0" err="1"/>
              <a:t>WannaCry</a:t>
            </a:r>
            <a:r>
              <a:rPr lang="pl-PL" dirty="0"/>
              <a:t>, </a:t>
            </a:r>
            <a:r>
              <a:rPr lang="pl-PL" dirty="0" err="1"/>
              <a:t>Petya</a:t>
            </a:r>
            <a:r>
              <a:rPr lang="pl-PL" dirty="0"/>
              <a:t>). - złośliwe oprogramowanie, które blokuje dostęp do danych (szyfruje je), a następnie żąda okupu w zamian za ich odblokowanie. Chociaż oba ataki miały podobną formę (</a:t>
            </a:r>
            <a:r>
              <a:rPr lang="pl-PL" dirty="0" err="1"/>
              <a:t>ransomware</a:t>
            </a:r>
            <a:r>
              <a:rPr lang="pl-PL" dirty="0"/>
              <a:t>), różnią się szczegółami technicznymi i skalą zasięgu</a:t>
            </a:r>
          </a:p>
          <a:p>
            <a:r>
              <a:rPr lang="pl-PL" i="1" dirty="0"/>
              <a:t>Cyberataki na infrastrukturę krytyczną</a:t>
            </a:r>
            <a:r>
              <a:rPr lang="pl-PL" dirty="0"/>
              <a:t> (systemy energetyczne, wodociągowe, bankowe).</a:t>
            </a:r>
          </a:p>
          <a:p>
            <a:r>
              <a:rPr lang="pl-PL" i="1" dirty="0"/>
              <a:t>Kradzież tożsamości</a:t>
            </a:r>
            <a:r>
              <a:rPr lang="pl-PL" dirty="0"/>
              <a:t>, </a:t>
            </a:r>
            <a:r>
              <a:rPr lang="pl-PL" i="1" dirty="0"/>
              <a:t>oszustwa internetowe</a:t>
            </a:r>
            <a:r>
              <a:rPr lang="pl-PL" dirty="0"/>
              <a:t> (fałszywe sklepy, wyłudzenia).</a:t>
            </a:r>
          </a:p>
          <a:p>
            <a:r>
              <a:rPr lang="pl-PL" i="1" dirty="0" err="1"/>
              <a:t>Darknet</a:t>
            </a:r>
            <a:r>
              <a:rPr lang="pl-PL" i="1" dirty="0"/>
              <a:t> </a:t>
            </a:r>
            <a:r>
              <a:rPr lang="pl-PL" i="1" dirty="0" err="1"/>
              <a:t>markets</a:t>
            </a:r>
            <a:r>
              <a:rPr lang="pl-PL" dirty="0"/>
              <a:t> (handel narkotykami, danymi osobowymi, bronią).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495045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802B90-DD19-4767-B0E0-CE53B535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BDBC75-4762-4D65-B2E0-17ADD5FE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2052919"/>
            <a:ext cx="11518232" cy="44762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Zjawisko </a:t>
            </a:r>
            <a:r>
              <a:rPr lang="pl-PL" b="1" dirty="0" err="1"/>
              <a:t>cybercrime</a:t>
            </a:r>
            <a:r>
              <a:rPr lang="pl-PL" b="1" dirty="0"/>
              <a:t>-as-a-service</a:t>
            </a:r>
            <a:r>
              <a:rPr lang="pl-PL" dirty="0"/>
              <a:t>:</a:t>
            </a:r>
          </a:p>
          <a:p>
            <a:r>
              <a:rPr lang="pl-PL" dirty="0"/>
              <a:t>Przestępcy oferują płatne usługi ataków </a:t>
            </a:r>
            <a:r>
              <a:rPr lang="pl-PL" dirty="0" err="1"/>
              <a:t>DDoS</a:t>
            </a:r>
            <a:r>
              <a:rPr lang="pl-PL" dirty="0"/>
              <a:t>, tworzenia złośliwego oprogramowania, prania </a:t>
            </a:r>
            <a:r>
              <a:rPr lang="pl-PL" dirty="0" err="1"/>
              <a:t>kryptowalut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Narzędzia śledcze</a:t>
            </a:r>
            <a:r>
              <a:rPr lang="pl-PL" dirty="0"/>
              <a:t>:</a:t>
            </a:r>
          </a:p>
          <a:p>
            <a:r>
              <a:rPr lang="pl-PL" dirty="0"/>
              <a:t>Bieżąca współpraca Europolu (EC3 – 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Cybercrime</a:t>
            </a:r>
            <a:r>
              <a:rPr lang="pl-PL" dirty="0"/>
              <a:t> Centre) z krajowymi jednostkami ds. cyberprzestępczości.</a:t>
            </a:r>
          </a:p>
          <a:p>
            <a:r>
              <a:rPr lang="pl-PL" dirty="0"/>
              <a:t>Platformy do wymiany informacji o zagrożeniach (SIENA, systemy CERT-ów).</a:t>
            </a:r>
          </a:p>
          <a:p>
            <a:r>
              <a:rPr lang="pl-PL" dirty="0"/>
              <a:t>Zespoły reagowania kryzysowego EU-</a:t>
            </a:r>
            <a:r>
              <a:rPr lang="pl-PL" dirty="0" err="1"/>
              <a:t>CyCLONe</a:t>
            </a:r>
            <a:r>
              <a:rPr lang="pl-PL" dirty="0"/>
              <a:t> (EU </a:t>
            </a:r>
            <a:r>
              <a:rPr lang="pl-PL" dirty="0" err="1"/>
              <a:t>Cyber</a:t>
            </a:r>
            <a:r>
              <a:rPr lang="pl-PL" dirty="0"/>
              <a:t> </a:t>
            </a:r>
            <a:r>
              <a:rPr lang="pl-PL" dirty="0" err="1"/>
              <a:t>Crises</a:t>
            </a:r>
            <a:r>
              <a:rPr lang="pl-PL" dirty="0"/>
              <a:t> </a:t>
            </a:r>
            <a:r>
              <a:rPr lang="pl-PL" dirty="0" err="1"/>
              <a:t>Liaison</a:t>
            </a:r>
            <a:r>
              <a:rPr lang="pl-PL" dirty="0"/>
              <a:t> </a:t>
            </a:r>
            <a:r>
              <a:rPr lang="pl-PL" dirty="0" err="1"/>
              <a:t>Organisation</a:t>
            </a:r>
            <a:r>
              <a:rPr lang="pl-PL" dirty="0"/>
              <a:t> Network) – koordynacja reakcji na duże incydenty.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Wyzwania prawne</a:t>
            </a:r>
            <a:r>
              <a:rPr lang="pl-PL" dirty="0"/>
              <a:t>:</a:t>
            </a:r>
          </a:p>
          <a:p>
            <a:r>
              <a:rPr lang="pl-PL" dirty="0"/>
              <a:t>Szyfrowana komunikacja (WhatsApp, Telegram, </a:t>
            </a:r>
            <a:r>
              <a:rPr lang="pl-PL" dirty="0" err="1"/>
              <a:t>Signal</a:t>
            </a:r>
            <a:r>
              <a:rPr lang="pl-PL" dirty="0"/>
              <a:t>).</a:t>
            </a:r>
          </a:p>
          <a:p>
            <a:r>
              <a:rPr lang="pl-PL" dirty="0"/>
              <a:t>Transgraniczny charakter dowodów cyfrowych (data </a:t>
            </a:r>
            <a:r>
              <a:rPr lang="pl-PL" dirty="0" err="1"/>
              <a:t>location</a:t>
            </a:r>
            <a:r>
              <a:rPr lang="pl-PL" dirty="0"/>
              <a:t> w chmurze, e-</a:t>
            </a:r>
            <a:r>
              <a:rPr lang="pl-PL" dirty="0" err="1"/>
              <a:t>Evidence</a:t>
            </a:r>
            <a:r>
              <a:rPr lang="pl-PL" dirty="0"/>
              <a:t>).</a:t>
            </a:r>
          </a:p>
          <a:p>
            <a:r>
              <a:rPr lang="pl-PL" dirty="0"/>
              <a:t>Ochrona prywatności vs. potrzeba inwigilacji w walce z cyberprzestępczością.</a:t>
            </a:r>
          </a:p>
        </p:txBody>
      </p:sp>
    </p:spTree>
    <p:extLst>
      <p:ext uri="{BB962C8B-B14F-4D97-AF65-F5344CB8AC3E}">
        <p14:creationId xmlns:p14="http://schemas.microsoft.com/office/powerpoint/2010/main" val="2032218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9CC203-EA31-453C-81F9-34F6F6C8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538850-5C75-4A32-83A8-C48C304EB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2052918"/>
            <a:ext cx="11470106" cy="4195481"/>
          </a:xfrm>
        </p:spPr>
        <p:txBody>
          <a:bodyPr/>
          <a:lstStyle/>
          <a:p>
            <a:pPr marL="0" indent="0">
              <a:buNone/>
            </a:pPr>
            <a:r>
              <a:rPr lang="pl-PL" sz="2800" b="1" dirty="0"/>
              <a:t>Terroryzm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b="1" dirty="0"/>
              <a:t>Typy zagrożeń terrorystycznych</a:t>
            </a:r>
            <a:r>
              <a:rPr lang="pl-PL" dirty="0"/>
              <a:t>:</a:t>
            </a:r>
          </a:p>
          <a:p>
            <a:r>
              <a:rPr lang="pl-PL" i="1" dirty="0"/>
              <a:t>Religijny ekstremizm</a:t>
            </a:r>
            <a:r>
              <a:rPr lang="pl-PL" dirty="0"/>
              <a:t> (np. Al-Kaida, tzw. Państwo Islamskie) – zamachy w Paryżu (2015), Brukseli (2016).</a:t>
            </a:r>
          </a:p>
          <a:p>
            <a:r>
              <a:rPr lang="pl-PL" i="1" dirty="0"/>
              <a:t>Separatystyczny</a:t>
            </a:r>
            <a:r>
              <a:rPr lang="pl-PL" dirty="0"/>
              <a:t> (ETA w Hiszpanii, IRA w Irlandii Północnej) – obecnie przygaszone, ale nadal istnieją struktury.</a:t>
            </a:r>
          </a:p>
          <a:p>
            <a:r>
              <a:rPr lang="pl-PL" i="1" dirty="0"/>
              <a:t>Ekstremizm skrajnie prawicowy/lewicowy</a:t>
            </a:r>
            <a:r>
              <a:rPr lang="pl-PL" dirty="0"/>
              <a:t> – ataki w Niemczech, Norwegii, czy we Włoszech (historie z lat 70. i 80. XX w. do dziś inspirują).</a:t>
            </a:r>
          </a:p>
        </p:txBody>
      </p:sp>
    </p:spTree>
    <p:extLst>
      <p:ext uri="{BB962C8B-B14F-4D97-AF65-F5344CB8AC3E}">
        <p14:creationId xmlns:p14="http://schemas.microsoft.com/office/powerpoint/2010/main" val="344035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E415B8-7B9A-42EA-BC99-0AE8032D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BA379C-431D-4292-A724-7491BF487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2052918"/>
            <a:ext cx="11405936" cy="419548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Media społecznościowe i propaganda</a:t>
            </a:r>
            <a:r>
              <a:rPr lang="pl-PL" dirty="0"/>
              <a:t>:</a:t>
            </a:r>
          </a:p>
          <a:p>
            <a:r>
              <a:rPr lang="pl-PL" dirty="0"/>
              <a:t>Rekrutacja przez platformy internetowe, materiały instruktażowe w sieci, tzw. </a:t>
            </a:r>
            <a:r>
              <a:rPr lang="pl-PL" i="1" dirty="0" err="1"/>
              <a:t>cyberkalifat</a:t>
            </a:r>
            <a:r>
              <a:rPr lang="pl-PL" dirty="0"/>
              <a:t> w latach 2014–2017.</a:t>
            </a:r>
          </a:p>
          <a:p>
            <a:r>
              <a:rPr lang="pl-PL" i="1" dirty="0"/>
              <a:t>Samotne wilki</a:t>
            </a:r>
            <a:r>
              <a:rPr lang="pl-PL" dirty="0"/>
              <a:t> inspirowane ideologią ISIS lub radykalną prawicą.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Działania antyterrorystyczne</a:t>
            </a:r>
            <a:r>
              <a:rPr lang="pl-PL" dirty="0"/>
              <a:t>:</a:t>
            </a:r>
          </a:p>
          <a:p>
            <a:r>
              <a:rPr lang="pl-PL" dirty="0"/>
              <a:t>Wymiana informacji wywiadowczych (grupy robocze Europolu ds. terroryzmu, współpraca z Interpolem i NATO).</a:t>
            </a:r>
          </a:p>
          <a:p>
            <a:r>
              <a:rPr lang="pl-PL" dirty="0"/>
              <a:t>Zintegrowane systemy kontroli na zewnętrznych granicach UE (</a:t>
            </a:r>
            <a:r>
              <a:rPr lang="pl-PL" dirty="0" err="1"/>
              <a:t>Frontex</a:t>
            </a:r>
            <a:r>
              <a:rPr lang="pl-PL" dirty="0"/>
              <a:t>).</a:t>
            </a:r>
          </a:p>
          <a:p>
            <a:r>
              <a:rPr lang="pl-PL" dirty="0"/>
              <a:t>Programy </a:t>
            </a:r>
            <a:r>
              <a:rPr lang="pl-PL" dirty="0" err="1"/>
              <a:t>deradykalizacyjne</a:t>
            </a:r>
            <a:r>
              <a:rPr lang="pl-PL" dirty="0"/>
              <a:t> (np. </a:t>
            </a:r>
            <a:r>
              <a:rPr lang="pl-PL" i="1" dirty="0"/>
              <a:t>RAN – </a:t>
            </a:r>
            <a:r>
              <a:rPr lang="pl-PL" i="1" dirty="0" err="1"/>
              <a:t>Radicalisation</a:t>
            </a:r>
            <a:r>
              <a:rPr lang="pl-PL" i="1" dirty="0"/>
              <a:t> </a:t>
            </a:r>
            <a:r>
              <a:rPr lang="pl-PL" i="1" dirty="0" err="1"/>
              <a:t>Awareness</a:t>
            </a:r>
            <a:r>
              <a:rPr lang="pl-PL" i="1" dirty="0"/>
              <a:t> Network</a:t>
            </a:r>
            <a:r>
              <a:rPr lang="pl-PL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82086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11C1D5-2D77-4596-9340-2B7292AB8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F8AF19-DEDE-4A82-841D-29AA94C23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74" y="2052918"/>
            <a:ext cx="11662610" cy="41954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2800" b="1" dirty="0"/>
              <a:t>Przestępczość gospodarcza i korupcja</a:t>
            </a:r>
          </a:p>
          <a:p>
            <a:pPr marL="0" indent="0">
              <a:buNone/>
            </a:pPr>
            <a:r>
              <a:rPr lang="pl-PL" b="1" dirty="0"/>
              <a:t>Oszustwa podatkowe</a:t>
            </a:r>
            <a:r>
              <a:rPr lang="pl-PL" dirty="0"/>
              <a:t>:</a:t>
            </a:r>
          </a:p>
          <a:p>
            <a:r>
              <a:rPr lang="pl-PL" i="1" dirty="0"/>
              <a:t>Karuzele VAT</a:t>
            </a:r>
            <a:r>
              <a:rPr lang="pl-PL" dirty="0"/>
              <a:t> przyczyniają się do wielomilionowych strat skarbowych.</a:t>
            </a:r>
          </a:p>
          <a:p>
            <a:r>
              <a:rPr lang="pl-PL" i="1" dirty="0"/>
              <a:t>Schematy optymalizacji podatkowej</a:t>
            </a:r>
            <a:r>
              <a:rPr lang="pl-PL" dirty="0"/>
              <a:t> (tzw. </a:t>
            </a:r>
            <a:r>
              <a:rPr lang="pl-PL" i="1" dirty="0" err="1"/>
              <a:t>aggressive</a:t>
            </a:r>
            <a:r>
              <a:rPr lang="pl-PL" i="1" dirty="0"/>
              <a:t> </a:t>
            </a:r>
            <a:r>
              <a:rPr lang="pl-PL" i="1" dirty="0" err="1"/>
              <a:t>tax</a:t>
            </a:r>
            <a:r>
              <a:rPr lang="pl-PL" i="1" dirty="0"/>
              <a:t> </a:t>
            </a:r>
            <a:r>
              <a:rPr lang="pl-PL" i="1" dirty="0" err="1"/>
              <a:t>planning</a:t>
            </a:r>
            <a:r>
              <a:rPr lang="pl-PL" dirty="0"/>
              <a:t>) przenikające się z oszustwami.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Korupcja w instytucjach publicznych</a:t>
            </a:r>
            <a:r>
              <a:rPr lang="pl-PL" dirty="0"/>
              <a:t>:</a:t>
            </a:r>
          </a:p>
          <a:p>
            <a:pPr marL="0" indent="0">
              <a:buNone/>
            </a:pPr>
            <a:r>
              <a:rPr lang="pl-PL" b="1" dirty="0"/>
              <a:t>Przykłady: </a:t>
            </a:r>
            <a:r>
              <a:rPr lang="pl-PL" b="1" i="1" dirty="0"/>
              <a:t>„</a:t>
            </a:r>
            <a:r>
              <a:rPr lang="pl-PL" b="1" i="1" dirty="0" err="1"/>
              <a:t>Qatargate</a:t>
            </a:r>
            <a:r>
              <a:rPr lang="pl-PL" b="1" i="1" dirty="0"/>
              <a:t>”</a:t>
            </a:r>
            <a:r>
              <a:rPr lang="pl-PL" b="1" dirty="0"/>
              <a:t> </a:t>
            </a:r>
            <a:r>
              <a:rPr lang="pl-PL" dirty="0"/>
              <a:t>w Parlamencie Europejskim (2022–2023), skandale korupcyjne w niektórych krajach członkowskich (np. przypadki bałkańskie, włoskie afery z mafią i politykami). -  </a:t>
            </a:r>
          </a:p>
          <a:p>
            <a:pPr marL="0" indent="0">
              <a:buNone/>
            </a:pPr>
            <a:r>
              <a:rPr lang="pl-PL" dirty="0" err="1"/>
              <a:t>Qatargate</a:t>
            </a:r>
            <a:r>
              <a:rPr lang="pl-PL" dirty="0"/>
              <a:t> to skandal korupcyjny, który wybuchł pod koniec 2022 roku w Parlamencie Europejskim. Głównym zarzutem jest wręczanie łapówek przez Katar (a także Maroko) europosłom i pracownikom PE w zamian za sprzyjające decyzje. Belgijska policja zatrzymała m.in. wiceprzewodniczącą PE </a:t>
            </a:r>
            <a:r>
              <a:rPr lang="pl-PL" dirty="0" err="1"/>
              <a:t>Evę</a:t>
            </a:r>
            <a:r>
              <a:rPr lang="pl-PL" dirty="0"/>
              <a:t> </a:t>
            </a:r>
            <a:r>
              <a:rPr lang="pl-PL" dirty="0" err="1"/>
              <a:t>Kaili</a:t>
            </a:r>
            <a:r>
              <a:rPr lang="pl-PL" dirty="0"/>
              <a:t>, przy której znaleziono duże sumy pieniędzy w gotówce. Koordynatorem siatki miał być były eurodeputowany Pier Antonio </a:t>
            </a:r>
            <a:r>
              <a:rPr lang="pl-PL" dirty="0" err="1"/>
              <a:t>Panzeri</a:t>
            </a:r>
            <a:r>
              <a:rPr lang="pl-PL" dirty="0"/>
              <a:t>, który zgodził się na współpracę z prokuraturą. Afera wstrząsnęła opinią publiczną, wywołując dyskusję o konieczności zaostrzenia zasad lobbingu i kontroli antykorupcyjnej w unijnych instytucjach.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86287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E8B747-0223-4AB2-9309-3B54E9D9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CFF262-5403-46CF-89CE-32D7ADB12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2052918"/>
            <a:ext cx="11405937" cy="419548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Pranie pieniędzy</a:t>
            </a:r>
            <a:r>
              <a:rPr lang="pl-PL" dirty="0"/>
              <a:t>:</a:t>
            </a:r>
          </a:p>
          <a:p>
            <a:r>
              <a:rPr lang="pl-PL" dirty="0"/>
              <a:t>Wykorzystanie banków w rajach podatkowych.</a:t>
            </a:r>
          </a:p>
          <a:p>
            <a:r>
              <a:rPr lang="pl-PL" dirty="0"/>
              <a:t>Wzrastająca rola </a:t>
            </a:r>
            <a:r>
              <a:rPr lang="pl-PL" dirty="0" err="1"/>
              <a:t>kryptowalut</a:t>
            </a:r>
            <a:r>
              <a:rPr lang="pl-PL" dirty="0"/>
              <a:t> (</a:t>
            </a:r>
            <a:r>
              <a:rPr lang="pl-PL" dirty="0" err="1"/>
              <a:t>Bitcoin</a:t>
            </a:r>
            <a:r>
              <a:rPr lang="pl-PL" dirty="0"/>
              <a:t>, Monero), giełdy krypto (</a:t>
            </a:r>
            <a:r>
              <a:rPr lang="pl-PL" dirty="0" err="1"/>
              <a:t>Binance</a:t>
            </a:r>
            <a:r>
              <a:rPr lang="pl-PL" dirty="0"/>
              <a:t>, </a:t>
            </a:r>
            <a:r>
              <a:rPr lang="pl-PL" dirty="0" err="1"/>
              <a:t>Coinbase</a:t>
            </a:r>
            <a:r>
              <a:rPr lang="pl-PL" dirty="0"/>
              <a:t>) pod obserwacją regulatorów.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OLAF i EPPO</a:t>
            </a:r>
            <a:r>
              <a:rPr lang="pl-PL" dirty="0"/>
              <a:t> w wykrywaniu nadużyć finansowych związanych z funduszami unijnymi (dotacje rolnicze, fundusze spójności).</a:t>
            </a:r>
          </a:p>
        </p:txBody>
      </p:sp>
    </p:spTree>
    <p:extLst>
      <p:ext uri="{BB962C8B-B14F-4D97-AF65-F5344CB8AC3E}">
        <p14:creationId xmlns:p14="http://schemas.microsoft.com/office/powerpoint/2010/main" val="148231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8F7E00-DFC1-4C8D-9A14-8277BCB3D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INSTYTUCJE UNIJNE </a:t>
            </a:r>
            <a:br>
              <a:rPr lang="pl-PL" dirty="0"/>
            </a:br>
            <a:r>
              <a:rPr lang="pl-PL" dirty="0"/>
              <a:t>ZWALCZAJĄCE PRZESTĘPCZOŚĆ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5AE8BB-500B-41C6-929C-4A7DADE85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5" y="2052918"/>
            <a:ext cx="1121343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/>
              <a:t>Europol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b="1" dirty="0"/>
              <a:t>Struktura i kompetencje</a:t>
            </a:r>
            <a:r>
              <a:rPr lang="pl-PL" dirty="0"/>
              <a:t>:</a:t>
            </a:r>
          </a:p>
          <a:p>
            <a:r>
              <a:rPr lang="pl-PL" dirty="0"/>
              <a:t>Siedziba w Hadze (Holandia).</a:t>
            </a:r>
          </a:p>
          <a:p>
            <a:r>
              <a:rPr lang="pl-PL" dirty="0"/>
              <a:t>Brak uprawnień do aresztowań – wspiera działania państw członkowskich przez</a:t>
            </a:r>
          </a:p>
          <a:p>
            <a:pPr lvl="1"/>
            <a:r>
              <a:rPr lang="pl-PL" dirty="0"/>
              <a:t>Europol Information System (EIS)</a:t>
            </a:r>
          </a:p>
          <a:p>
            <a:pPr lvl="1"/>
            <a:r>
              <a:rPr lang="pl-PL" i="1" dirty="0"/>
              <a:t>SIENA</a:t>
            </a:r>
            <a:r>
              <a:rPr lang="pl-PL" dirty="0"/>
              <a:t> (bezpieczna sieć wymiany informacji),</a:t>
            </a:r>
          </a:p>
          <a:p>
            <a:pPr lvl="1"/>
            <a:r>
              <a:rPr lang="pl-PL" i="1" dirty="0"/>
              <a:t>EC3</a:t>
            </a:r>
            <a:r>
              <a:rPr lang="pl-PL" dirty="0"/>
              <a:t> (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Cybercrime</a:t>
            </a:r>
            <a:r>
              <a:rPr lang="pl-PL" dirty="0"/>
              <a:t> Centre).</a:t>
            </a:r>
          </a:p>
          <a:p>
            <a:pPr marL="457200" lvl="1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7322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9BB88-56B2-4103-86D7-C81E6C5A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55AB8F-EBA9-49FD-95AB-14DFFA50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52918"/>
            <a:ext cx="1135781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 err="1"/>
              <a:t>Eurojust</a:t>
            </a:r>
            <a:endParaRPr lang="pl-PL" sz="2800" b="1" dirty="0"/>
          </a:p>
          <a:p>
            <a:pPr marL="0" indent="0">
              <a:buNone/>
            </a:pPr>
            <a:r>
              <a:rPr lang="pl-PL" b="1" dirty="0"/>
              <a:t>Koordynacja prokuratorska</a:t>
            </a:r>
            <a:r>
              <a:rPr lang="pl-PL" dirty="0"/>
              <a:t>:</a:t>
            </a:r>
          </a:p>
          <a:p>
            <a:r>
              <a:rPr lang="pl-PL" dirty="0"/>
              <a:t>Pomaga krajowym prokuraturom rozstrzygać kwestie jurysdykcji, dzielić się dowodami.</a:t>
            </a:r>
          </a:p>
          <a:p>
            <a:r>
              <a:rPr lang="pl-PL" dirty="0"/>
              <a:t>Organizuje wspólne posiedzenia prokuratorów.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Wspólne Zespoły Śledcze (JIT)</a:t>
            </a:r>
            <a:r>
              <a:rPr lang="pl-PL" dirty="0"/>
              <a:t>:</a:t>
            </a:r>
          </a:p>
          <a:p>
            <a:r>
              <a:rPr lang="pl-PL" dirty="0"/>
              <a:t>Bezpośrednia współpraca funkcjonariuszy z kilku państw (np. polskich i niemieckich prokuratorów) w jednej sprawie.</a:t>
            </a:r>
          </a:p>
          <a:p>
            <a:r>
              <a:rPr lang="pl-PL" dirty="0"/>
              <a:t>Ułatwienie pozyskiwania dowodów na obcych terytoriach, skrócenie procedur formalnych.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788373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21AE6F-C124-496B-BA44-1C100CAC1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4C9533-D011-4E8D-9D25-3868E98C4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8" y="2052918"/>
            <a:ext cx="1147010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/>
              <a:t>OLAF (</a:t>
            </a:r>
            <a:r>
              <a:rPr lang="pl-PL" sz="2800" b="1" dirty="0" err="1"/>
              <a:t>European</a:t>
            </a:r>
            <a:r>
              <a:rPr lang="pl-PL" sz="2800" b="1" dirty="0"/>
              <a:t> </a:t>
            </a:r>
            <a:r>
              <a:rPr lang="pl-PL" sz="2800" b="1" dirty="0" err="1"/>
              <a:t>Anti</a:t>
            </a:r>
            <a:r>
              <a:rPr lang="pl-PL" sz="2800" b="1" dirty="0"/>
              <a:t>-Fraud Office)</a:t>
            </a:r>
          </a:p>
          <a:p>
            <a:pPr marL="0" indent="0">
              <a:buNone/>
            </a:pPr>
            <a:r>
              <a:rPr lang="pl-PL" b="1" dirty="0"/>
              <a:t>Rola</a:t>
            </a:r>
            <a:r>
              <a:rPr lang="pl-PL" dirty="0"/>
              <a:t>:</a:t>
            </a:r>
          </a:p>
          <a:p>
            <a:r>
              <a:rPr lang="pl-PL" dirty="0"/>
              <a:t>Prowadzi dochodzenia administracyjne w sprawach defraudacji i korupcji związanej z funduszami UE.</a:t>
            </a:r>
          </a:p>
          <a:p>
            <a:r>
              <a:rPr lang="pl-PL" dirty="0"/>
              <a:t>Współpraca z Komisją Europejską, przekazywanie materiałów prokuraturze.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Przykłady spraw</a:t>
            </a:r>
            <a:r>
              <a:rPr lang="pl-PL" dirty="0"/>
              <a:t>:</a:t>
            </a:r>
          </a:p>
          <a:p>
            <a:pPr marL="0" indent="0">
              <a:buNone/>
            </a:pPr>
            <a:r>
              <a:rPr lang="pl-PL" dirty="0"/>
              <a:t>Nieprawidłowe wydatkowanie funduszy na projekty infrastrukturalne, korupcja w przetargach współfinansowanych przez UE, fałszowanie dokumentacji rozliczeniowej.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87716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89AA19-79BA-4614-B3C8-F0C7B98B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2F16AC-BC28-410A-B395-FEDAD44EE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4" y="2052918"/>
            <a:ext cx="11421978" cy="4195481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err="1"/>
              <a:t>Frontex</a:t>
            </a:r>
            <a:r>
              <a:rPr lang="en-US" sz="2800" b="1" dirty="0"/>
              <a:t> (European Border and Coast Guard Agency)</a:t>
            </a:r>
            <a:endParaRPr lang="pl-PL" sz="2800" b="1" dirty="0"/>
          </a:p>
          <a:p>
            <a:pPr marL="0" indent="0">
              <a:buNone/>
            </a:pPr>
            <a:r>
              <a:rPr lang="pl-PL" b="1" dirty="0"/>
              <a:t>Znaczenie</a:t>
            </a:r>
            <a:r>
              <a:rPr lang="pl-PL" dirty="0"/>
              <a:t>:</a:t>
            </a:r>
          </a:p>
          <a:p>
            <a:r>
              <a:rPr lang="pl-PL" dirty="0"/>
              <a:t>Zlokalizowane w Warszawie, wspiera kraje UE w ochronie zewnętrznych granic.</a:t>
            </a:r>
          </a:p>
          <a:p>
            <a:r>
              <a:rPr lang="pl-PL" dirty="0"/>
              <a:t>Koordynuje </a:t>
            </a:r>
            <a:r>
              <a:rPr lang="pl-PL" i="1" dirty="0"/>
              <a:t>operacje morskie</a:t>
            </a:r>
            <a:r>
              <a:rPr lang="pl-PL" dirty="0"/>
              <a:t> (np. </a:t>
            </a:r>
            <a:r>
              <a:rPr lang="pl-PL" i="1" dirty="0"/>
              <a:t>Operacja </a:t>
            </a:r>
            <a:r>
              <a:rPr lang="pl-PL" i="1" dirty="0" err="1"/>
              <a:t>Triton</a:t>
            </a:r>
            <a:r>
              <a:rPr lang="pl-PL" dirty="0"/>
              <a:t>, </a:t>
            </a:r>
            <a:r>
              <a:rPr lang="pl-PL" i="1" dirty="0" err="1"/>
              <a:t>Poseidon</a:t>
            </a:r>
            <a:r>
              <a:rPr lang="pl-PL" dirty="0"/>
              <a:t>) na Morzu Śródziemnym.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Zadania</a:t>
            </a:r>
            <a:r>
              <a:rPr lang="pl-PL" dirty="0"/>
              <a:t>:</a:t>
            </a:r>
          </a:p>
          <a:p>
            <a:r>
              <a:rPr lang="pl-PL" dirty="0"/>
              <a:t>Rozpoznanie szlaków przemytu ludzi i towarów.</a:t>
            </a:r>
          </a:p>
          <a:p>
            <a:r>
              <a:rPr lang="pl-PL" dirty="0"/>
              <a:t>Wsparcie techniczne (drony, helikoptery, systemy radarowe).</a:t>
            </a:r>
          </a:p>
          <a:p>
            <a:r>
              <a:rPr lang="pl-PL" dirty="0"/>
              <a:t>Szkolenia straży granicznej państw członkowskich.</a:t>
            </a:r>
          </a:p>
        </p:txBody>
      </p:sp>
    </p:spTree>
    <p:extLst>
      <p:ext uri="{BB962C8B-B14F-4D97-AF65-F5344CB8AC3E}">
        <p14:creationId xmlns:p14="http://schemas.microsoft.com/office/powerpoint/2010/main" val="1853076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108D42-DF87-4EDB-9EC7-0AC333EB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6D9258-35CD-4481-BFAF-A4EA1BE06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6" y="2052918"/>
            <a:ext cx="11389895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b="1" dirty="0"/>
              <a:t>Europejski Prokurator (EPPO)</a:t>
            </a:r>
          </a:p>
          <a:p>
            <a:pPr marL="0" indent="0">
              <a:buNone/>
            </a:pPr>
            <a:r>
              <a:rPr lang="pl-PL" b="1" dirty="0"/>
              <a:t>Mandat</a:t>
            </a:r>
            <a:r>
              <a:rPr lang="pl-PL" dirty="0"/>
              <a:t>:</a:t>
            </a:r>
          </a:p>
          <a:p>
            <a:r>
              <a:rPr lang="pl-PL" dirty="0"/>
              <a:t>Inicjuje i prowadzi śledztwa w sprawach o przestępstwa przeciwko interesom finansowym UE (oszustwa, pranie pieniędzy, korupcja).</a:t>
            </a:r>
          </a:p>
          <a:p>
            <a:r>
              <a:rPr lang="pl-PL" dirty="0"/>
              <a:t>Ma realne uprawnienia do stawiania zarzutów i kierowania aktów oskarżenia do sądów krajowych.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Aktualny zasięg</a:t>
            </a:r>
            <a:r>
              <a:rPr lang="pl-PL" dirty="0"/>
              <a:t>:</a:t>
            </a:r>
          </a:p>
          <a:p>
            <a:r>
              <a:rPr lang="pl-PL" dirty="0"/>
              <a:t>Nie wszystkie państwa członkowskie przystąpiły do EPPO (np. Polska, Węgry nie uczestniczą).</a:t>
            </a:r>
          </a:p>
          <a:p>
            <a:r>
              <a:rPr lang="pl-PL"/>
              <a:t>Stanowi to wyzwanie dla pełnej koordynacji na obszarze całej UE.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5677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</TotalTime>
  <Words>1826</Words>
  <Application>Microsoft Office PowerPoint</Application>
  <PresentationFormat>Panoramiczny</PresentationFormat>
  <Paragraphs>171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Jon</vt:lpstr>
      <vt:lpstr>Przestępczość w UE –  wykład inauguracyjny</vt:lpstr>
      <vt:lpstr>Rola „Przestępczość w UE” w kontekście Bezpieczeństwa Wewnętrznego</vt:lpstr>
      <vt:lpstr>Cele wykładu</vt:lpstr>
      <vt:lpstr>PODSTAWOWE POJĘCIA  I RAMY PRAWNE</vt:lpstr>
      <vt:lpstr>Prezentacja programu PowerPoint</vt:lpstr>
      <vt:lpstr>Zasada subsydiarności  i rola państw członkowskich</vt:lpstr>
      <vt:lpstr>STATYSTYKI I TRENDY W PRZESTĘPCZOŚCI W UE</vt:lpstr>
      <vt:lpstr>Prezentacja programu PowerPoint</vt:lpstr>
      <vt:lpstr>GŁÓWNE RODZAJE PRZESTĘPCZOŚCI W UE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INSTYTUCJE UNIJNE  ZWALCZAJĄCE PRZESTĘPCZOŚĆ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</dc:title>
  <dc:creator>Maciej Błotnicki</dc:creator>
  <cp:lastModifiedBy>Maciej Błotnicki</cp:lastModifiedBy>
  <cp:revision>6</cp:revision>
  <dcterms:created xsi:type="dcterms:W3CDTF">2025-03-01T06:00:18Z</dcterms:created>
  <dcterms:modified xsi:type="dcterms:W3CDTF">2025-03-01T07:18:33Z</dcterms:modified>
</cp:coreProperties>
</file>