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4" r:id="rId25"/>
    <p:sldId id="285" r:id="rId26"/>
    <p:sldId id="283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247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2424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347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9219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5005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386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765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6022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1141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383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2779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1104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2621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6473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1379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5049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0331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587D457-8B4F-4516-A09E-0BEEEC3F772B}" type="datetimeFigureOut">
              <a:rPr lang="pl-PL" smtClean="0"/>
              <a:t>09.03.2025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692CA-5567-45C8-B59D-1D3EF91677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4264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ip-1lex-1pl-1gwpwy8hj0027.han.bg.umcs.edu.pl/#/document/16798683?unitId=art(7)par(2)&amp;cm=DOCUMENT" TargetMode="External"/><Relationship Id="rId2" Type="http://schemas.openxmlformats.org/officeDocument/2006/relationships/hyperlink" Target="https://sip-1lex-1pl-1gwpwy8hj0027.han.bg.umcs.edu.pl/#/document/16798683?unitId=art(7)par(1)&amp;cm=DOCUMEN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ip-1lex-1pl-1gwpwy8hj0027.han.bg.umcs.edu.pl/#/document/16798683?unitId=art(101)par(1)&amp;cm=DOCUMENT" TargetMode="External"/><Relationship Id="rId13" Type="http://schemas.openxmlformats.org/officeDocument/2006/relationships/hyperlink" Target="https://sip-1lex-1pl-1gwpwy8hj0027.han.bg.umcs.edu.pl/#/document/16798683?unitId=art(7)par(3)&amp;cm=DOCUMENT" TargetMode="External"/><Relationship Id="rId3" Type="http://schemas.openxmlformats.org/officeDocument/2006/relationships/hyperlink" Target="https://sip-1lex-1pl-1gwpwy8hj0027.han.bg.umcs.edu.pl/#/document/16798683?unitId=art(10)par(4)&amp;cm=DOCUMENT" TargetMode="External"/><Relationship Id="rId7" Type="http://schemas.openxmlformats.org/officeDocument/2006/relationships/hyperlink" Target="https://sip-1lex-1pl-1gwpwy8hj0027.han.bg.umcs.edu.pl/#/document/16798683?unitId=art(64)par(3)&amp;cm=DOCUMENT" TargetMode="External"/><Relationship Id="rId12" Type="http://schemas.openxmlformats.org/officeDocument/2006/relationships/hyperlink" Target="https://sip-1lex-1pl-1gwpwy8hj0027.han.bg.umcs.edu.pl/#/document/16798683?unitId=art(7)par(2)&amp;cm=DOCUMENT" TargetMode="External"/><Relationship Id="rId2" Type="http://schemas.openxmlformats.org/officeDocument/2006/relationships/hyperlink" Target="https://sip-1lex-1pl-1gwpwy8hj0027.han.bg.umcs.edu.pl/#/document/16798683?unitId=art(8)&amp;cm=DOCUM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ip-1lex-1pl-1gwpwy8hj0027.han.bg.umcs.edu.pl/#/document/16798683?unitId=art(60)par(6)&amp;cm=DOCUMENT" TargetMode="External"/><Relationship Id="rId11" Type="http://schemas.openxmlformats.org/officeDocument/2006/relationships/hyperlink" Target="https://sip-1lex-1pl-1gwpwy8hj0027.han.bg.umcs.edu.pl/#/document/16798685?unitId=art(25)par(1)&amp;cm=DOCUMENT" TargetMode="External"/><Relationship Id="rId5" Type="http://schemas.openxmlformats.org/officeDocument/2006/relationships/hyperlink" Target="https://sip-1lex-1pl-1gwpwy8hj0027.han.bg.umcs.edu.pl/#/document/16798683?unitId=art(57(a))&amp;cm=DOCUMENT" TargetMode="External"/><Relationship Id="rId10" Type="http://schemas.openxmlformats.org/officeDocument/2006/relationships/hyperlink" Target="https://sip-1lex-1pl-1gwpwy8hj0027.han.bg.umcs.edu.pl/#/document/16798683?unitId=art(255)par(2)&amp;cm=DOCUMENT" TargetMode="External"/><Relationship Id="rId4" Type="http://schemas.openxmlformats.org/officeDocument/2006/relationships/hyperlink" Target="https://sip-1lex-1pl-1gwpwy8hj0027.han.bg.umcs.edu.pl/#/document/16798683?unitId=art(37(b))&amp;cm=DOCUMENT" TargetMode="External"/><Relationship Id="rId9" Type="http://schemas.openxmlformats.org/officeDocument/2006/relationships/hyperlink" Target="https://sip-1lex-1pl-1gwpwy8hj0027.han.bg.umcs.edu.pl/#/document/16798683?unitId=art(255)par(1)&amp;cm=DOCUMEN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ip-1lex-1pl-1gwpwy8hj0027.han.bg.umcs.edu.pl/#/document/16798683?unitId=art(32)pkt(5)&amp;cm=DOCUMENT" TargetMode="External"/><Relationship Id="rId2" Type="http://schemas.openxmlformats.org/officeDocument/2006/relationships/hyperlink" Target="https://sip-1lex-1pl-1gwpwy8hj0027.han.bg.umcs.edu.pl/#/document/16798683?unitId=art(7)par(2)&amp;cm=DOCUMEN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ip-1lex-1pl-1gwpwy8hj0027.han.bg.umcs.edu.pl/#/document/16798683?unitId=art(32)pkt(1)&amp;cm=DOCUMENT" TargetMode="External"/><Relationship Id="rId2" Type="http://schemas.openxmlformats.org/officeDocument/2006/relationships/hyperlink" Target="https://sip-1lex-1pl-1gwpwy8hj0027.han.bg.umcs.edu.pl/#/document/16798683?unitId=art(7)par(3)&amp;cm=DOCUM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ip-1lex-1pl-1gwpwy8hj0027.han.bg.umcs.edu.pl/#/document/16798683?unitId=art(7)par(2)&amp;cm=DOCUMENT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ip-1lex-1pl-1gwpwy8hj0027.han.bg.umcs.edu.pl/#/document/16798683?unitId=art(7)par(3)&amp;cm=DOCUMEN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sip-1lex-1pl-1gwpwy8hj0027.han.bg.umcs.edu.pl/#/document/520168517?cm=DOCUMENT" TargetMode="External"/><Relationship Id="rId3" Type="http://schemas.openxmlformats.org/officeDocument/2006/relationships/hyperlink" Target="https://sip-1lex-1pl-1gwpwy8hj0027.han.bg.umcs.edu.pl/#/document/16788218?unitId=art(18)pkt(2)&amp;cm=DOCUMENT" TargetMode="External"/><Relationship Id="rId7" Type="http://schemas.openxmlformats.org/officeDocument/2006/relationships/hyperlink" Target="https://sip-1lex-1pl-1gwpwy8hj0027.han.bg.umcs.edu.pl/#/document/16788218?unitId=art(24)par(1)&amp;cm=DOCUMENT" TargetMode="External"/><Relationship Id="rId2" Type="http://schemas.openxmlformats.org/officeDocument/2006/relationships/hyperlink" Target="https://sip-1lex-1pl-1gwpwy8hj0027.han.bg.umcs.edu.pl/#/document/16788218?unitId=art(18)pkt(3)&amp;cm=DOCUM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ip-1lex-1pl-1gwpwy8hj0027.han.bg.umcs.edu.pl/#/document/16798683?unitId=art(7)par(2)&amp;cm=DOCUMENT" TargetMode="External"/><Relationship Id="rId5" Type="http://schemas.openxmlformats.org/officeDocument/2006/relationships/hyperlink" Target="https://sip-1lex-1pl-1gwpwy8hj0027.han.bg.umcs.edu.pl/#/document/16798683?unitId=art(32)pkt(2)&amp;cm=DOCUMENT" TargetMode="External"/><Relationship Id="rId10" Type="http://schemas.openxmlformats.org/officeDocument/2006/relationships/hyperlink" Target="https://sip-1lex-1pl-1gwpwy8hj0027.han.bg.umcs.edu.pl/#/document/522740851?cm=DOCUMENT" TargetMode="External"/><Relationship Id="rId4" Type="http://schemas.openxmlformats.org/officeDocument/2006/relationships/hyperlink" Target="https://sip-1lex-1pl-1gwpwy8hj0027.han.bg.umcs.edu.pl/#/document/16798683?unitId=art(32)pkt(1)&amp;cm=DOCUMENT" TargetMode="External"/><Relationship Id="rId9" Type="http://schemas.openxmlformats.org/officeDocument/2006/relationships/hyperlink" Target="https://sip-1lex-1pl-1gwpwy8hj0027.han.bg.umcs.edu.pl/#/document/521189544?cm=DOCUMENT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ip-1lex-1pl-1gwpwy8hj0079.han.bg.umcs.edu.pl/#/document/16798683?unitId=art(116)&amp;cm=DOCUMENT" TargetMode="External"/><Relationship Id="rId2" Type="http://schemas.openxmlformats.org/officeDocument/2006/relationships/hyperlink" Target="https://sip-1lex-1pl-1gwpwy8hj0079.han.bg.umcs.edu.pl/#/document/16798683?unitId=art(8)&amp;cm=DOCUMEN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ip-1lex-1pl-1gwpwy8hj0079.han.bg.umcs.edu.pl/#/document/16798683?unitId=art(148)par(1)&amp;cm=DOCUMENT" TargetMode="External"/><Relationship Id="rId2" Type="http://schemas.openxmlformats.org/officeDocument/2006/relationships/hyperlink" Target="https://sip-1lex-1pl-1gwpwy8hj0079.han.bg.umcs.edu.pl/#/document/16798683?unitId=art(155)&amp;cm=DOCUMEN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ip-1lex-1pl-1gwpwy8hj0079.han.bg.umcs.edu.pl/#/document/16798683?unitId=art(9)par(3)&amp;cm=DOCUMENT" TargetMode="External"/><Relationship Id="rId4" Type="http://schemas.openxmlformats.org/officeDocument/2006/relationships/hyperlink" Target="https://sip-1lex-1pl-1gwpwy8hj0079.han.bg.umcs.edu.pl/#/document/16798683?unitId=art(301)par(3)&amp;cm=DOCUMENT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1BD653-74A6-44B3-9ACA-BFC183ABBA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6600" dirty="0"/>
              <a:t>Podział przestępstw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9AF6A2-6091-4191-9D0E-56365B194A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l-PL" b="1" dirty="0"/>
              <a:t>Dr </a:t>
            </a:r>
            <a:r>
              <a:rPr lang="pl-PL" b="1" dirty="0" err="1"/>
              <a:t>maciej</a:t>
            </a:r>
            <a:r>
              <a:rPr lang="pl-PL" b="1" dirty="0"/>
              <a:t> </a:t>
            </a:r>
            <a:r>
              <a:rPr lang="pl-PL" b="1" dirty="0" err="1"/>
              <a:t>błotnicki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165606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7E3A9A-8195-4D0F-90A4-9D34D7B10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 uwagi na wagę czynu / stopień społecznej szkodliwości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87F7BD-4310-4A7D-BE3C-3CF79442D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92" y="1929284"/>
            <a:ext cx="11515411" cy="4642338"/>
          </a:xfrm>
        </p:spPr>
        <p:txBody>
          <a:bodyPr/>
          <a:lstStyle/>
          <a:p>
            <a:pPr marL="0" indent="0" algn="just">
              <a:buNone/>
            </a:pPr>
            <a:r>
              <a:rPr lang="pl-PL" dirty="0"/>
              <a:t>Ze względu na wagę czynu, stopień jego ciężkości lub stopień społecznej szkodliwości przestępstwa dzieli się na:</a:t>
            </a:r>
          </a:p>
          <a:p>
            <a:pPr marL="457200" indent="-457200" algn="just">
              <a:buAutoNum type="arabicParenR"/>
            </a:pPr>
            <a:r>
              <a:rPr lang="pl-PL" b="1" dirty="0"/>
              <a:t>zbrodnie</a:t>
            </a:r>
          </a:p>
          <a:p>
            <a:pPr marL="457200" indent="-457200" algn="just">
              <a:buAutoNum type="arabicParenR"/>
            </a:pPr>
            <a:r>
              <a:rPr lang="pl-PL" b="1" dirty="0"/>
              <a:t>występki</a:t>
            </a:r>
          </a:p>
          <a:p>
            <a:pPr marL="0" indent="0" algn="just">
              <a:buNone/>
            </a:pPr>
            <a:r>
              <a:rPr lang="pl-PL" dirty="0"/>
              <a:t>Stanowi to oczywiste odwołanie do dychotomicznego podziału stanowiącego normatywne odzwierciedlenie treści art. 7 § 1 k.k. Przestępstwo jest zbrodnią albo występkiem. Tym samym nie ma przestępstwa, które nie byłoby ani zbrodnią, ani występkiem, nie ma też przestępstwa, które byłoby zarazem i zbrodnią, i występkiem. 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O tym, że „albo” w </a:t>
            </a:r>
            <a:r>
              <a:rPr lang="pl-P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7 § 1</a:t>
            </a:r>
            <a:r>
              <a:rPr lang="pl-PL" dirty="0"/>
              <a:t> k.k. wyraża alternatywę rozłączną, przesądza ostatecznie sposób ukształtowania w 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7 § 2</a:t>
            </a:r>
            <a:r>
              <a:rPr lang="pl-PL" dirty="0"/>
              <a:t> k.k. definicji legalnej zbrodni, która wyznacza zarazem kryterium rozgraniczające kategorie zbrodni oraz występków.</a:t>
            </a:r>
          </a:p>
        </p:txBody>
      </p:sp>
    </p:spTree>
    <p:extLst>
      <p:ext uri="{BB962C8B-B14F-4D97-AF65-F5344CB8AC3E}">
        <p14:creationId xmlns:p14="http://schemas.microsoft.com/office/powerpoint/2010/main" val="3282465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6546CA-B0D2-4BAC-8CE8-E0F94EF3D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2504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26C432-769B-47B7-A1B9-1549B6937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1416818"/>
            <a:ext cx="11505363" cy="509451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dirty="0"/>
              <a:t>Ze </a:t>
            </a:r>
            <a:r>
              <a:rPr lang="pl-PL" b="1" dirty="0"/>
              <a:t>statusem przestępstwa jako zbrodni albo występku</a:t>
            </a:r>
            <a:r>
              <a:rPr lang="pl-PL" dirty="0"/>
              <a:t> przepisy kodeksu łączą wiele konsekwencji, niekiedy bardzo doniosłych (zob. np. </a:t>
            </a:r>
            <a:r>
              <a:rPr lang="pl-P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8</a:t>
            </a:r>
            <a:r>
              <a:rPr lang="pl-PL" dirty="0"/>
              <a:t>, 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 § 4</a:t>
            </a:r>
            <a:r>
              <a:rPr lang="pl-PL" dirty="0"/>
              <a:t>, </a:t>
            </a:r>
            <a:r>
              <a:rPr lang="pl-PL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37b</a:t>
            </a:r>
            <a:r>
              <a:rPr lang="pl-PL" dirty="0"/>
              <a:t>, </a:t>
            </a:r>
            <a:r>
              <a:rPr lang="pl-PL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57a</a:t>
            </a:r>
            <a:r>
              <a:rPr lang="pl-PL" dirty="0"/>
              <a:t>, </a:t>
            </a:r>
            <a:r>
              <a:rPr lang="pl-PL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60 § 6</a:t>
            </a:r>
            <a:r>
              <a:rPr lang="pl-PL" dirty="0"/>
              <a:t>, </a:t>
            </a:r>
            <a:r>
              <a:rPr lang="pl-PL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64 § 3</a:t>
            </a:r>
            <a:r>
              <a:rPr lang="pl-PL" dirty="0"/>
              <a:t>, </a:t>
            </a:r>
            <a:r>
              <a:rPr lang="pl-PL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101 § 1</a:t>
            </a:r>
            <a:r>
              <a:rPr lang="pl-PL" dirty="0"/>
              <a:t>, </a:t>
            </a:r>
            <a:r>
              <a:rPr lang="pl-PL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255 § 1</a:t>
            </a:r>
            <a:r>
              <a:rPr lang="pl-PL" dirty="0"/>
              <a:t> i </a:t>
            </a:r>
            <a:r>
              <a:rPr lang="pl-PL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pl-PL" dirty="0"/>
              <a:t> k.k.). </a:t>
            </a:r>
          </a:p>
          <a:p>
            <a:pPr marL="0" indent="0" algn="just">
              <a:buNone/>
            </a:pPr>
            <a:r>
              <a:rPr lang="pl-PL" dirty="0"/>
              <a:t>Podział przestępstw na zbrodnie i występki ma też istotne implikacje procesowe (zob. np. </a:t>
            </a:r>
            <a:r>
              <a:rPr lang="pl-PL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25 § 1–3</a:t>
            </a:r>
            <a:r>
              <a:rPr lang="pl-PL" dirty="0"/>
              <a:t> k.p.k.).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W </a:t>
            </a:r>
            <a:r>
              <a:rPr lang="pl-PL" dirty="0">
                <a:hlinkClick r:id="rId12"/>
              </a:rPr>
              <a:t>art. 7 § 2</a:t>
            </a:r>
            <a:r>
              <a:rPr lang="pl-PL" dirty="0"/>
              <a:t> k.k. ustanowiono </a:t>
            </a:r>
            <a:r>
              <a:rPr lang="pl-PL" b="1" dirty="0"/>
              <a:t>definicję legalną zbrodni</a:t>
            </a:r>
            <a:r>
              <a:rPr lang="pl-PL" dirty="0"/>
              <a:t>, która wyznacza zarazem </a:t>
            </a:r>
            <a:r>
              <a:rPr lang="pl-PL" b="1" dirty="0"/>
              <a:t>kryterium podziału przestępstw na zbrodnie i występki</a:t>
            </a:r>
            <a:r>
              <a:rPr lang="pl-PL" dirty="0"/>
              <a:t>. Kryterium to związano z określonym poziomem surowości ustawowego zagrożenia, gdyż zwrot „przestępstwo jest zagrożone (taką a taką) karą” w języku prawnym kodeksu jest używany wówczas, gdy dana kara należy do ustawowego zagrożenia za rozważane przestępstwo. </a:t>
            </a:r>
          </a:p>
          <a:p>
            <a:pPr marL="0" indent="0" algn="just">
              <a:buNone/>
            </a:pPr>
            <a:r>
              <a:rPr lang="pl-PL" dirty="0"/>
              <a:t>Według analogicznej zasady ukształtowano w </a:t>
            </a:r>
            <a:r>
              <a:rPr lang="pl-PL" dirty="0">
                <a:hlinkClick r:id="rId13"/>
              </a:rPr>
              <a:t>art. 7 § 3</a:t>
            </a:r>
            <a:r>
              <a:rPr lang="pl-PL" dirty="0"/>
              <a:t> k.k. </a:t>
            </a:r>
            <a:r>
              <a:rPr lang="pl-PL" b="1" dirty="0"/>
              <a:t>definicję legalną występku</a:t>
            </a:r>
            <a:r>
              <a:rPr lang="pl-PL" dirty="0"/>
              <a:t>, wyznaczającą jednocześnie </a:t>
            </a:r>
            <a:r>
              <a:rPr lang="pl-PL" b="1" dirty="0"/>
              <a:t>kryterium pozwalające odróżnić występki od czynów zagrożonych pod groźbą kary za wykroczenia</a:t>
            </a:r>
            <a:r>
              <a:rPr lang="pl-PL" dirty="0"/>
              <a:t>, a więc czynów karalnych, które nie należą już do kategorii przestępstw.</a:t>
            </a:r>
          </a:p>
        </p:txBody>
      </p:sp>
    </p:spTree>
    <p:extLst>
      <p:ext uri="{BB962C8B-B14F-4D97-AF65-F5344CB8AC3E}">
        <p14:creationId xmlns:p14="http://schemas.microsoft.com/office/powerpoint/2010/main" val="1599029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1CF712-3A45-4464-BD2A-79FEA847E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2245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CC54A8-0A62-41AF-8D1A-A9EEDBD5F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500" y="1457012"/>
            <a:ext cx="11575700" cy="5124658"/>
          </a:xfrm>
        </p:spPr>
        <p:txBody>
          <a:bodyPr/>
          <a:lstStyle/>
          <a:p>
            <a:pPr marL="0" indent="0" algn="just">
              <a:buNone/>
            </a:pPr>
            <a:r>
              <a:rPr lang="pl-PL" dirty="0"/>
              <a:t>Czyn zabroniony jest „</a:t>
            </a:r>
            <a:r>
              <a:rPr lang="pl-PL" b="1" dirty="0"/>
              <a:t>zagrożony karą pozbawienia wolności na czas nie krótszy od lat 3</a:t>
            </a:r>
            <a:r>
              <a:rPr lang="pl-PL" dirty="0"/>
              <a:t>” wtedy i tylko wtedy, gdy w skład ustawowego zagrożenia za ów czyn zabroniony wchodzi kara pozbawienia wolności, której dolną granicę wyznaczają co najmniej 3 lata. Z kolei określenie „</a:t>
            </a:r>
            <a:r>
              <a:rPr lang="pl-PL" b="1" dirty="0"/>
              <a:t>kara surowsza</a:t>
            </a:r>
            <a:r>
              <a:rPr lang="pl-PL" dirty="0"/>
              <a:t>” oznacza w </a:t>
            </a:r>
            <a:r>
              <a:rPr lang="pl-PL" dirty="0">
                <a:hlinkClick r:id="rId2"/>
              </a:rPr>
              <a:t>art. 7 § 2</a:t>
            </a:r>
            <a:r>
              <a:rPr lang="pl-PL" dirty="0"/>
              <a:t> k.k. karę surowszego rodzaju niż kara pozbawienia wolności, tj. </a:t>
            </a:r>
            <a:r>
              <a:rPr lang="pl-PL" i="1" dirty="0"/>
              <a:t>de lege lata</a:t>
            </a:r>
            <a:r>
              <a:rPr lang="pl-PL" dirty="0"/>
              <a:t> karę dożywotniego pozbawienia wolności (zob. </a:t>
            </a:r>
            <a:r>
              <a:rPr lang="pl-PL" dirty="0">
                <a:hlinkClick r:id="rId3"/>
              </a:rPr>
              <a:t>art. 32 pkt 5</a:t>
            </a:r>
            <a:r>
              <a:rPr lang="pl-PL" dirty="0"/>
              <a:t> k.k.).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Spójnik „albo” wyraża w </a:t>
            </a:r>
            <a:r>
              <a:rPr lang="pl-PL" dirty="0">
                <a:hlinkClick r:id="rId2"/>
              </a:rPr>
              <a:t>art. 7 § 2</a:t>
            </a:r>
            <a:r>
              <a:rPr lang="pl-PL" dirty="0"/>
              <a:t> k.k. alternatywę zwykłą, co oznacza, że </a:t>
            </a:r>
            <a:r>
              <a:rPr lang="pl-PL" b="1" dirty="0"/>
              <a:t>zbrodniami </a:t>
            </a:r>
            <a:r>
              <a:rPr lang="pl-PL" dirty="0"/>
              <a:t>są czyny zabronione zagrożone: 1) karą pozbawienia wolności na czas nie krótszy od lat 3 jako karą jedyną; 2) karą rodzajowo surowszą od kary pozbawienia wolności (karą dożywotniego pozbawienia wolności) jako karą jedyną; 3) dowolną kombinacją kary pozbawienia wolności na czas nie krótszy od lat 3 i kary rodzajowo od niej surowszej.</a:t>
            </a:r>
          </a:p>
        </p:txBody>
      </p:sp>
    </p:spTree>
    <p:extLst>
      <p:ext uri="{BB962C8B-B14F-4D97-AF65-F5344CB8AC3E}">
        <p14:creationId xmlns:p14="http://schemas.microsoft.com/office/powerpoint/2010/main" val="4130736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807729-96BD-461C-AB17-07C9772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2197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14CE2A-32BE-46D7-BBE4-E284E5068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92" y="1346480"/>
            <a:ext cx="11515411" cy="51548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Po surowości ustawowego zagrożenia rozpoznaje się też, </a:t>
            </a:r>
            <a:r>
              <a:rPr lang="pl-PL" b="1" dirty="0"/>
              <a:t>czy mamy do czynienia z występkiem czy wykroczeniem</a:t>
            </a:r>
            <a:r>
              <a:rPr lang="pl-PL" dirty="0"/>
              <a:t>. W tym wypadku, zgodnie z </a:t>
            </a:r>
            <a:r>
              <a:rPr lang="pl-PL" dirty="0">
                <a:hlinkClick r:id="rId2"/>
              </a:rPr>
              <a:t>art. 7 § 3</a:t>
            </a:r>
            <a:r>
              <a:rPr lang="pl-PL" dirty="0"/>
              <a:t> k.k., kryterium rozgraniczające związano z górną granicą ustawowego zagrożenia karami wymienionymi w </a:t>
            </a:r>
            <a:r>
              <a:rPr lang="pl-PL" dirty="0">
                <a:hlinkClick r:id="rId3"/>
              </a:rPr>
              <a:t>art. 32 pkt 1–3</a:t>
            </a:r>
            <a:r>
              <a:rPr lang="pl-PL" dirty="0"/>
              <a:t> k.k.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Mianowicie </a:t>
            </a:r>
            <a:r>
              <a:rPr lang="pl-PL" b="1" dirty="0"/>
              <a:t>występkiem </a:t>
            </a:r>
            <a:r>
              <a:rPr lang="pl-PL" dirty="0"/>
              <a:t>jest czyn zabroniony zagrożony co najmniej jedną z następujących kar: </a:t>
            </a:r>
          </a:p>
          <a:p>
            <a:pPr marL="0" indent="0">
              <a:buNone/>
            </a:pPr>
            <a:r>
              <a:rPr lang="pl-PL" dirty="0"/>
              <a:t>1) grzywną, której górna granica przekracza 30 stawek dziennych albo 5000 zł; </a:t>
            </a:r>
          </a:p>
          <a:p>
            <a:pPr marL="0" indent="0">
              <a:buNone/>
            </a:pPr>
            <a:r>
              <a:rPr lang="pl-PL" dirty="0"/>
              <a:t>2) karą ograniczenia wolności, której górna granica przekracza miesiąc; </a:t>
            </a:r>
          </a:p>
          <a:p>
            <a:pPr marL="0" indent="0">
              <a:buNone/>
            </a:pPr>
            <a:r>
              <a:rPr lang="pl-PL" dirty="0"/>
              <a:t>3) karą pozbawienia wolności, której górna granica przekracza miesiąc, a dolna jest niższa od 3 lat (to drugie ograniczenie wynika z </a:t>
            </a:r>
            <a:r>
              <a:rPr lang="pl-PL" dirty="0">
                <a:hlinkClick r:id="rId4"/>
              </a:rPr>
              <a:t>art. 7 § 2</a:t>
            </a:r>
            <a:r>
              <a:rPr lang="pl-PL" dirty="0"/>
              <a:t> k.k.).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420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CA8E62-B03A-4DFA-97BA-625A1660B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11924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1398A1F-D719-467C-AC9D-1C070D345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790" y="1316334"/>
            <a:ext cx="11505362" cy="5265336"/>
          </a:xfrm>
        </p:spPr>
        <p:txBody>
          <a:bodyPr/>
          <a:lstStyle/>
          <a:p>
            <a:pPr marL="0" indent="0" algn="just">
              <a:buNone/>
            </a:pPr>
            <a:endParaRPr lang="pl-PL" dirty="0">
              <a:hlinkClick r:id="rId2"/>
            </a:endParaRPr>
          </a:p>
          <a:p>
            <a:pPr marL="0" indent="0" algn="just">
              <a:buNone/>
            </a:pPr>
            <a:endParaRPr lang="pl-PL" dirty="0">
              <a:hlinkClick r:id="rId2"/>
            </a:endParaRPr>
          </a:p>
          <a:p>
            <a:pPr marL="0" indent="0" algn="just">
              <a:buNone/>
            </a:pPr>
            <a:r>
              <a:rPr lang="pl-PL" dirty="0">
                <a:hlinkClick r:id="rId2"/>
              </a:rPr>
              <a:t>Artykuł 7 § 3</a:t>
            </a:r>
            <a:r>
              <a:rPr lang="pl-PL" dirty="0"/>
              <a:t> k.k. w obecnym brzmieniu, nadanym mu przez nowelę z 20.02.2015 r., jednoznacznie rozstrzyga, że występkami są również </a:t>
            </a:r>
            <a:r>
              <a:rPr lang="pl-PL" b="1" dirty="0"/>
              <a:t>czyny zabronione zagrożone grzywną określoną kwotowo</a:t>
            </a:r>
            <a:r>
              <a:rPr lang="pl-PL" dirty="0"/>
              <a:t>, jeżeli jej górna granica przekracza 5000 zł. Wcześniejszy brak takiego przesądzenia był dokuczliwy, gdyż przepisy pozakodeksowe przewidują czyny zabronione zagrożone karami tak oznaczonymi jako karami jedynymi.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Jest osobną sprawą, że wspomniana nowela </a:t>
            </a:r>
            <a:r>
              <a:rPr lang="pl-PL" dirty="0">
                <a:hlinkClick r:id="rId2"/>
              </a:rPr>
              <a:t>art. 7 § 3</a:t>
            </a:r>
            <a:r>
              <a:rPr lang="pl-PL" dirty="0"/>
              <a:t> k.k. jest niewątpliwie dowodem na postępującą w naszym ustawodawstwie petryfikację systemowego dualizmu w orzekaniu grzywny, co należy oceniać krytycznie.</a:t>
            </a:r>
          </a:p>
        </p:txBody>
      </p:sp>
    </p:spTree>
    <p:extLst>
      <p:ext uri="{BB962C8B-B14F-4D97-AF65-F5344CB8AC3E}">
        <p14:creationId xmlns:p14="http://schemas.microsoft.com/office/powerpoint/2010/main" val="254372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E5D9D1-5B14-4F59-A819-E84D4FEEB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8177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FBD97F-F8C4-42D9-AD75-14700CECA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741" y="1366576"/>
            <a:ext cx="11475217" cy="503870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pl-PL" dirty="0"/>
              <a:t>Z uwagi na to, że katalog kar przewidzianych za wykroczenia w Kodeksie wykroczeń obejmuje także „grzywnę” (zob. </a:t>
            </a:r>
            <a:r>
              <a:rPr lang="pl-P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18 pkt 3</a:t>
            </a:r>
            <a:r>
              <a:rPr lang="pl-PL" dirty="0"/>
              <a:t>) oraz „karę ograniczenia wolności” (zob. 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18 pkt 2</a:t>
            </a:r>
            <a:r>
              <a:rPr lang="pl-PL" dirty="0"/>
              <a:t>), a więc kary o nazwach identycznych jak kary grożące za przestępstwa określone odpowiednio w </a:t>
            </a:r>
            <a:r>
              <a:rPr lang="pl-PL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32 pkt 1</a:t>
            </a:r>
            <a:r>
              <a:rPr lang="pl-PL" dirty="0"/>
              <a:t> i </a:t>
            </a:r>
            <a:r>
              <a:rPr lang="pl-PL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pl-PL" dirty="0"/>
              <a:t> k.k., kryterium podziału na zbrodnie i występki wynikające z </a:t>
            </a:r>
            <a:r>
              <a:rPr lang="pl-PL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7 § 2</a:t>
            </a:r>
            <a:r>
              <a:rPr lang="pl-PL" dirty="0"/>
              <a:t> k.k. z oczywistych względu traci wszelką operatywność, gdy </a:t>
            </a:r>
            <a:r>
              <a:rPr lang="pl-PL" b="1" dirty="0"/>
              <a:t>ustawa szczególna przewiduje typ czynu zabronionego zagrożony wyłącznie grzywną lub karą ograniczenia wolności, </a:t>
            </a:r>
            <a:r>
              <a:rPr lang="pl-PL" b="1" u="sng" dirty="0"/>
              <a:t>ale nie określa ani dolnej, ani górnej granicy</a:t>
            </a:r>
            <a:r>
              <a:rPr lang="pl-PL" u="sng" dirty="0"/>
              <a:t> </a:t>
            </a:r>
            <a:r>
              <a:rPr lang="pl-PL" b="1" u="sng" dirty="0"/>
              <a:t>ustawowego zagrożenia tymi karami albo określa tylko dolną granicę zagrożenia grzywną, ale jest ona niższa od dorozumianej („standardowej”) maksymalnej wysokości grzywny jako kary za wykroczenia określonej w </a:t>
            </a:r>
            <a:r>
              <a:rPr lang="pl-PL" b="1" u="sng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24 § 1</a:t>
            </a:r>
            <a:r>
              <a:rPr lang="pl-PL" b="1" u="sng" dirty="0"/>
              <a:t> </a:t>
            </a:r>
            <a:r>
              <a:rPr lang="pl-PL" b="1" u="sng" dirty="0" err="1"/>
              <a:t>k.w</a:t>
            </a:r>
            <a:r>
              <a:rPr lang="pl-PL" b="1" u="sng" dirty="0"/>
              <a:t>. (5000 zł)</a:t>
            </a:r>
            <a:r>
              <a:rPr lang="pl-PL" u="sng" dirty="0"/>
              <a:t>. 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Jeżeli w takim przypadku ustawa szczególna sama wprost nie rozstrzyga tej kwestii, np. przez użycie w odniesieniu do danego typu czynu zabronionego określenia „wykroczenie” albo „przestępstwo” lub też wskazanie, że postępowanie o czyny tego rodzaju toczy się według przepisów normujących postępowanie w sprawach o wykroczenia albo przepisów normujących postępowanie w sprawach o przestępstwa, </a:t>
            </a:r>
            <a:r>
              <a:rPr lang="pl-PL" b="1" dirty="0"/>
              <a:t>należy przyjąć, że chodzi o typ czynu zabronionego stanowiący występek (przestępstwo). – </a:t>
            </a:r>
            <a:r>
              <a:rPr lang="pl-PL" dirty="0"/>
              <a:t>np. Sąd Najwyższy w postanowieniu z 22.01.2003 r., </a:t>
            </a:r>
            <a:r>
              <a:rPr lang="pl-PL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 KZP 44/02</a:t>
            </a:r>
            <a:r>
              <a:rPr lang="pl-PL" dirty="0"/>
              <a:t>, OSNKW 2003/1–2, poz. 20 oraz w wyrokach: z 23.11.2011 r., </a:t>
            </a:r>
            <a:r>
              <a:rPr lang="pl-PL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 KK 349/11</a:t>
            </a:r>
            <a:r>
              <a:rPr lang="pl-PL" dirty="0"/>
              <a:t>, LEX nr 1095848; z 9.04.2019 r., </a:t>
            </a:r>
            <a:r>
              <a:rPr lang="pl-PL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 KK 56/19</a:t>
            </a:r>
            <a:r>
              <a:rPr lang="pl-PL" dirty="0"/>
              <a:t>, LEX nr 2647155. </a:t>
            </a:r>
          </a:p>
          <a:p>
            <a:pPr marL="0" indent="0" algn="just">
              <a:buNone/>
            </a:pPr>
            <a:r>
              <a:rPr lang="pl-PL" dirty="0"/>
              <a:t>Przesądza o tym potrzeba zachowania korespondencji między regułami wykładni tekstu prawnego a przyjętymi zasadami jego redagowania.</a:t>
            </a:r>
          </a:p>
        </p:txBody>
      </p:sp>
    </p:spTree>
    <p:extLst>
      <p:ext uri="{BB962C8B-B14F-4D97-AF65-F5344CB8AC3E}">
        <p14:creationId xmlns:p14="http://schemas.microsoft.com/office/powerpoint/2010/main" val="2030571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A78CA9-C37B-454A-9D71-58CBC206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361198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C49278-7D94-4A49-864D-6FD71DF4A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8" y="1376624"/>
            <a:ext cx="11615894" cy="5194998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Dla kwalifikacji określonego przestępstwa jako zbrodni albo występku </a:t>
            </a:r>
            <a:r>
              <a:rPr lang="pl-PL" b="1" u="sng" dirty="0"/>
              <a:t>nie ma żadnego znaczenia to</a:t>
            </a:r>
            <a:r>
              <a:rPr lang="pl-PL" dirty="0"/>
              <a:t>, </a:t>
            </a:r>
            <a:r>
              <a:rPr lang="pl-PL" b="1" dirty="0"/>
              <a:t>jaka kara faktycznie została za nie orzeczona</a:t>
            </a:r>
            <a:r>
              <a:rPr lang="pl-PL" dirty="0"/>
              <a:t> </a:t>
            </a:r>
            <a:r>
              <a:rPr lang="pl-PL" b="1" dirty="0"/>
              <a:t>i czy w ogóle została orzeczona</a:t>
            </a:r>
            <a:r>
              <a:rPr lang="pl-PL" dirty="0"/>
              <a:t>.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szczególności nie traci statusu zbrodni przestępstwo, za które sprawca został skazany na karę pozbawienia wolności niższą niż 3 lata!  (z zastosowaniem instytucji nadzwyczajnego złagodzenia kary) </a:t>
            </a:r>
          </a:p>
        </p:txBody>
      </p:sp>
    </p:spTree>
    <p:extLst>
      <p:ext uri="{BB962C8B-B14F-4D97-AF65-F5344CB8AC3E}">
        <p14:creationId xmlns:p14="http://schemas.microsoft.com/office/powerpoint/2010/main" val="3423658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6874FE-40C3-4BEF-83A3-0656031B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 uwagi na znamię skutku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2EED2A-ADD2-496F-AA4D-B4B48B187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1446964"/>
            <a:ext cx="11485266" cy="4958318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Ze względu na znamię skutku, przestępstwa dzielimy na:</a:t>
            </a:r>
          </a:p>
          <a:p>
            <a:pPr marL="457200" indent="-457200">
              <a:buAutoNum type="arabicParenR"/>
            </a:pPr>
            <a:r>
              <a:rPr lang="pl-PL" b="1" dirty="0"/>
              <a:t>materialne</a:t>
            </a:r>
          </a:p>
          <a:p>
            <a:pPr marL="457200" indent="-457200">
              <a:buAutoNum type="arabicParenR"/>
            </a:pPr>
            <a:r>
              <a:rPr lang="pl-PL" b="1" dirty="0"/>
              <a:t>formalne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Przestępstwa materialne (skutkowe) </a:t>
            </a:r>
            <a:r>
              <a:rPr lang="pl-PL" dirty="0"/>
              <a:t>to takie, do którego ustawowych znamion należy wystąpienie określonego skutku. Dopóki on – tak czy inaczej rozumiany – nie wystąpi, nie ma mowy o dokonaniu przestępstwa materialnego. Możemy natomiast mówić o usiłowaniu popełnienia tego przestępstwa.</a:t>
            </a:r>
          </a:p>
          <a:p>
            <a:pPr marL="0" indent="0" algn="just">
              <a:buNone/>
            </a:pPr>
            <a:r>
              <a:rPr lang="pl-PL" b="1" dirty="0"/>
              <a:t>Skutek – </a:t>
            </a:r>
            <a:r>
              <a:rPr lang="pl-PL" dirty="0"/>
              <a:t>stanowi przewidzianą przez ustawodawcę w opisie zachowania karalnego „zmianę” w układzie elementów rzeczywistości, różną od samego czynu.  Co istotne, przez skutek rozumieć można także wywołanie zachowaniem sprawcy nowej sytuacji, wcześniej nieistniejącej, będącej stanem niebezpieczeństwa.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964699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EE8207-F394-4102-A492-8059904E3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3202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D009A5-7C75-4AE8-B4A2-1D5747678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1366576"/>
            <a:ext cx="11475218" cy="5194998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Przestępstwa formalne</a:t>
            </a:r>
            <a:r>
              <a:rPr lang="pl-PL" dirty="0"/>
              <a:t> to takie, do których znamion skutek nie należy. Są one dokonane z chwilą zachowania się przez sprawcy w sposób zgodny z ustawowym opisem określonym w ustawie karnej. To czy z takiego zachowania wyniknęły jakieś następstwa/skutki, czy też nie, jest obojętne dla odpowiedzialności karnej sprawcy za dokonane przestępstwo.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u="sng" dirty="0"/>
              <a:t>PRZYKŁAD:</a:t>
            </a:r>
          </a:p>
          <a:p>
            <a:pPr marL="0" indent="0">
              <a:buNone/>
            </a:pPr>
            <a:r>
              <a:rPr lang="pl-PL" dirty="0"/>
              <a:t>Nieudzielenie pomocy człowiekowi znajdującemu się w położeniu grożącym bezpośrednim niebezpieczeństwem utraty życia albo ciężkiego uszczerbku na zdrowiu realizuje znamiona typu czynu zabronionego opisanego w art. 162 § 1 k.k., niezależnie od tego, czy niebezpieczeństwo minęło i poprzednio zagrożony znalazł się w położeniu bezpiecznym dla jego życia lub zdrowia, czy też niebezpieczeństwo przerodziło się w skutek w postaci śmierci lub ciężkiego uszczerbku na zdrowiu.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506231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B25690-3B4E-4B75-AEEB-55B9FC10C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 uwagi na formę czynu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C494D7-846A-4F03-AA85-5F6BB2021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402" y="1406769"/>
            <a:ext cx="11615895" cy="513470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Ze względu na formę czynu, wyróżniamy przestępstwa:</a:t>
            </a:r>
          </a:p>
          <a:p>
            <a:pPr marL="457200" indent="-457200">
              <a:buAutoNum type="arabicParenR"/>
            </a:pPr>
            <a:r>
              <a:rPr lang="pl-PL" dirty="0"/>
              <a:t>z działania</a:t>
            </a:r>
          </a:p>
          <a:p>
            <a:pPr marL="457200" indent="-457200">
              <a:buAutoNum type="arabicParenR"/>
            </a:pPr>
            <a:r>
              <a:rPr lang="pl-PL" dirty="0"/>
              <a:t>z zaniechania</a:t>
            </a:r>
          </a:p>
          <a:p>
            <a:pPr marL="457200" indent="-457200">
              <a:buAutoNum type="arabicParenR"/>
            </a:pPr>
            <a:r>
              <a:rPr lang="pl-PL" dirty="0"/>
              <a:t>z działania i z zaniechania</a:t>
            </a:r>
          </a:p>
          <a:p>
            <a:pPr marL="0" indent="0">
              <a:buNone/>
            </a:pPr>
            <a:r>
              <a:rPr lang="pl-PL" dirty="0"/>
              <a:t>To w jakiej formie czynu może być popełnione konkretne przestępstwo, wynika ze sformułowania znamienia czasownikowego, czyli tego, co określa czynność sprawczą (</a:t>
            </a:r>
            <a:r>
              <a:rPr lang="pl-PL" dirty="0" err="1"/>
              <a:t>np</a:t>
            </a:r>
            <a:r>
              <a:rPr lang="pl-PL" dirty="0"/>
              <a:t>, zabija, zabiera, uderza, nawołuje itd.).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Przyjmowana przez ustawodawcę formuła jest zależna od granic językowych danego terminu. Niekiedy bowiem jest tak, że znamię czasownikowe sformułowane jest w ten sposób, że można je zrealizować tylko przez aktywność – ergo tylko przez działanie – np. 217 k.k., 278 k.k.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Czasem jest tak, że przestępstwa można dopuścić się jedynie przez nie zrobienie czegoś – ergo przez zaniechania działania, do którego jest się obowiązanym – np. art. 209 k.k., art. 240 k.k., 162 k.k.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Są też takie przestępstwa, które można popełnić zarówno przez działanie, jak i przez zaniechanie, ponieważ:</a:t>
            </a:r>
          </a:p>
          <a:p>
            <a:r>
              <a:rPr lang="pl-PL" dirty="0"/>
              <a:t>zostało to wprost przewidziane w strukturze ustawowych znamion typu czynu zabronionego – np. 233 k.k.</a:t>
            </a:r>
          </a:p>
          <a:p>
            <a:r>
              <a:rPr lang="pl-PL" dirty="0"/>
              <a:t>znamię czynności sprawczej jest językowo na tyle pojemne, iż dopuszcza obie formy realizacji zachowania – np. 148, 155, 156, 157, 158, 189 k.k.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73021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7590C3-9982-453A-8C4C-36E95B45A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7173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8920CD-42F1-465D-83C9-B8687C9F4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376624"/>
            <a:ext cx="11424976" cy="5154805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Biorąc pod uwagę formę czynu, w jakich może być popełniony czyn zabroniony, nie ucieknie się przez zawężeniem odpowiedzialności za</a:t>
            </a:r>
          </a:p>
          <a:p>
            <a:pPr marL="0" indent="0" algn="ctr">
              <a:buNone/>
            </a:pPr>
            <a:r>
              <a:rPr lang="pl-PL" b="1" dirty="0"/>
              <a:t>przestępstwo materialne popełnione przez zaniechanie – art. 2 k.k.</a:t>
            </a:r>
          </a:p>
          <a:p>
            <a:pPr marL="0" indent="0" algn="just">
              <a:buNone/>
            </a:pPr>
            <a:endParaRPr lang="pl-PL" b="1" dirty="0"/>
          </a:p>
          <a:p>
            <a:pPr marL="0" indent="0" algn="just">
              <a:buNone/>
            </a:pPr>
            <a:r>
              <a:rPr lang="pl-PL" dirty="0"/>
              <a:t>Przestępstwo skutkowe popełnione przez zaniechanie polega na niepodjęciu wymaganych przez normę sankcjonowaną działań prowadzących do zapobiegnięcia skutkowi ujętemu w opisie znamion danego przestępstwa.</a:t>
            </a:r>
          </a:p>
          <a:p>
            <a:pPr marL="0" indent="0" algn="just">
              <a:buNone/>
            </a:pPr>
            <a:r>
              <a:rPr lang="pl-PL" dirty="0"/>
              <a:t>Odpowiedzialność jest limitowana do osób, należących do kręgu podmiotów znajdujących się w pozycji </a:t>
            </a:r>
            <a:r>
              <a:rPr lang="pl-PL" b="1" dirty="0"/>
              <a:t>gwaranta nienaruszenia dobra prawnego – </a:t>
            </a:r>
            <a:r>
              <a:rPr lang="pl-PL" dirty="0" err="1"/>
              <a:t>tj</a:t>
            </a:r>
            <a:r>
              <a:rPr lang="pl-PL" dirty="0"/>
              <a:t> podmiotów, na których ciąży </a:t>
            </a:r>
            <a:r>
              <a:rPr lang="pl-PL" b="1" dirty="0"/>
              <a:t>prawny</a:t>
            </a:r>
            <a:r>
              <a:rPr lang="pl-PL" dirty="0"/>
              <a:t> i </a:t>
            </a:r>
            <a:r>
              <a:rPr lang="pl-PL" b="1" dirty="0"/>
              <a:t>szczególny obowiązek</a:t>
            </a:r>
            <a:r>
              <a:rPr lang="pl-PL" dirty="0"/>
              <a:t>. </a:t>
            </a:r>
          </a:p>
          <a:p>
            <a:pPr marL="0" indent="0" algn="just">
              <a:buNone/>
            </a:pPr>
            <a:r>
              <a:rPr lang="pl-PL" dirty="0"/>
              <a:t>Obowiązek musi być skonkretyzowany do danej osoby lub grupy osób (rodzic, funkcjonariusz publiczny). Obowiązek musi mieć prawny charakter – nie wystarczy społeczny, obyczajowy, czy moralny obowiązek.</a:t>
            </a:r>
          </a:p>
        </p:txBody>
      </p:sp>
    </p:spTree>
    <p:extLst>
      <p:ext uri="{BB962C8B-B14F-4D97-AF65-F5344CB8AC3E}">
        <p14:creationId xmlns:p14="http://schemas.microsoft.com/office/powerpoint/2010/main" val="4152185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C0E0F8-4D09-432F-9B62-820CB1E7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2245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725682-AD5E-4BF4-9DAF-8BB5768D8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838" y="1336432"/>
            <a:ext cx="11455120" cy="5235190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Do źródeł obowiązku gwaranta należą:</a:t>
            </a:r>
          </a:p>
          <a:p>
            <a:r>
              <a:rPr lang="pl-PL" dirty="0"/>
              <a:t>przepisy ustawy</a:t>
            </a:r>
          </a:p>
          <a:p>
            <a:r>
              <a:rPr lang="pl-PL" dirty="0"/>
              <a:t>orzeczenie sądu</a:t>
            </a:r>
          </a:p>
          <a:p>
            <a:r>
              <a:rPr lang="pl-PL" dirty="0"/>
              <a:t>decyzja administracyjna</a:t>
            </a:r>
          </a:p>
          <a:p>
            <a:r>
              <a:rPr lang="pl-PL" dirty="0"/>
              <a:t>dobrowolne przyjęcie na siebie zobowiązania</a:t>
            </a:r>
          </a:p>
          <a:p>
            <a:r>
              <a:rPr lang="pl-PL" dirty="0"/>
              <a:t>uprzednie zachowanie sprawcy stwarzające lub zwiększające niebezpieczeństwo dla dobra prawnie chronionego (tu są kontrowersje w doktrynie i orzecznictwie sądowym).</a:t>
            </a:r>
          </a:p>
        </p:txBody>
      </p:sp>
    </p:spTree>
    <p:extLst>
      <p:ext uri="{BB962C8B-B14F-4D97-AF65-F5344CB8AC3E}">
        <p14:creationId xmlns:p14="http://schemas.microsoft.com/office/powerpoint/2010/main" val="1883715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BD8A43-01F9-4304-92A9-DE61BE8DC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 uwagi na stronę podmiotową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74BE41-8893-493B-BCC0-9EF9DC370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1537398"/>
            <a:ext cx="11485266" cy="4711001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Ze względu na stronę podmiotową, przestępstwa dzielimy na:</a:t>
            </a:r>
          </a:p>
          <a:p>
            <a:r>
              <a:rPr lang="pl-PL" dirty="0"/>
              <a:t>umyślne</a:t>
            </a:r>
          </a:p>
          <a:p>
            <a:r>
              <a:rPr lang="pl-PL" dirty="0"/>
              <a:t>nieumyślne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Kwestii umyślności, nieumyślności i przestępstwach kwalifikowanych przez nieumyślne następstwo będzie poświęcona osobna jednostka zajęciowa.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To co warto w tym miejscu podkreślić, to treść art. 8 k.k. Zbrodnię można popełnić tylko umyślnie; występek można popełnić także nieumyślnie, jeżeli ustawa tak stanowi. </a:t>
            </a:r>
          </a:p>
        </p:txBody>
      </p:sp>
    </p:spTree>
    <p:extLst>
      <p:ext uri="{BB962C8B-B14F-4D97-AF65-F5344CB8AC3E}">
        <p14:creationId xmlns:p14="http://schemas.microsoft.com/office/powerpoint/2010/main" val="3231945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5A5125-04A6-478C-A22F-C7E9F9EE7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32100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C9C66C-54EC-4095-AE3E-2DFB82DF8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500" y="1306286"/>
            <a:ext cx="11565652" cy="5225143"/>
          </a:xfrm>
        </p:spPr>
        <p:txBody>
          <a:bodyPr/>
          <a:lstStyle/>
          <a:p>
            <a:pPr marL="0" indent="0" algn="just">
              <a:buNone/>
            </a:pPr>
            <a:r>
              <a:rPr lang="pl-PL" dirty="0"/>
              <a:t>Przepis </a:t>
            </a:r>
            <a:r>
              <a:rPr lang="pl-P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8</a:t>
            </a:r>
            <a:r>
              <a:rPr lang="pl-PL" dirty="0"/>
              <a:t> k.k. odzwierciedla założenie, że zasadą, a w przypadku zbrodni zasadą bezwyjątkową, powinno być penalizowanie czynów popełnionych umyślnie, i pełni bardzo ważną funkcję tzw. </a:t>
            </a:r>
            <a:r>
              <a:rPr lang="pl-PL" u="sng" dirty="0"/>
              <a:t>przepisu </a:t>
            </a:r>
            <a:r>
              <a:rPr lang="pl-PL" u="sng" dirty="0" err="1"/>
              <a:t>przednawiasowego</a:t>
            </a:r>
            <a:r>
              <a:rPr lang="pl-PL" dirty="0"/>
              <a:t>, dookreślającego zespół znamion wielu typów czynu zabronionego o znamię umyślności.</a:t>
            </a:r>
          </a:p>
          <a:p>
            <a:pPr marL="0" indent="0" algn="just">
              <a:buNone/>
            </a:pPr>
            <a:r>
              <a:rPr lang="pl-PL" dirty="0"/>
              <a:t>Z mocy 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116</a:t>
            </a:r>
            <a:r>
              <a:rPr lang="pl-PL" dirty="0"/>
              <a:t> k.k. zasadę wyrażoną w </a:t>
            </a:r>
            <a:r>
              <a:rPr lang="pl-P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8</a:t>
            </a:r>
            <a:r>
              <a:rPr lang="pl-PL" dirty="0"/>
              <a:t> k.k. stosuje się również </a:t>
            </a:r>
            <a:r>
              <a:rPr lang="pl-PL" b="1" dirty="0"/>
              <a:t>do innych ustaw przewidujących odpowiedzialność karną</a:t>
            </a:r>
            <a:r>
              <a:rPr lang="pl-PL" dirty="0"/>
              <a:t> (poza przypadkami, kiedy taka ustawa wyraźnie wyłączałaby jej zastosowanie).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Z </a:t>
            </a:r>
            <a:r>
              <a:rPr lang="pl-PL" dirty="0">
                <a:hlinkClick r:id="rId2"/>
              </a:rPr>
              <a:t>art. 8</a:t>
            </a:r>
            <a:r>
              <a:rPr lang="pl-PL" dirty="0"/>
              <a:t> k.k. jednoznacznie wynika, że w razie gdy przepis typizujący </a:t>
            </a:r>
            <a:r>
              <a:rPr lang="pl-PL" b="1" dirty="0"/>
              <a:t>nie określa, czy wypełnienie znamion stypizowanego w nim czynu zabronionego wymaga umyślności czy nie</a:t>
            </a:r>
            <a:r>
              <a:rPr lang="pl-PL" dirty="0"/>
              <a:t>, </a:t>
            </a:r>
            <a:r>
              <a:rPr lang="pl-PL" b="1" u="sng" dirty="0"/>
              <a:t>to oznacza to, że umyślność jest wymagana</a:t>
            </a:r>
            <a:r>
              <a:rPr lang="pl-PL" dirty="0"/>
              <a:t>. W takich wypadkach przepis dookreśla zespół znamion danego przestępstwa o znamię umyślności. W tym sensie wolno mówić, że </a:t>
            </a:r>
            <a:r>
              <a:rPr lang="pl-PL" b="1" dirty="0"/>
              <a:t>obowiązuje domniemanie umyślności</a:t>
            </a:r>
            <a:r>
              <a:rPr lang="pl-PL" dirty="0"/>
              <a:t>. Upada ono, gdy przepis typizujący (wystarczająco jednoznacznie) stanowi inaczej.</a:t>
            </a:r>
          </a:p>
        </p:txBody>
      </p:sp>
    </p:spTree>
    <p:extLst>
      <p:ext uri="{BB962C8B-B14F-4D97-AF65-F5344CB8AC3E}">
        <p14:creationId xmlns:p14="http://schemas.microsoft.com/office/powerpoint/2010/main" val="926316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FB9093-BAA1-4BCE-8D1E-CA1394D07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9182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8BC961-0FB5-419E-A43F-D85A0D353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60" y="1316334"/>
            <a:ext cx="11635992" cy="517490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l-PL" dirty="0"/>
              <a:t>Wdrożenie decyzji o spenalizowaniu pewnej kategorii czynów nieumyślnych wymaga wystarczająco jednoznacznego zastrzeżenia w ustanawianym przepisie typizującym. W języku prawniczym zabieg ten określa się mianem „</a:t>
            </a:r>
            <a:r>
              <a:rPr lang="pl-PL" b="1" dirty="0"/>
              <a:t>wprowadzenia klauzuli nieumyślności</a:t>
            </a:r>
            <a:r>
              <a:rPr lang="pl-PL" dirty="0"/>
              <a:t>”. </a:t>
            </a:r>
          </a:p>
          <a:p>
            <a:pPr marL="0" indent="0" algn="just">
              <a:buNone/>
            </a:pPr>
            <a:r>
              <a:rPr lang="pl-PL" dirty="0"/>
              <a:t>Przepis określający typ czynu zabronionego o charakterze nieumyślnym zamieszcza się zwykle w tym samym artykule co przepis określający jego umyślny odpowiednik (za tym przepisem), a wyjątkowo w osobnym artykule (zob. </a:t>
            </a:r>
            <a:r>
              <a:rPr lang="pl-P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155</a:t>
            </a:r>
            <a:r>
              <a:rPr lang="pl-PL" dirty="0"/>
              <a:t> i 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148 § 1</a:t>
            </a:r>
            <a:r>
              <a:rPr lang="pl-PL" dirty="0"/>
              <a:t> k.k.). </a:t>
            </a:r>
          </a:p>
          <a:p>
            <a:pPr marL="0" indent="0" algn="just">
              <a:buNone/>
            </a:pPr>
            <a:endParaRPr lang="pl-PL" b="1" dirty="0"/>
          </a:p>
          <a:p>
            <a:pPr marL="0" indent="0" algn="just">
              <a:buNone/>
            </a:pPr>
            <a:r>
              <a:rPr lang="pl-PL" b="1" dirty="0"/>
              <a:t>Typowa klauzula nieumyślności </a:t>
            </a:r>
            <a:r>
              <a:rPr lang="pl-PL" dirty="0"/>
              <a:t>zawiera słowo „nieumyślnie” (np. „jeżeli sprawca czynu określonego w § 1 działa nieumyślnie...”). Wyjątkowo można natrafić w przepisach typizujących na klauzule nieumyślności sformułowane mniej jednoznacznie, jak np. w </a:t>
            </a:r>
            <a:r>
              <a:rPr lang="pl-PL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301 § 3</a:t>
            </a:r>
            <a:r>
              <a:rPr lang="pl-PL" dirty="0"/>
              <a:t> k.k., gdzie została ona wyrażona za pomocą zbitki słownej „w sposób lekkomyślny”.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Przepisy kodeksu zawierają też </a:t>
            </a:r>
            <a:r>
              <a:rPr lang="pl-PL" b="1" dirty="0"/>
              <a:t>szczególne klauzule nieumyślności</a:t>
            </a:r>
            <a:r>
              <a:rPr lang="pl-PL" dirty="0"/>
              <a:t>. Najistotniejszą z nich jest klauzula nieumyślności zawarta w </a:t>
            </a:r>
            <a:r>
              <a:rPr lang="pl-PL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 § 3</a:t>
            </a:r>
            <a:r>
              <a:rPr lang="pl-PL" dirty="0"/>
              <a:t> k.k. Można by rzec, że rzeczona klauzula nieumyślności jest podwójnie specyficzna. Po pierwsze, odnosi się tylko do jednego znamienia, mianowicie </a:t>
            </a:r>
            <a:r>
              <a:rPr lang="pl-PL" u="sng" dirty="0"/>
              <a:t>znamienia określającego następstwo zachowania sprawcy </a:t>
            </a:r>
            <a:r>
              <a:rPr lang="pl-PL" dirty="0"/>
              <a:t>w ramach czynu zabronionego kwalifikowanych przez następstwo. Po wtóre, jest to klauzula zawarta w tzw. przepisie </a:t>
            </a:r>
            <a:r>
              <a:rPr lang="pl-PL" dirty="0" err="1"/>
              <a:t>przednawiasowym</a:t>
            </a:r>
            <a:r>
              <a:rPr lang="pl-PL" dirty="0"/>
              <a:t>, przez co wchodzi do zespołu znamion nie jednego typu przestępstwa, lecz całej kategorii przestępstw.</a:t>
            </a:r>
          </a:p>
        </p:txBody>
      </p:sp>
    </p:spTree>
    <p:extLst>
      <p:ext uri="{BB962C8B-B14F-4D97-AF65-F5344CB8AC3E}">
        <p14:creationId xmlns:p14="http://schemas.microsoft.com/office/powerpoint/2010/main" val="1144643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14CFBC-0688-4E04-A4D6-CC66370F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dirty="0"/>
              <a:t>Z uwagi na budowę </a:t>
            </a:r>
            <a:br>
              <a:rPr lang="pl-PL" sz="3600" dirty="0"/>
            </a:br>
            <a:r>
              <a:rPr lang="pl-PL" sz="3600" dirty="0"/>
              <a:t>typu czynu zabronionego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1E77E0-426E-49E4-B824-9AF0581B1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837" y="1778558"/>
            <a:ext cx="11424975" cy="4626724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Ze względu na budowę typu czynu zabronionego wyróżnia się:</a:t>
            </a:r>
          </a:p>
          <a:p>
            <a:r>
              <a:rPr lang="pl-PL" dirty="0"/>
              <a:t>przestępstwo w typie podstawowym</a:t>
            </a:r>
          </a:p>
          <a:p>
            <a:r>
              <a:rPr lang="pl-PL" dirty="0"/>
              <a:t>przestępstwo w typie zmodyfikowanym</a:t>
            </a:r>
          </a:p>
          <a:p>
            <a:pPr lvl="1"/>
            <a:r>
              <a:rPr lang="pl-PL" dirty="0"/>
              <a:t>przestępstwo w typie kwalifikowanym</a:t>
            </a:r>
          </a:p>
          <a:p>
            <a:pPr lvl="1"/>
            <a:r>
              <a:rPr lang="pl-PL" dirty="0"/>
              <a:t>Przestępstwo w typie uprzywilejowanym</a:t>
            </a:r>
          </a:p>
          <a:p>
            <a:pPr marL="457200" lvl="1" indent="0">
              <a:buNone/>
            </a:pPr>
            <a:endParaRPr lang="pl-PL" dirty="0"/>
          </a:p>
          <a:p>
            <a:pPr marL="457200" lvl="1" indent="0">
              <a:buNone/>
            </a:pPr>
            <a:endParaRPr lang="pl-PL" dirty="0"/>
          </a:p>
          <a:p>
            <a:pPr marL="457200" lvl="1" indent="0">
              <a:buNone/>
            </a:pPr>
            <a:r>
              <a:rPr lang="pl-PL" dirty="0"/>
              <a:t>Typy zmodyfikowane przestępstwa czerpią swój sens i istnienie z typu podstawowego.</a:t>
            </a:r>
          </a:p>
          <a:p>
            <a:pPr marL="457200" lvl="1" indent="0">
              <a:buNone/>
            </a:pPr>
            <a:endParaRPr lang="pl-PL" dirty="0"/>
          </a:p>
          <a:p>
            <a:pPr marL="457200" lvl="1" indent="0" algn="ctr">
              <a:buNone/>
            </a:pPr>
            <a:r>
              <a:rPr lang="pl-PL" b="1" dirty="0"/>
              <a:t>Typ zmodyfikowany = typ podstawowy + znamię/znamiona modyfikujące  (</a:t>
            </a:r>
            <a:r>
              <a:rPr lang="pl-PL" b="1" dirty="0" err="1"/>
              <a:t>it’s</a:t>
            </a:r>
            <a:r>
              <a:rPr lang="pl-PL" b="1" dirty="0"/>
              <a:t> </a:t>
            </a:r>
            <a:r>
              <a:rPr lang="pl-PL" b="1" dirty="0" err="1"/>
              <a:t>so</a:t>
            </a:r>
            <a:r>
              <a:rPr lang="pl-PL" b="1" dirty="0"/>
              <a:t> </a:t>
            </a:r>
            <a:r>
              <a:rPr lang="pl-PL" b="1" dirty="0" err="1"/>
              <a:t>simple</a:t>
            </a:r>
            <a:r>
              <a:rPr lang="pl-PL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96094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9B9B30-45DE-414E-A87F-724990ADF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34110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C6B59D-9FC7-45E1-8534-AA6E0F2ED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92" y="1316334"/>
            <a:ext cx="11495315" cy="4932065"/>
          </a:xfrm>
        </p:spPr>
        <p:txBody>
          <a:bodyPr/>
          <a:lstStyle/>
          <a:p>
            <a:pPr marL="0" indent="0" algn="just">
              <a:buNone/>
            </a:pPr>
            <a:r>
              <a:rPr lang="pl-PL" dirty="0"/>
              <a:t>Dlaczego powstają typy zmodyfikowane? Powstają dlatego, iż typ podstawowy ma oddawać typowe/zwykłe kwantum karygodności czynu, który popełnił sprawca. Jeśli zachowanie sprawcy przekracza – z jakichś względów te ramy – nieodzowne jest wzmożenie/złagodzenie represji.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Ustawodawca do zespołu znamion typu podstawowego dodaje jakieś znamiona modyfikujące (np. dotyczące sposobu działania sprawcy – ze szczególnym okrucieństwem</a:t>
            </a:r>
          </a:p>
          <a:p>
            <a:pPr marL="0" indent="0" algn="just">
              <a:buNone/>
            </a:pPr>
            <a:r>
              <a:rPr lang="pl-PL" dirty="0"/>
              <a:t>                                  dotyczące narzędzi przez niego używanych – broni palnej, noża…</a:t>
            </a:r>
          </a:p>
          <a:p>
            <a:pPr marL="0" indent="0" algn="just">
              <a:buNone/>
            </a:pPr>
            <a:r>
              <a:rPr lang="pl-PL" dirty="0"/>
              <a:t>                                  dotyczące sytuacji, w jakiej sprawca ma działać – w okresie porodu</a:t>
            </a:r>
          </a:p>
          <a:p>
            <a:pPr marL="0" indent="0" algn="just">
              <a:buNone/>
            </a:pPr>
            <a:r>
              <a:rPr lang="pl-PL" dirty="0"/>
              <a:t>                                  dotyczące cech podmiotu przestępstwa – funkcjonariusz publiczny</a:t>
            </a:r>
          </a:p>
          <a:p>
            <a:pPr marL="0" indent="0" algn="just">
              <a:buNone/>
            </a:pPr>
            <a:r>
              <a:rPr lang="pl-PL" dirty="0"/>
              <a:t>które to znamiona zwiększają lub zmniejszają ładunek społecznej szkodliwości czynu sprawcy i tym samym powodują konieczność surowszego </a:t>
            </a:r>
            <a:r>
              <a:rPr lang="pl-PL"/>
              <a:t>lub łagodniejszego zagrożenia karą.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86697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6259CF-7086-4DA2-A5D9-9F62FCEBD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6361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BE5B8E-AA69-4D72-8B4D-624DD1E6D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548" y="1517301"/>
            <a:ext cx="11505362" cy="5024175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Typ uprzywilejowany </a:t>
            </a:r>
            <a:r>
              <a:rPr lang="pl-PL" dirty="0"/>
              <a:t>to taki, który jest zagrożony łagodniejszą karą w porównaniu z typem podstawowym, ze względu na obecność znamion, które umniejszają stopień społecznej szkodliwości zachowania sprawcy.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PRZYKŁADY:</a:t>
            </a:r>
          </a:p>
          <a:p>
            <a:pPr marL="0" indent="0">
              <a:buNone/>
            </a:pPr>
            <a:r>
              <a:rPr lang="pl-PL" dirty="0"/>
              <a:t>w pierwszej kolejności analizujemy czy mamy do czynienia z typem uprzywilejowanym ergo czy zgadza nam się komplet znamion i czy jest łagodniejsza sankcja</a:t>
            </a:r>
          </a:p>
          <a:p>
            <a:pPr>
              <a:buFontTx/>
              <a:buChar char="-"/>
            </a:pPr>
            <a:r>
              <a:rPr lang="pl-PL" b="1" dirty="0"/>
              <a:t>art. 148 § 4 k.k.</a:t>
            </a:r>
          </a:p>
          <a:p>
            <a:pPr>
              <a:buFontTx/>
              <a:buChar char="-"/>
            </a:pPr>
            <a:r>
              <a:rPr lang="pl-PL" b="1" dirty="0"/>
              <a:t>art. 149 k.k.</a:t>
            </a:r>
          </a:p>
          <a:p>
            <a:pPr>
              <a:buFontTx/>
              <a:buChar char="-"/>
            </a:pPr>
            <a:r>
              <a:rPr lang="pl-PL" b="1" dirty="0"/>
              <a:t>art. 283 k.k.</a:t>
            </a:r>
          </a:p>
        </p:txBody>
      </p:sp>
    </p:spTree>
    <p:extLst>
      <p:ext uri="{BB962C8B-B14F-4D97-AF65-F5344CB8AC3E}">
        <p14:creationId xmlns:p14="http://schemas.microsoft.com/office/powerpoint/2010/main" val="3935919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11CEAB-7E79-4CA6-A813-86247291B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240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51CCD1-5394-48E5-88F4-63FE6C30D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548" y="1416818"/>
            <a:ext cx="11525460" cy="48315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Typ kwalifikowany </a:t>
            </a:r>
            <a:r>
              <a:rPr lang="pl-PL" dirty="0"/>
              <a:t>jest zagrożony karą surowszą w stosunku do typu podstawowego z uwagi na obecność znamion kwalifikujących.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PRZYKŁAD:</a:t>
            </a:r>
          </a:p>
          <a:p>
            <a:pPr>
              <a:buFontTx/>
              <a:buChar char="-"/>
            </a:pPr>
            <a:r>
              <a:rPr lang="pl-PL" b="1" dirty="0"/>
              <a:t>art. 148 § 2 pkt 1 k.k.</a:t>
            </a:r>
          </a:p>
          <a:p>
            <a:pPr>
              <a:buFontTx/>
              <a:buChar char="-"/>
            </a:pPr>
            <a:r>
              <a:rPr lang="pl-PL" b="1" dirty="0"/>
              <a:t>art. 279 k.k. ; art. 280 § 1 k.k.</a:t>
            </a:r>
          </a:p>
          <a:p>
            <a:pPr marL="0" indent="0">
              <a:buNone/>
            </a:pPr>
            <a:endParaRPr lang="pl-PL" b="1" dirty="0"/>
          </a:p>
          <a:p>
            <a:pPr marL="0" indent="0" algn="just">
              <a:buNone/>
            </a:pPr>
            <a:r>
              <a:rPr lang="pl-PL" b="1" dirty="0"/>
              <a:t>Typ kwalifikowany przez następstwo</a:t>
            </a:r>
            <a:r>
              <a:rPr lang="pl-PL" dirty="0"/>
              <a:t> – niekiedy jest tak, że okolicznością, która decyduje o typie kwalifikowanym, jest wystąpienie określonego następstwa czynu np. ciężkiego uszczerbku na zdrowiu, śmierci)</a:t>
            </a:r>
          </a:p>
          <a:p>
            <a:pPr marL="0" indent="0" algn="just">
              <a:buNone/>
            </a:pPr>
            <a:endParaRPr lang="pl-PL" b="1" dirty="0"/>
          </a:p>
          <a:p>
            <a:pPr marL="0" indent="0" algn="just">
              <a:buNone/>
            </a:pPr>
            <a:r>
              <a:rPr lang="pl-PL" b="1" dirty="0"/>
              <a:t>PRZYKŁAD:</a:t>
            </a:r>
          </a:p>
          <a:p>
            <a:pPr algn="just">
              <a:buFontTx/>
              <a:buChar char="-"/>
            </a:pPr>
            <a:r>
              <a:rPr lang="pl-PL" b="1" dirty="0"/>
              <a:t>art. 158 § 2 k.k.; art. 158 § 3 k.k.</a:t>
            </a:r>
          </a:p>
          <a:p>
            <a:pPr algn="just">
              <a:buFontTx/>
              <a:buChar char="-"/>
            </a:pPr>
            <a:r>
              <a:rPr lang="pl-PL" b="1" dirty="0"/>
              <a:t>art. 177 § 2 k.k.</a:t>
            </a:r>
            <a:endParaRPr lang="pl-PL" dirty="0"/>
          </a:p>
          <a:p>
            <a:pPr>
              <a:buFontTx/>
              <a:buChar char="-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9745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85957A-7A44-4AB3-B090-917AD74AE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84196"/>
          </a:xfrm>
        </p:spPr>
        <p:txBody>
          <a:bodyPr/>
          <a:lstStyle/>
          <a:p>
            <a:r>
              <a:rPr lang="pl-PL" dirty="0"/>
              <a:t>Z uwagi na podmiot przestępstwa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BBD432-0EAE-4119-8F59-C0B91E00B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92" y="1316334"/>
            <a:ext cx="11505363" cy="519499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dirty="0"/>
              <a:t>Ze względu na podmiot, czyli to kto może się go dopuścić, przestępstwa dzielimy na:</a:t>
            </a:r>
          </a:p>
          <a:p>
            <a:pPr marL="457200" indent="-457200" algn="just">
              <a:buAutoNum type="arabicParenR"/>
            </a:pPr>
            <a:r>
              <a:rPr lang="pl-PL" b="1" dirty="0"/>
              <a:t>powszechne</a:t>
            </a:r>
          </a:p>
          <a:p>
            <a:pPr marL="457200" indent="-457200" algn="just">
              <a:buAutoNum type="arabicParenR"/>
            </a:pPr>
            <a:r>
              <a:rPr lang="pl-PL" b="1" dirty="0"/>
              <a:t>Indywidualne</a:t>
            </a:r>
          </a:p>
          <a:p>
            <a:pPr marL="0" indent="0" algn="just">
              <a:buNone/>
            </a:pPr>
            <a:endParaRPr lang="pl-PL" b="1" dirty="0"/>
          </a:p>
          <a:p>
            <a:pPr marL="0" indent="0" algn="just">
              <a:buNone/>
            </a:pPr>
            <a:r>
              <a:rPr lang="pl-PL" dirty="0"/>
              <a:t>Sprawcą </a:t>
            </a:r>
            <a:r>
              <a:rPr lang="pl-PL" b="1" dirty="0"/>
              <a:t>przestępstwa powszechnego </a:t>
            </a:r>
            <a:r>
              <a:rPr lang="pl-PL" dirty="0"/>
              <a:t>może być </a:t>
            </a:r>
            <a:r>
              <a:rPr lang="pl-PL" b="1" dirty="0"/>
              <a:t>każda osoba </a:t>
            </a:r>
            <a:r>
              <a:rPr lang="pl-PL" dirty="0"/>
              <a:t>zdolna do poniesienia i której można przypisać odpowiedzialność karną. Na gruncie typów powszechnych prawodawca nie przewiduje żadnych szczególnych cech zawężających krąg osób, które mogą dopuścić się danego zachowania.</a:t>
            </a:r>
          </a:p>
          <a:p>
            <a:pPr marL="0" indent="0" algn="just">
              <a:buNone/>
            </a:pPr>
            <a:r>
              <a:rPr lang="pl-PL" dirty="0"/>
              <a:t>Wskazanie na powszechny charakter przestępstwa ma miejsce w drodze wykorzystania zaimka „kto” w opisie ustawowych cech, co </a:t>
            </a:r>
            <a:r>
              <a:rPr lang="pl-PL" u="sng" dirty="0"/>
              <a:t>z reguły</a:t>
            </a:r>
            <a:r>
              <a:rPr lang="pl-PL" dirty="0"/>
              <a:t> oznacza, że każdy może popełnić takie przestępstwo.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b="1" dirty="0"/>
              <a:t>Przestępstwa indywidualne </a:t>
            </a:r>
            <a:r>
              <a:rPr lang="pl-PL" dirty="0"/>
              <a:t>to takie, gdzie katalog podmiotów mogących być ich sprawcą jest ściśle limitowany. Zawężenie następuje przez wskazanie osób, które posiadają jakieś określone cechy lub przymioty – </a:t>
            </a:r>
            <a:r>
              <a:rPr lang="pl-PL" u="sng" dirty="0"/>
              <a:t>zazwyczaj rzeczownikowo</a:t>
            </a:r>
            <a:r>
              <a:rPr lang="pl-PL" dirty="0"/>
              <a:t>.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897067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F14579-4A63-422A-98C4-D3F91E19F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240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7E30BE-7AE6-459D-AFAA-0399375FC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499" y="1366576"/>
            <a:ext cx="11485265" cy="50387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Przestępstwa indywidualne</a:t>
            </a:r>
            <a:r>
              <a:rPr lang="pl-PL" dirty="0"/>
              <a:t> dzielą się na:</a:t>
            </a:r>
          </a:p>
          <a:p>
            <a:pPr marL="0" indent="0">
              <a:buNone/>
            </a:pPr>
            <a:r>
              <a:rPr lang="pl-PL" b="1" dirty="0"/>
              <a:t>1) właściwe – </a:t>
            </a:r>
            <a:r>
              <a:rPr lang="pl-PL" dirty="0"/>
              <a:t>gdzie cecha sprawcy decyduje o być albo nie być przestępstwa – bez przymiotu sprawcy nie ma mowy o realizacji przestępstwa 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PRZYKŁAD:</a:t>
            </a:r>
          </a:p>
          <a:p>
            <a:pPr>
              <a:buFontTx/>
              <a:buChar char="-"/>
            </a:pPr>
            <a:r>
              <a:rPr lang="pl-PL" b="1" dirty="0"/>
              <a:t>art. 339 k.k. - </a:t>
            </a:r>
            <a:r>
              <a:rPr lang="pl-PL" dirty="0"/>
              <a:t>żołnierz</a:t>
            </a:r>
            <a:endParaRPr lang="pl-PL" b="1" dirty="0"/>
          </a:p>
          <a:p>
            <a:pPr>
              <a:buFontTx/>
              <a:buChar char="-"/>
            </a:pPr>
            <a:r>
              <a:rPr lang="pl-PL" b="1" dirty="0"/>
              <a:t>art. 231 k.k. – </a:t>
            </a:r>
            <a:r>
              <a:rPr lang="pl-PL" dirty="0"/>
              <a:t>funkcjonariusz publiczny</a:t>
            </a:r>
            <a:endParaRPr lang="pl-PL" b="1" dirty="0"/>
          </a:p>
          <a:p>
            <a:pPr marL="0" indent="0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b="1" dirty="0"/>
              <a:t>2) niewłaściwe – </a:t>
            </a:r>
            <a:r>
              <a:rPr lang="pl-PL" dirty="0"/>
              <a:t>gdzie szczególna właściwość sprawcy decyduje o istnieniu przestępstwa zmodyfikowanego (kwalifikowanego lub uprzywilejowanego).</a:t>
            </a:r>
            <a:r>
              <a:rPr lang="pl-PL" b="1" dirty="0"/>
              <a:t> Tym samym w typie podstawowym są to zawsze przestępstwa powszechne</a:t>
            </a:r>
            <a:r>
              <a:rPr lang="pl-PL" dirty="0"/>
              <a:t>.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PRZYKŁAD:</a:t>
            </a:r>
          </a:p>
          <a:p>
            <a:pPr>
              <a:buFontTx/>
              <a:buChar char="-"/>
            </a:pPr>
            <a:r>
              <a:rPr lang="pl-PL" dirty="0"/>
              <a:t>relacja art. 148 § 1 k.k. do art. 149 k.k.</a:t>
            </a:r>
          </a:p>
          <a:p>
            <a:pPr>
              <a:buFontTx/>
              <a:buChar char="-"/>
            </a:pPr>
            <a:r>
              <a:rPr lang="pl-PL" dirty="0"/>
              <a:t>relacja art. 160 § 1 k.k. do art. 160 § 2 k.k.</a:t>
            </a:r>
          </a:p>
        </p:txBody>
      </p:sp>
    </p:spTree>
    <p:extLst>
      <p:ext uri="{BB962C8B-B14F-4D97-AF65-F5344CB8AC3E}">
        <p14:creationId xmlns:p14="http://schemas.microsoft.com/office/powerpoint/2010/main" val="3290951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A9B212-18FD-40F3-B3D5-676F2539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84196"/>
          </a:xfrm>
        </p:spPr>
        <p:txBody>
          <a:bodyPr/>
          <a:lstStyle/>
          <a:p>
            <a:r>
              <a:rPr lang="pl-PL" sz="3200" dirty="0"/>
              <a:t>Z uwagi na sposób ataku na dobro prawne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D3E651-1195-4B47-93D0-F7E2F7AC7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2" y="1436914"/>
            <a:ext cx="11535506" cy="50844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Przestępstwa z naruszenia </a:t>
            </a:r>
            <a:r>
              <a:rPr lang="pl-PL" dirty="0"/>
              <a:t>to takie, które powodują uszczerbek w wartości chronionej prawem.</a:t>
            </a:r>
          </a:p>
          <a:p>
            <a:pPr marL="0" indent="0" algn="just">
              <a:buNone/>
            </a:pPr>
            <a:r>
              <a:rPr lang="pl-PL" b="1" dirty="0"/>
              <a:t>1) naruszenie </a:t>
            </a:r>
            <a:r>
              <a:rPr lang="pl-PL" dirty="0"/>
              <a:t>dobra</a:t>
            </a:r>
          </a:p>
          <a:p>
            <a:pPr marL="0" indent="0" algn="just">
              <a:buNone/>
            </a:pPr>
            <a:r>
              <a:rPr lang="pl-PL" b="1" dirty="0"/>
              <a:t>2) narażenie </a:t>
            </a:r>
            <a:r>
              <a:rPr lang="pl-PL" dirty="0"/>
              <a:t>dobra na niebezpieczeństwo – sprowadzenie wysokiego stopnia prawdopodobieństwa wystąpienia ujemnych następstw dla dobra prawnego.</a:t>
            </a:r>
          </a:p>
          <a:p>
            <a:pPr marL="0" indent="0" algn="just">
              <a:buNone/>
            </a:pPr>
            <a:r>
              <a:rPr lang="pl-PL" b="1" dirty="0"/>
              <a:t>	- konkretne </a:t>
            </a:r>
            <a:r>
              <a:rPr lang="pl-PL" dirty="0"/>
              <a:t>– wytworzenie stanu konkretnego, bezpośredniego niebezpieczeństwa dla dobra prawnego – np. art. 160 § 1 k.k., </a:t>
            </a:r>
          </a:p>
          <a:p>
            <a:pPr marL="0" indent="0" algn="just">
              <a:buNone/>
            </a:pPr>
            <a:r>
              <a:rPr lang="pl-PL" dirty="0"/>
              <a:t>                                         art. 158 § 1 k.k.</a:t>
            </a:r>
            <a:endParaRPr lang="pl-PL" b="1" dirty="0"/>
          </a:p>
          <a:p>
            <a:pPr marL="0" indent="0" algn="just">
              <a:buNone/>
            </a:pPr>
            <a:r>
              <a:rPr lang="pl-PL" b="1" dirty="0"/>
              <a:t>	- abstrakcyjne </a:t>
            </a:r>
            <a:r>
              <a:rPr lang="pl-PL" dirty="0"/>
              <a:t>- penalizacja stanów, które same ze swej istoty generują potencjalną możliwość wywołania ujemnych skutków. Nie jest wymagane wykazanie, czy w realiach danej sprawy, rzeczywiście takie niebezpieczeństwo ujemnych następstw konkretnie wystąpiło </a:t>
            </a:r>
          </a:p>
          <a:p>
            <a:pPr marL="0" indent="0" algn="just">
              <a:buNone/>
            </a:pPr>
            <a:r>
              <a:rPr lang="pl-PL" dirty="0"/>
              <a:t>		                     np. art. 178a § 1 k.k.</a:t>
            </a:r>
          </a:p>
          <a:p>
            <a:pPr marL="0" indent="0" algn="just">
              <a:buNone/>
            </a:pPr>
            <a:r>
              <a:rPr lang="pl-PL" b="1" dirty="0"/>
              <a:t>                                         </a:t>
            </a:r>
            <a:r>
              <a:rPr lang="pl-PL" dirty="0"/>
              <a:t>art. 212 k.k.</a:t>
            </a:r>
          </a:p>
          <a:p>
            <a:pPr marL="0" indent="0" algn="just">
              <a:buNone/>
            </a:pPr>
            <a:r>
              <a:rPr lang="pl-PL" dirty="0"/>
              <a:t>Przestępstwa konkretnego niebezpieczeństwa to najczęściej typy skutkowe (materialne). Przestępstwa abstrakcyjnego niebezpieczeństwa to najczęściej typy </a:t>
            </a:r>
            <a:r>
              <a:rPr lang="pl-PL" dirty="0" err="1"/>
              <a:t>bezskutkowe</a:t>
            </a:r>
            <a:r>
              <a:rPr lang="pl-PL" dirty="0"/>
              <a:t> (formalne).</a:t>
            </a:r>
          </a:p>
          <a:p>
            <a:pPr marL="0" indent="0" algn="just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7079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947F38-2481-4BDA-8F91-783F2865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38129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DDA2BF-9877-4ADD-800F-BCBED33A7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96" y="1426866"/>
            <a:ext cx="11485266" cy="5144756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Z innej perspektywy typy z narażenia dzieli się na przestępstwa z narażenia na niebezpieczeństwo:</a:t>
            </a:r>
          </a:p>
          <a:p>
            <a:pPr marL="0" indent="0">
              <a:buNone/>
            </a:pPr>
            <a:r>
              <a:rPr lang="pl-PL" dirty="0"/>
              <a:t>- </a:t>
            </a:r>
            <a:r>
              <a:rPr lang="pl-PL" b="1" dirty="0"/>
              <a:t>indywidualne</a:t>
            </a:r>
          </a:p>
          <a:p>
            <a:pPr marL="0" indent="0">
              <a:buNone/>
            </a:pPr>
            <a:r>
              <a:rPr lang="pl-PL" b="1" dirty="0"/>
              <a:t>- powszechne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Kryterium podziału stanowi tu element ilościowy tj. czy niebezpieczeństwo wynikające z realizacji czynności sprawczej stanowi zagrożenie </a:t>
            </a:r>
            <a:r>
              <a:rPr lang="pl-PL" u="sng" dirty="0"/>
              <a:t>dla dobra jednostkowego </a:t>
            </a:r>
            <a:r>
              <a:rPr lang="pl-PL" dirty="0"/>
              <a:t>(np. art. 160 § 1 k.k., art. 161 § 1 k.k. – naraża inną osobę), czy też zagrożenie </a:t>
            </a:r>
            <a:r>
              <a:rPr lang="pl-PL" u="sng" dirty="0"/>
              <a:t>dla dobra wielu osób lub mienia w wielkich rozmiarach</a:t>
            </a:r>
            <a:r>
              <a:rPr lang="pl-PL" dirty="0"/>
              <a:t> (np. art. 163 § 1 k.k., 173 § 1 k.k.</a:t>
            </a:r>
            <a:endParaRPr lang="pl-PL" u="sng" dirty="0"/>
          </a:p>
        </p:txBody>
      </p:sp>
    </p:spTree>
    <p:extLst>
      <p:ext uri="{BB962C8B-B14F-4D97-AF65-F5344CB8AC3E}">
        <p14:creationId xmlns:p14="http://schemas.microsoft.com/office/powerpoint/2010/main" val="2886466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60B655-0FA6-4E84-A97F-C8F7760E4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64100"/>
          </a:xfrm>
        </p:spPr>
        <p:txBody>
          <a:bodyPr/>
          <a:lstStyle/>
          <a:p>
            <a:r>
              <a:rPr lang="pl-PL" dirty="0"/>
              <a:t>Z uwagi na tryb ścigania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B00FFB-1EF5-469B-997E-4E9C90782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934" y="1416818"/>
            <a:ext cx="11384782" cy="508446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Ze względu na tryb ścigania przestępstwa dzieli się na ścigane:</a:t>
            </a:r>
          </a:p>
          <a:p>
            <a:pPr marL="0" indent="0">
              <a:buNone/>
            </a:pPr>
            <a:r>
              <a:rPr lang="pl-PL" b="1" dirty="0"/>
              <a:t>	1) w trybie publicznoskargowym</a:t>
            </a:r>
          </a:p>
          <a:p>
            <a:pPr marL="400050" lvl="1" indent="0">
              <a:buNone/>
            </a:pPr>
            <a:r>
              <a:rPr lang="pl-PL" b="1" dirty="0"/>
              <a:t>		</a:t>
            </a:r>
            <a:r>
              <a:rPr lang="pl-PL" dirty="0"/>
              <a:t>- z urzędu – </a:t>
            </a:r>
            <a:r>
              <a:rPr lang="pl-PL" b="1" u="sng" dirty="0"/>
              <a:t>to jest reguła</a:t>
            </a:r>
            <a:r>
              <a:rPr lang="pl-PL" dirty="0"/>
              <a:t> – jeśli brak szczegółów co do trybu tzn. że ścigane z urzędu.</a:t>
            </a:r>
          </a:p>
          <a:p>
            <a:pPr marL="400050" lvl="1" indent="0">
              <a:buNone/>
            </a:pPr>
            <a:r>
              <a:rPr lang="pl-PL" dirty="0"/>
              <a:t>		- na wniosek</a:t>
            </a:r>
          </a:p>
          <a:p>
            <a:pPr marL="400050" lvl="1" indent="0">
              <a:buNone/>
            </a:pPr>
            <a:r>
              <a:rPr lang="pl-PL" dirty="0"/>
              <a:t>			&amp; bezwzględnie – np. art. 267 § 5 k.k., art. 288 § 4 k.k.</a:t>
            </a:r>
          </a:p>
          <a:p>
            <a:pPr marL="400050" lvl="1" indent="0">
              <a:buNone/>
            </a:pPr>
            <a:r>
              <a:rPr lang="pl-PL" dirty="0"/>
              <a:t>			&amp; względnie – zasadniczo z urzędu ale…. np. art. 278 § 4 k.k., art. 284 § 4 k.k. </a:t>
            </a:r>
          </a:p>
          <a:p>
            <a:pPr marL="400050" lvl="1" indent="0">
              <a:buNone/>
            </a:pPr>
            <a:r>
              <a:rPr lang="pl-PL" dirty="0"/>
              <a:t>                                                                                        art. 286 § 4 k.k., art. 300 § 4 k.k. </a:t>
            </a:r>
          </a:p>
          <a:p>
            <a:pPr marL="400050" lvl="1" indent="0">
              <a:buNone/>
            </a:pPr>
            <a:r>
              <a:rPr lang="pl-PL" dirty="0"/>
              <a:t>                                                                                        (ciekawy </a:t>
            </a:r>
            <a:r>
              <a:rPr lang="pl-PL" dirty="0" err="1"/>
              <a:t>case</a:t>
            </a:r>
            <a:r>
              <a:rPr lang="pl-PL" dirty="0"/>
              <a:t> art. 305 § 5 k.k.)</a:t>
            </a:r>
          </a:p>
          <a:p>
            <a:pPr marL="400050" lvl="1" indent="0">
              <a:buNone/>
            </a:pPr>
            <a:r>
              <a:rPr lang="pl-PL" sz="2000" b="1" dirty="0"/>
              <a:t>2) w trybie prywatnoskargowym – </a:t>
            </a:r>
            <a:r>
              <a:rPr lang="pl-PL" sz="2000" dirty="0"/>
              <a:t>np. art. 212 § 4 k.k., art. 216 § 5 k.k.</a:t>
            </a:r>
            <a:endParaRPr lang="pl-PL" sz="2000" b="1" dirty="0"/>
          </a:p>
          <a:p>
            <a:pPr marL="400050" lvl="1" indent="0">
              <a:buNone/>
            </a:pPr>
            <a:endParaRPr lang="pl-PL" sz="2000" b="1" dirty="0"/>
          </a:p>
          <a:p>
            <a:pPr marL="400050" lvl="1" indent="0">
              <a:buNone/>
            </a:pPr>
            <a:r>
              <a:rPr lang="pl-PL" sz="2000" dirty="0"/>
              <a:t>W polskim prawie karnym obowiązuje zasada ścigania z urzędu – w myśl zasady oficjalności – art. 9 § 1 k.p.k.</a:t>
            </a:r>
          </a:p>
          <a:p>
            <a:pPr marL="400050" lvl="1" indent="0" algn="just">
              <a:buNone/>
            </a:pPr>
            <a:r>
              <a:rPr lang="pl-PL" sz="2000" dirty="0"/>
              <a:t>Wyjątkiem jest wnioskowy tryb ścigania. Sprowadza się do tego, iż dopóki uprawniony pokrzywdzony nie złoży wniosku o ściganie sprawcy, postępowanie karne nie może być wszczęte lub prowadzone. Istnienie wniosku stanowi przesłankę pozytywną procesu karnego.</a:t>
            </a:r>
          </a:p>
          <a:p>
            <a:pPr marL="400050" lvl="1" indent="0" algn="just">
              <a:buNone/>
            </a:pPr>
            <a:r>
              <a:rPr lang="pl-PL" sz="2000" dirty="0"/>
              <a:t>Jeśli akt oskarżenia sporządza, wnosi i popiera przed sądem oskarżyciel prywatny, wówczas mamy do czynienia z </a:t>
            </a:r>
            <a:r>
              <a:rPr lang="pl-PL" sz="2000"/>
              <a:t>trybem prywatnoskargowym.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7660969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EC7C5F-603C-4574-AACA-2FE5C287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Bibliografia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39DF6D-A358-40EB-8091-FF95896DE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34" y="1385740"/>
            <a:ext cx="11246176" cy="4862659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M. Mozgawa (red.) Prawo karne materialne. Część ogólna. Warszawa 2024;</a:t>
            </a:r>
          </a:p>
          <a:p>
            <a:pPr marL="0" indent="0">
              <a:buNone/>
            </a:pPr>
            <a:r>
              <a:rPr lang="pl-PL" dirty="0"/>
              <a:t>M. Mozgawa (red.) Kodeks karny. Komentarz, Warszawa 2023;</a:t>
            </a:r>
          </a:p>
          <a:p>
            <a:pPr marL="0" indent="0">
              <a:buNone/>
            </a:pPr>
            <a:r>
              <a:rPr lang="pl-PL" dirty="0"/>
              <a:t>A. Grześkowiak, K. Wiak (red.) Kodeks karny. Komentarz, Warszawa 2024;</a:t>
            </a:r>
          </a:p>
          <a:p>
            <a:pPr marL="0" indent="0">
              <a:buNone/>
            </a:pPr>
            <a:r>
              <a:rPr lang="pl-PL" dirty="0"/>
              <a:t>J. Lachowski, A. Marek, Prawo karne. Zarys problematyki, Warszawa 2023;</a:t>
            </a:r>
          </a:p>
          <a:p>
            <a:pPr marL="0" indent="0">
              <a:buNone/>
            </a:pPr>
            <a:r>
              <a:rPr lang="pl-PL" dirty="0"/>
              <a:t>J. Kulesza (red.) Prawo karne materialne. Nauka o przestępstwie, ustawie karnej i karze, Warszawa 2023;</a:t>
            </a:r>
          </a:p>
          <a:p>
            <a:pPr marL="0" indent="0">
              <a:buNone/>
            </a:pPr>
            <a:r>
              <a:rPr lang="pl-PL" dirty="0"/>
              <a:t>A. Zoll, W. Wróbel, Polskie prawo karne. Część ogólna</a:t>
            </a:r>
            <a:r>
              <a:rPr lang="pl-PL"/>
              <a:t>, Kraków 2012.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09362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222</TotalTime>
  <Words>3500</Words>
  <Application>Microsoft Office PowerPoint</Application>
  <PresentationFormat>Panoramiczny</PresentationFormat>
  <Paragraphs>191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0" baseType="lpstr">
      <vt:lpstr>Arial</vt:lpstr>
      <vt:lpstr>Century Gothic</vt:lpstr>
      <vt:lpstr>Wingdings 3</vt:lpstr>
      <vt:lpstr>Jon</vt:lpstr>
      <vt:lpstr>Podział przestępstw</vt:lpstr>
      <vt:lpstr>Z uwagi na wagę czynu / stopień społecznej szkodliwości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Z uwagi na znamię skutku</vt:lpstr>
      <vt:lpstr>Prezentacja programu PowerPoint</vt:lpstr>
      <vt:lpstr>Z uwagi na formę czynu</vt:lpstr>
      <vt:lpstr>Prezentacja programu PowerPoint</vt:lpstr>
      <vt:lpstr>Prezentacja programu PowerPoint</vt:lpstr>
      <vt:lpstr>Z uwagi na stronę podmiotową</vt:lpstr>
      <vt:lpstr>Prezentacja programu PowerPoint</vt:lpstr>
      <vt:lpstr>Prezentacja programu PowerPoint</vt:lpstr>
      <vt:lpstr>Z uwagi na budowę  typu czynu zabronionego</vt:lpstr>
      <vt:lpstr>Prezentacja programu PowerPoint</vt:lpstr>
      <vt:lpstr>Prezentacja programu PowerPoint</vt:lpstr>
      <vt:lpstr>Prezentacja programu PowerPoint</vt:lpstr>
      <vt:lpstr>Z uwagi na podmiot przestępstwa</vt:lpstr>
      <vt:lpstr>Prezentacja programu PowerPoint</vt:lpstr>
      <vt:lpstr>Z uwagi na sposób ataku na dobro prawne</vt:lpstr>
      <vt:lpstr>Prezentacja programu PowerPoint</vt:lpstr>
      <vt:lpstr>Z uwagi na tryb ścigania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Podział przestępstw</dc:title>
  <dc:creator>Maciej Błotnicki</dc:creator>
  <cp:lastModifiedBy>Maciej Błotnicki</cp:lastModifiedBy>
  <cp:revision>25</cp:revision>
  <dcterms:created xsi:type="dcterms:W3CDTF">2025-03-02T13:39:03Z</dcterms:created>
  <dcterms:modified xsi:type="dcterms:W3CDTF">2025-03-09T19:18:34Z</dcterms:modified>
</cp:coreProperties>
</file>