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 id="270" r:id="rId16"/>
    <p:sldId id="28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380344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89658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927819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980A9DCB-C21B-48E2-94F3-0DB4BB52CE39}"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375619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980A9DCB-C21B-48E2-94F3-0DB4BB52CE39}" type="datetimeFigureOut">
              <a:rPr lang="pl-PL" smtClean="0"/>
              <a:t>09.03.2025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662757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3"/>
          <p:cNvSpPr>
            <a:spLocks noGrp="1"/>
          </p:cNvSpPr>
          <p:nvPr>
            <p:ph type="ftr" sz="quarter" idx="11"/>
          </p:nvPr>
        </p:nvSpPr>
        <p:spPr/>
        <p:txBody>
          <a:bodyPr/>
          <a:lstStyle/>
          <a:p>
            <a:endParaRPr lang="pl-PL"/>
          </a:p>
        </p:txBody>
      </p:sp>
      <p:sp>
        <p:nvSpPr>
          <p:cNvPr id="6" name="Slide Number Placeholder 4"/>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252289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2"/>
          <p:cNvSpPr>
            <a:spLocks noGrp="1"/>
          </p:cNvSpPr>
          <p:nvPr>
            <p:ph type="ftr" sz="quarter" idx="11"/>
          </p:nvPr>
        </p:nvSpPr>
        <p:spPr/>
        <p:txBody>
          <a:bodyPr/>
          <a:lstStyle/>
          <a:p>
            <a:endParaRPr lang="pl-PL"/>
          </a:p>
        </p:txBody>
      </p:sp>
      <p:sp>
        <p:nvSpPr>
          <p:cNvPr id="6" name="Slide Number Placeholder 3"/>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39289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7" name="Date Placeholder 4"/>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5"/>
          <p:cNvSpPr>
            <a:spLocks noGrp="1"/>
          </p:cNvSpPr>
          <p:nvPr>
            <p:ph type="ftr" sz="quarter" idx="11"/>
          </p:nvPr>
        </p:nvSpPr>
        <p:spPr/>
        <p:txBody>
          <a:bodyPr/>
          <a:lstStyle/>
          <a:p>
            <a:endParaRPr lang="pl-PL"/>
          </a:p>
        </p:txBody>
      </p:sp>
      <p:sp>
        <p:nvSpPr>
          <p:cNvPr id="6" name="Slide Number Placeholder 6"/>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52538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980A9DCB-C21B-48E2-94F3-0DB4BB52CE39}"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4058220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980A9DCB-C21B-48E2-94F3-0DB4BB52CE39}" type="datetimeFigureOut">
              <a:rPr lang="pl-PL" smtClean="0"/>
              <a:t>09.03.2025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711505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2083266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l-PL"/>
              <a:t>Kliknij, aby edytować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48488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732634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596287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509375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1329086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980A9DCB-C21B-48E2-94F3-0DB4BB52CE39}" type="datetimeFigureOut">
              <a:rPr lang="pl-PL" smtClean="0"/>
              <a:t>09.03.2025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FB2FB66-14CD-46CB-A497-C6DADF444BC2}" type="slidenum">
              <a:rPr lang="pl-PL" smtClean="0"/>
              <a:t>‹#›</a:t>
            </a:fld>
            <a:endParaRPr lang="pl-PL"/>
          </a:p>
        </p:txBody>
      </p:sp>
    </p:spTree>
    <p:extLst>
      <p:ext uri="{BB962C8B-B14F-4D97-AF65-F5344CB8AC3E}">
        <p14:creationId xmlns:p14="http://schemas.microsoft.com/office/powerpoint/2010/main" val="3326778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80A9DCB-C21B-48E2-94F3-0DB4BB52CE39}" type="datetimeFigureOut">
              <a:rPr lang="pl-PL" smtClean="0"/>
              <a:t>09.03.2025</a:t>
            </a:fld>
            <a:endParaRPr lang="pl-P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l-PL"/>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FB2FB66-14CD-46CB-A497-C6DADF444BC2}" type="slidenum">
              <a:rPr lang="pl-PL" smtClean="0"/>
              <a:t>‹#›</a:t>
            </a:fld>
            <a:endParaRPr lang="pl-PL"/>
          </a:p>
        </p:txBody>
      </p:sp>
    </p:spTree>
    <p:extLst>
      <p:ext uri="{BB962C8B-B14F-4D97-AF65-F5344CB8AC3E}">
        <p14:creationId xmlns:p14="http://schemas.microsoft.com/office/powerpoint/2010/main" val="1942582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ip-1lex-1pl-1gwpwy8hj0027.han.bg.umcs.edu.pl/#/document/16991855?cm=DOCUMEN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ip-1lex-1pl-1gwpwy8hj0027.han.bg.umcs.edu.pl/#/document/19267754?unitId=art(15)ust(6)&amp;cm=DOCUMENT" TargetMode="External"/><Relationship Id="rId2" Type="http://schemas.openxmlformats.org/officeDocument/2006/relationships/hyperlink" Target="https://sip-1lex-1pl-1gwpwy8hj0027.han.bg.umcs.edu.pl/#/document/19267754?cm=DOCUM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ip-1lex-1pl-1gwpwy8hj0027.han.bg.umcs.edu.pl/#/document/16798683?unitId=art(197)&amp;cm=DOCUMENT" TargetMode="External"/><Relationship Id="rId2" Type="http://schemas.openxmlformats.org/officeDocument/2006/relationships/hyperlink" Target="https://sip-1lex-1pl-1gwpwy8hj0027.han.bg.umcs.edu.pl/#/document/16798683?unitId=art(10)par(2)&amp;cm=DOCUM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ip-1lex-1pl-1gwpwy8hj0027.han.bg.umcs.edu.pl/#/document/16798683?unitId=art(197)par(4)&amp;cm=DOCUMENT" TargetMode="External"/><Relationship Id="rId2" Type="http://schemas.openxmlformats.org/officeDocument/2006/relationships/hyperlink" Target="https://sip-1lex-1pl-1gwpwy8hj0027.han.bg.umcs.edu.pl/#/document/16798683?unitId=art(10)par(2)&amp;cm=DOCUMENT" TargetMode="External"/><Relationship Id="rId1" Type="http://schemas.openxmlformats.org/officeDocument/2006/relationships/slideLayout" Target="../slideLayouts/slideLayout2.xml"/><Relationship Id="rId5" Type="http://schemas.openxmlformats.org/officeDocument/2006/relationships/hyperlink" Target="https://sip-1lex-1pl-1gwpwy8hj0027.han.bg.umcs.edu.pl/#/document/16798683/2025-02-28?unitId=art(197)par(1(a))&amp;cm=DOCUMENT" TargetMode="External"/><Relationship Id="rId4" Type="http://schemas.openxmlformats.org/officeDocument/2006/relationships/hyperlink" Target="https://sip-1lex-1pl-1gwpwy8hj0027.han.bg.umcs.edu.pl/#/document/22035826?cm=DOCUMEN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ip-1lex-1pl-1gwpwy8hj0027.han.bg.umcs.edu.pl/#/document/520117324?cm=DOCUMENT" TargetMode="External"/><Relationship Id="rId2" Type="http://schemas.openxmlformats.org/officeDocument/2006/relationships/hyperlink" Target="https://sip-1lex-1pl-1gwpwy8hj0027.han.bg.umcs.edu.pl/#/document/520582592?cm=DOCUMENT" TargetMode="External"/><Relationship Id="rId1" Type="http://schemas.openxmlformats.org/officeDocument/2006/relationships/slideLayout" Target="../slideLayouts/slideLayout2.xml"/><Relationship Id="rId4" Type="http://schemas.openxmlformats.org/officeDocument/2006/relationships/hyperlink" Target="https://sip-1lex-1pl-1gwpwy8hj0027.han.bg.umcs.edu.pl/#/document/520142759?cm=DOCUMEN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ip-1lex-1pl-1gwpwy8hj0027.han.bg.umcs.edu.pl/#/document/16798683?unitId=art(10)par(2)&amp;cm=DOCUMENT" TargetMode="External"/><Relationship Id="rId2" Type="http://schemas.openxmlformats.org/officeDocument/2006/relationships/hyperlink" Target="https://sip-1lex-1pl-1gwpwy8hj0027.han.bg.umcs.edu.pl/#/document/16798683?unitId=art(10)par(2(a))&amp;cm=DOCUMEN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sip-1lex-1pl-1gwpwy8hj0027.han.bg.umcs.edu.pl/#/document/520111161?cm=DOCUMEN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0384174-7375-4075-B332-7550FC4C435F}"/>
              </a:ext>
            </a:extLst>
          </p:cNvPr>
          <p:cNvSpPr>
            <a:spLocks noGrp="1"/>
          </p:cNvSpPr>
          <p:nvPr>
            <p:ph type="ctrTitle"/>
          </p:nvPr>
        </p:nvSpPr>
        <p:spPr/>
        <p:txBody>
          <a:bodyPr/>
          <a:lstStyle/>
          <a:p>
            <a:r>
              <a:rPr lang="pl-PL" sz="5400" dirty="0"/>
              <a:t>Obowiązywanie ustawy karnej wobec osób</a:t>
            </a:r>
          </a:p>
        </p:txBody>
      </p:sp>
      <p:sp>
        <p:nvSpPr>
          <p:cNvPr id="3" name="Podtytuł 2">
            <a:extLst>
              <a:ext uri="{FF2B5EF4-FFF2-40B4-BE49-F238E27FC236}">
                <a16:creationId xmlns:a16="http://schemas.microsoft.com/office/drawing/2014/main" id="{5BB914B4-62F7-489C-8FE2-6394859864CE}"/>
              </a:ext>
            </a:extLst>
          </p:cNvPr>
          <p:cNvSpPr>
            <a:spLocks noGrp="1"/>
          </p:cNvSpPr>
          <p:nvPr>
            <p:ph type="subTitle" idx="1"/>
          </p:nvPr>
        </p:nvSpPr>
        <p:spPr/>
        <p:txBody>
          <a:bodyPr/>
          <a:lstStyle/>
          <a:p>
            <a:pPr algn="r"/>
            <a:r>
              <a:rPr lang="pl-PL" b="1" dirty="0"/>
              <a:t>Dr </a:t>
            </a:r>
            <a:r>
              <a:rPr lang="pl-PL" b="1" dirty="0" err="1"/>
              <a:t>maciej</a:t>
            </a:r>
            <a:r>
              <a:rPr lang="pl-PL" b="1" dirty="0"/>
              <a:t> </a:t>
            </a:r>
            <a:r>
              <a:rPr lang="pl-PL" b="1" dirty="0" err="1"/>
              <a:t>błotnicki</a:t>
            </a:r>
            <a:endParaRPr lang="pl-PL" b="1" dirty="0"/>
          </a:p>
        </p:txBody>
      </p:sp>
    </p:spTree>
    <p:extLst>
      <p:ext uri="{BB962C8B-B14F-4D97-AF65-F5344CB8AC3E}">
        <p14:creationId xmlns:p14="http://schemas.microsoft.com/office/powerpoint/2010/main" val="52500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81FEDC-7760-46C5-A95E-F99E645A5C54}"/>
              </a:ext>
            </a:extLst>
          </p:cNvPr>
          <p:cNvSpPr>
            <a:spLocks noGrp="1"/>
          </p:cNvSpPr>
          <p:nvPr>
            <p:ph type="title"/>
          </p:nvPr>
        </p:nvSpPr>
        <p:spPr/>
        <p:txBody>
          <a:bodyPr/>
          <a:lstStyle/>
          <a:p>
            <a:r>
              <a:rPr lang="pl-PL" dirty="0"/>
              <a:t>Podmiotowy zakres zastosowania ustawy karnej</a:t>
            </a:r>
          </a:p>
        </p:txBody>
      </p:sp>
      <p:sp>
        <p:nvSpPr>
          <p:cNvPr id="3" name="Symbol zastępczy zawartości 2">
            <a:extLst>
              <a:ext uri="{FF2B5EF4-FFF2-40B4-BE49-F238E27FC236}">
                <a16:creationId xmlns:a16="http://schemas.microsoft.com/office/drawing/2014/main" id="{A4429FA2-ED0D-4D5F-8056-8CA2050294DA}"/>
              </a:ext>
            </a:extLst>
          </p:cNvPr>
          <p:cNvSpPr>
            <a:spLocks noGrp="1"/>
          </p:cNvSpPr>
          <p:nvPr>
            <p:ph idx="1"/>
          </p:nvPr>
        </p:nvSpPr>
        <p:spPr>
          <a:xfrm>
            <a:off x="331596" y="2052918"/>
            <a:ext cx="11585749" cy="4352364"/>
          </a:xfrm>
        </p:spPr>
        <p:txBody>
          <a:bodyPr>
            <a:normAutofit fontScale="92500" lnSpcReduction="20000"/>
          </a:bodyPr>
          <a:lstStyle/>
          <a:p>
            <a:pPr marL="0" indent="0" algn="just">
              <a:buNone/>
            </a:pPr>
            <a:r>
              <a:rPr lang="pl-PL" dirty="0"/>
              <a:t>Obecnie odpowiedzialność za popełnienie czynu zabronionego może ponieść zarówno człowiek, jak i tzw. </a:t>
            </a:r>
            <a:r>
              <a:rPr lang="pl-PL" b="1" dirty="0"/>
              <a:t>podmiot zbiorowy</a:t>
            </a:r>
            <a:r>
              <a:rPr lang="pl-PL" dirty="0"/>
              <a:t>. Odpowiedzialność podmiotów zbiorowych została wprowadzona </a:t>
            </a:r>
            <a:r>
              <a:rPr lang="pl-PL" dirty="0">
                <a:hlinkClick r:id="rId2"/>
              </a:rPr>
              <a:t>ustawą</a:t>
            </a:r>
            <a:r>
              <a:rPr lang="pl-PL" dirty="0"/>
              <a:t> z 28.10.2002 r. o odpowiedzialności podmiotów zbiorowych za czyny zabronione pod groźbą kary.</a:t>
            </a:r>
          </a:p>
          <a:p>
            <a:pPr marL="0" indent="0" algn="just">
              <a:buNone/>
            </a:pPr>
            <a:endParaRPr lang="pl-PL" b="1" dirty="0"/>
          </a:p>
          <a:p>
            <a:pPr marL="0" indent="0" algn="just">
              <a:buNone/>
            </a:pPr>
            <a:r>
              <a:rPr lang="pl-PL" b="1" dirty="0"/>
              <a:t>Podmiot zbiorowy</a:t>
            </a:r>
            <a:r>
              <a:rPr lang="pl-PL" dirty="0"/>
              <a:t> (osoba prawna, jednostka organizacyjna nieposiadająca osobowości prawnej) odpowiada za czyn zabroniony, jakim jest zachowanie osoby fizycznej działającej w jej imieniu lub interesie, wypełniające znamiona przestępstw wyliczonych w ustawie o odpowiedzialności podmiotów zbiorowych. Ustawa ta wprowadza również katalog kar i środków karnych. Zawiera także przepisy karnoprocesowe.</a:t>
            </a:r>
          </a:p>
          <a:p>
            <a:pPr marL="0" indent="0" algn="just">
              <a:buNone/>
            </a:pPr>
            <a:endParaRPr lang="pl-PL" dirty="0"/>
          </a:p>
          <a:p>
            <a:pPr marL="0" indent="0" algn="just">
              <a:buNone/>
            </a:pPr>
            <a:r>
              <a:rPr lang="pl-PL" dirty="0"/>
              <a:t>Odpowiedzialność karną ponosi sprawca, który w czasie czynu miał ukończone </a:t>
            </a:r>
            <a:r>
              <a:rPr lang="pl-PL" b="1" dirty="0"/>
              <a:t>17 lat </a:t>
            </a:r>
            <a:r>
              <a:rPr lang="pl-PL" dirty="0"/>
              <a:t>. Sprawca, który w czasie czynu nie ukończył 17 lat, nazywany jest </a:t>
            </a:r>
            <a:r>
              <a:rPr lang="pl-PL" b="1" dirty="0"/>
              <a:t>nieletnim</a:t>
            </a:r>
            <a:r>
              <a:rPr lang="pl-PL" dirty="0"/>
              <a:t>. Trzeba od tego pojęcia odróżnić termin </a:t>
            </a:r>
            <a:r>
              <a:rPr lang="pl-PL" b="1" dirty="0"/>
              <a:t>„małoletni”</a:t>
            </a:r>
            <a:r>
              <a:rPr lang="pl-PL" dirty="0"/>
              <a:t>, należący w zasadzie do nomenklatury cywilistycznej. W prawie karnym używa się go na określenie przedmiotu czynności wykonawczej lub pokrzywdzonego, który nie ukończył lat 18, nigdy w stosunku do sprawcy.</a:t>
            </a:r>
          </a:p>
        </p:txBody>
      </p:sp>
    </p:spTree>
    <p:extLst>
      <p:ext uri="{BB962C8B-B14F-4D97-AF65-F5344CB8AC3E}">
        <p14:creationId xmlns:p14="http://schemas.microsoft.com/office/powerpoint/2010/main" val="84388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26DDE7-7E84-46E4-B2BC-4A9670D6FFE1}"/>
              </a:ext>
            </a:extLst>
          </p:cNvPr>
          <p:cNvSpPr>
            <a:spLocks noGrp="1"/>
          </p:cNvSpPr>
          <p:nvPr>
            <p:ph type="title"/>
          </p:nvPr>
        </p:nvSpPr>
        <p:spPr>
          <a:xfrm>
            <a:off x="646111" y="452718"/>
            <a:ext cx="9404723" cy="783229"/>
          </a:xfrm>
        </p:spPr>
        <p:txBody>
          <a:bodyPr/>
          <a:lstStyle/>
          <a:p>
            <a:endParaRPr lang="pl-PL" dirty="0"/>
          </a:p>
        </p:txBody>
      </p:sp>
      <p:sp>
        <p:nvSpPr>
          <p:cNvPr id="3" name="Symbol zastępczy zawartości 2">
            <a:extLst>
              <a:ext uri="{FF2B5EF4-FFF2-40B4-BE49-F238E27FC236}">
                <a16:creationId xmlns:a16="http://schemas.microsoft.com/office/drawing/2014/main" id="{91642970-27E4-448D-A0D0-C2095D62B696}"/>
              </a:ext>
            </a:extLst>
          </p:cNvPr>
          <p:cNvSpPr>
            <a:spLocks noGrp="1"/>
          </p:cNvSpPr>
          <p:nvPr>
            <p:ph idx="1"/>
          </p:nvPr>
        </p:nvSpPr>
        <p:spPr>
          <a:xfrm>
            <a:off x="291402" y="1517302"/>
            <a:ext cx="11535508" cy="4887980"/>
          </a:xfrm>
        </p:spPr>
        <p:txBody>
          <a:bodyPr/>
          <a:lstStyle/>
          <a:p>
            <a:pPr marL="0" indent="0" algn="just">
              <a:buNone/>
            </a:pPr>
            <a:r>
              <a:rPr lang="pl-PL" dirty="0"/>
              <a:t>Do tej granicy wiekowej ustawodawca wprowadza </a:t>
            </a:r>
            <a:r>
              <a:rPr lang="pl-PL" b="1" dirty="0"/>
              <a:t>dwie modyfikacje</a:t>
            </a:r>
            <a:r>
              <a:rPr lang="pl-PL" dirty="0"/>
              <a:t>: pierwsza polega na obniżeniu wieku odpowiedzialności karnej, a druga na tym, że pomimo osiągnięcia owego wieku odpowiedzialności karnej sprawca może zostać potraktowany, jakby był nieletni. </a:t>
            </a:r>
          </a:p>
          <a:p>
            <a:pPr marL="0" indent="0" algn="just">
              <a:buNone/>
            </a:pPr>
            <a:endParaRPr lang="pl-PL" dirty="0"/>
          </a:p>
          <a:p>
            <a:pPr marL="0" indent="0" algn="just">
              <a:buNone/>
            </a:pPr>
            <a:r>
              <a:rPr lang="pl-PL" dirty="0"/>
              <a:t>Pierwsza modyfikacja po nowelizacji z 7.07.2022 r. ma dwie postacie: z art. 10 § 2 wynika, że wyjątkowo sprawca, który nie ukończył lat 17, a ukończył 15, może odpowiadać na zasadach określonych w Kodeksie karnym, druga zaś zawarta jest w art. 10 § 2a i dotyczy wyłącznie odpowiedzialności karnej za popełnienie zabójstwa w typie kwalifikowanym przez sprawcę, który ukończył lat 14, ale nie ukończył lat 15. </a:t>
            </a:r>
          </a:p>
          <a:p>
            <a:pPr marL="0" indent="0" algn="just">
              <a:buNone/>
            </a:pPr>
            <a:endParaRPr lang="pl-PL" dirty="0"/>
          </a:p>
          <a:p>
            <a:pPr marL="0" indent="0" algn="just">
              <a:buNone/>
            </a:pPr>
            <a:r>
              <a:rPr lang="pl-PL" dirty="0"/>
              <a:t>Druga modyfikacja polega na tym, że wyjątkowo sprawca, który ukończył lat 17, przed ukończeniem lat 18 może odpowiadać na podstawie ustawy o wspieraniu i resocjalizacji nieletnich (art. 10 § 4).</a:t>
            </a:r>
          </a:p>
        </p:txBody>
      </p:sp>
    </p:spTree>
    <p:extLst>
      <p:ext uri="{BB962C8B-B14F-4D97-AF65-F5344CB8AC3E}">
        <p14:creationId xmlns:p14="http://schemas.microsoft.com/office/powerpoint/2010/main" val="840021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96C46E-8FEF-4597-AF43-C220EBC0440F}"/>
              </a:ext>
            </a:extLst>
          </p:cNvPr>
          <p:cNvSpPr>
            <a:spLocks noGrp="1"/>
          </p:cNvSpPr>
          <p:nvPr>
            <p:ph type="title"/>
          </p:nvPr>
        </p:nvSpPr>
        <p:spPr>
          <a:xfrm>
            <a:off x="646111" y="452718"/>
            <a:ext cx="9404723" cy="813374"/>
          </a:xfrm>
        </p:spPr>
        <p:txBody>
          <a:bodyPr/>
          <a:lstStyle/>
          <a:p>
            <a:endParaRPr lang="pl-PL" dirty="0"/>
          </a:p>
        </p:txBody>
      </p:sp>
      <p:sp>
        <p:nvSpPr>
          <p:cNvPr id="3" name="Symbol zastępczy zawartości 2">
            <a:extLst>
              <a:ext uri="{FF2B5EF4-FFF2-40B4-BE49-F238E27FC236}">
                <a16:creationId xmlns:a16="http://schemas.microsoft.com/office/drawing/2014/main" id="{AD310655-09A3-4106-8AC2-928FE326D8F8}"/>
              </a:ext>
            </a:extLst>
          </p:cNvPr>
          <p:cNvSpPr>
            <a:spLocks noGrp="1"/>
          </p:cNvSpPr>
          <p:nvPr>
            <p:ph idx="1"/>
          </p:nvPr>
        </p:nvSpPr>
        <p:spPr>
          <a:xfrm>
            <a:off x="361741" y="1557496"/>
            <a:ext cx="11495313" cy="4953836"/>
          </a:xfrm>
        </p:spPr>
        <p:txBody>
          <a:bodyPr>
            <a:normAutofit fontScale="85000" lnSpcReduction="20000"/>
          </a:bodyPr>
          <a:lstStyle/>
          <a:p>
            <a:pPr marL="0" indent="0" algn="just">
              <a:buNone/>
            </a:pPr>
            <a:r>
              <a:rPr lang="pl-PL" dirty="0"/>
              <a:t>Zasadą polskiego prawa karnego jest niepodleganie nieletnich odpowiedzialności karnej. Nieletniość stanowi </a:t>
            </a:r>
            <a:r>
              <a:rPr lang="pl-PL" b="1" dirty="0"/>
              <a:t>okoliczność wyłączającą winę</a:t>
            </a:r>
            <a:r>
              <a:rPr lang="pl-PL" dirty="0"/>
              <a:t>.</a:t>
            </a:r>
          </a:p>
          <a:p>
            <a:pPr marL="0" indent="0">
              <a:buNone/>
            </a:pPr>
            <a:r>
              <a:rPr lang="pl-PL" dirty="0"/>
              <a:t>Postępowanie w sprawach nieletnich normuje </a:t>
            </a:r>
            <a:r>
              <a:rPr lang="pl-PL" dirty="0">
                <a:hlinkClick r:id="rId2"/>
              </a:rPr>
              <a:t>ustawa</a:t>
            </a:r>
            <a:r>
              <a:rPr lang="pl-PL" dirty="0"/>
              <a:t> z 9.06.2022 r. </a:t>
            </a:r>
            <a:r>
              <a:rPr lang="pl-PL" b="1" dirty="0"/>
              <a:t>o wspieraniu i resocjalizacji nieletnich </a:t>
            </a:r>
            <a:r>
              <a:rPr lang="pl-PL" dirty="0"/>
              <a:t>(Dz.U. z 2024 poz. 978 ze zm.). Ma ona zastosowanie </a:t>
            </a:r>
            <a:r>
              <a:rPr lang="pl-PL" b="1" dirty="0"/>
              <a:t>na trzech płaszczyznach</a:t>
            </a:r>
            <a:r>
              <a:rPr lang="pl-PL" dirty="0"/>
              <a:t>: </a:t>
            </a:r>
          </a:p>
          <a:p>
            <a:pPr marL="0" indent="0">
              <a:buNone/>
            </a:pPr>
            <a:r>
              <a:rPr lang="pl-PL" dirty="0"/>
              <a:t>	w sprawach o demoralizację wobec osób, które ukończyły lat 10 i nie są pełnoletnie, </a:t>
            </a:r>
          </a:p>
          <a:p>
            <a:pPr marL="0" indent="0">
              <a:buNone/>
            </a:pPr>
            <a:r>
              <a:rPr lang="pl-PL" dirty="0"/>
              <a:t>	o czyny karalne popełnione przez nieletnich po ukończeniu 13 lat, ale przed ukończeniem 17 lat oraz </a:t>
            </a:r>
          </a:p>
          <a:p>
            <a:pPr marL="0" indent="0" algn="just">
              <a:buNone/>
            </a:pPr>
            <a:r>
              <a:rPr lang="pl-PL" dirty="0"/>
              <a:t>	w zakresie wykonywania środków wychowawczych, środka leczniczego lub środka poprawczego – 	wobec osób, względem których środki te zostały orzeczone, nie dłużej jednak niż do ukończenia przez 	te osoby 21 lat (wyjątkowo środek poprawczy może być wykonywany dłużej, ale maksymalnie do 	ukończenia przez nieletniego 24 lat – </a:t>
            </a:r>
            <a:r>
              <a:rPr lang="pl-PL" dirty="0">
                <a:hlinkClick r:id="rId3"/>
              </a:rPr>
              <a:t>art. 15 ust. 6</a:t>
            </a:r>
            <a:r>
              <a:rPr lang="pl-PL" dirty="0"/>
              <a:t> </a:t>
            </a:r>
            <a:r>
              <a:rPr lang="pl-PL" dirty="0" err="1"/>
              <a:t>u.w.r.n</a:t>
            </a:r>
            <a:r>
              <a:rPr lang="pl-PL" dirty="0"/>
              <a:t>.). </a:t>
            </a:r>
          </a:p>
          <a:p>
            <a:pPr marL="0" indent="0">
              <a:buNone/>
            </a:pPr>
            <a:endParaRPr lang="pl-PL" b="1" dirty="0"/>
          </a:p>
          <a:p>
            <a:pPr marL="0" indent="0" algn="just">
              <a:buNone/>
            </a:pPr>
            <a:r>
              <a:rPr lang="pl-PL" b="1" dirty="0"/>
              <a:t>Czynem karalnym</a:t>
            </a:r>
            <a:r>
              <a:rPr lang="pl-PL" dirty="0"/>
              <a:t> ustawa nazywa przestępstwa lub przestępstwa skarbowe, a także wykroczenia lub wykroczenia skarbowe. Postępowania w sprawach nieletnich prowadzą </a:t>
            </a:r>
            <a:r>
              <a:rPr lang="pl-PL" b="1" dirty="0"/>
              <a:t>sądy rodzinne</a:t>
            </a:r>
            <a:r>
              <a:rPr lang="pl-PL" dirty="0"/>
              <a:t>, stosując posiłkowo przepisy Kodeksu postępowania cywilnego, właściwe dla spraw opiekuńczych (art. 27 </a:t>
            </a:r>
            <a:r>
              <a:rPr lang="pl-PL" dirty="0" err="1"/>
              <a:t>u.r.w.n</a:t>
            </a:r>
            <a:r>
              <a:rPr lang="pl-PL" dirty="0"/>
              <a:t>.), a w pewnym zakresie także Kodeksu postępowania karnego (art. 28 ust. 5 </a:t>
            </a:r>
            <a:r>
              <a:rPr lang="pl-PL" dirty="0" err="1"/>
              <a:t>u.r.w.n</a:t>
            </a:r>
            <a:r>
              <a:rPr lang="pl-PL" dirty="0"/>
              <a:t>.). W postępowaniach tych można wobec nieletnich stosować środki wychowawcze, środek leczniczy i poprawczy wskazane w ustawie.</a:t>
            </a:r>
          </a:p>
          <a:p>
            <a:br>
              <a:rPr lang="pl-PL" b="1" dirty="0"/>
            </a:br>
            <a:endParaRPr lang="pl-PL" dirty="0"/>
          </a:p>
        </p:txBody>
      </p:sp>
    </p:spTree>
    <p:extLst>
      <p:ext uri="{BB962C8B-B14F-4D97-AF65-F5344CB8AC3E}">
        <p14:creationId xmlns:p14="http://schemas.microsoft.com/office/powerpoint/2010/main" val="112301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39EB345-16E9-453C-A504-91367A975FBD}"/>
              </a:ext>
            </a:extLst>
          </p:cNvPr>
          <p:cNvSpPr>
            <a:spLocks noGrp="1"/>
          </p:cNvSpPr>
          <p:nvPr>
            <p:ph type="title"/>
          </p:nvPr>
        </p:nvSpPr>
        <p:spPr>
          <a:xfrm>
            <a:off x="646111" y="452718"/>
            <a:ext cx="9404723" cy="873664"/>
          </a:xfrm>
        </p:spPr>
        <p:txBody>
          <a:bodyPr/>
          <a:lstStyle/>
          <a:p>
            <a:endParaRPr lang="pl-PL" dirty="0"/>
          </a:p>
        </p:txBody>
      </p:sp>
      <p:sp>
        <p:nvSpPr>
          <p:cNvPr id="3" name="Symbol zastępczy zawartości 2">
            <a:extLst>
              <a:ext uri="{FF2B5EF4-FFF2-40B4-BE49-F238E27FC236}">
                <a16:creationId xmlns:a16="http://schemas.microsoft.com/office/drawing/2014/main" id="{13541635-5F4A-4C5A-A30F-04F8CEC543EF}"/>
              </a:ext>
            </a:extLst>
          </p:cNvPr>
          <p:cNvSpPr>
            <a:spLocks noGrp="1"/>
          </p:cNvSpPr>
          <p:nvPr>
            <p:ph idx="1"/>
          </p:nvPr>
        </p:nvSpPr>
        <p:spPr>
          <a:xfrm>
            <a:off x="311499" y="1557495"/>
            <a:ext cx="11545555" cy="5044271"/>
          </a:xfrm>
        </p:spPr>
        <p:txBody>
          <a:bodyPr>
            <a:normAutofit fontScale="92500" lnSpcReduction="20000"/>
          </a:bodyPr>
          <a:lstStyle/>
          <a:p>
            <a:pPr marL="0" indent="0" algn="just">
              <a:buNone/>
            </a:pPr>
            <a:r>
              <a:rPr lang="pl-PL" dirty="0"/>
              <a:t>Nieletni może ponieść odpowiedzialność karną jedynie </a:t>
            </a:r>
            <a:r>
              <a:rPr lang="pl-PL" b="1" dirty="0"/>
              <a:t>wyjątkowo</a:t>
            </a:r>
            <a:r>
              <a:rPr lang="pl-PL" dirty="0"/>
              <a:t>, jeśli zostaną spełnione warunki z art. 10 § 2 lub 2a. Przesłanki pociągnięcia nieletniego do odpowiedzialności karnej na podstawie art. 10 § 2 są następujące: </a:t>
            </a:r>
          </a:p>
          <a:p>
            <a:pPr marL="0" indent="0" algn="just">
              <a:buNone/>
            </a:pPr>
            <a:r>
              <a:rPr lang="pl-PL" dirty="0"/>
              <a:t>	nieletni popełnia czyn mający znamiona jednego z przestępstw enumeratywnie 	wyliczonych w tym przepisie, po ukończeniu 15. roku życia, </a:t>
            </a:r>
          </a:p>
          <a:p>
            <a:pPr marL="0" indent="0" algn="just">
              <a:buNone/>
            </a:pPr>
            <a:r>
              <a:rPr lang="pl-PL" dirty="0"/>
              <a:t>	a okoliczności sprawy, stopień rozwoju sprawcy, jego warunki i właściwości osobiste 	przemawiają za jego ukaraniem. Wszystkie te przesłanki muszą zostać spełnione łącznie.</a:t>
            </a:r>
          </a:p>
          <a:p>
            <a:pPr marL="0" indent="0" algn="just">
              <a:buNone/>
            </a:pPr>
            <a:endParaRPr lang="pl-PL" dirty="0"/>
          </a:p>
          <a:p>
            <a:pPr marL="0" indent="0" algn="just">
              <a:buNone/>
            </a:pPr>
            <a:r>
              <a:rPr lang="pl-PL" dirty="0"/>
              <a:t>Poniesienie odpowiedzialności karnej przez nieletniego ma charakter </a:t>
            </a:r>
            <a:r>
              <a:rPr lang="pl-PL" b="1" dirty="0"/>
              <a:t>fakultatywny</a:t>
            </a:r>
            <a:r>
              <a:rPr lang="pl-PL" dirty="0"/>
              <a:t>, uzależnione jest od oceny sądu. Jest możliwe tylko wówczas, gdy nieletni </a:t>
            </a:r>
            <a:r>
              <a:rPr lang="pl-PL" b="1" dirty="0"/>
              <a:t>popełni jedno lub więcej z przestępstw wymienionych</a:t>
            </a:r>
            <a:r>
              <a:rPr lang="pl-PL" dirty="0"/>
              <a:t> w art. 10 § 2. Są to wyjątkowo poważne przestępstwa, często popełniane przez sprawców nieletnich z wyjątkową brutalnością i okrucieństwem. Zostały one wyliczone przez podanie konkretnych typów przestępstw. Zrezygnowano tym samym z opisowego wskazania przestępstw, za popełnienie których nieletni mógł ponieść odpowiedzialność karną na gruncie Kodeksu karnego z 1969 r. Rozwiązanie przyjęte w Kodeksie karnym z 1997 r. lepiej realizuje zasadę </a:t>
            </a:r>
            <a:r>
              <a:rPr lang="pl-PL" i="1" dirty="0" err="1"/>
              <a:t>nullum</a:t>
            </a:r>
            <a:r>
              <a:rPr lang="pl-PL" i="1" dirty="0"/>
              <a:t> </a:t>
            </a:r>
            <a:r>
              <a:rPr lang="pl-PL" i="1" dirty="0" err="1"/>
              <a:t>crimen</a:t>
            </a:r>
            <a:r>
              <a:rPr lang="pl-PL" i="1" dirty="0"/>
              <a:t> sine lege</a:t>
            </a:r>
            <a:r>
              <a:rPr lang="pl-PL" dirty="0"/>
              <a:t> (</a:t>
            </a:r>
            <a:r>
              <a:rPr lang="pl-PL" i="1" dirty="0" err="1"/>
              <a:t>stricta</a:t>
            </a:r>
            <a:r>
              <a:rPr lang="pl-PL" i="1" dirty="0"/>
              <a:t> </a:t>
            </a:r>
            <a:r>
              <a:rPr lang="pl-PL" dirty="0"/>
              <a:t>i</a:t>
            </a:r>
            <a:r>
              <a:rPr lang="pl-PL" i="1" dirty="0"/>
              <a:t> certa</a:t>
            </a:r>
            <a:r>
              <a:rPr lang="pl-PL" dirty="0"/>
              <a:t>). Po wejściu w życie ustawy z 27.07.2005 r. o zmianie ustawy – Kodeks karny, ustawy – Kodeks postępowania karnego i ustawy – Kodeks karny wykonawczy </a:t>
            </a:r>
            <a:r>
              <a:rPr lang="pl-PL" dirty="0">
                <a:hlinkClick r:id="rId2"/>
              </a:rPr>
              <a:t>art. 10 § 2</a:t>
            </a:r>
            <a:r>
              <a:rPr lang="pl-PL" dirty="0"/>
              <a:t> k.k. nie był skorelowany z </a:t>
            </a:r>
            <a:r>
              <a:rPr lang="pl-PL" dirty="0">
                <a:hlinkClick r:id="rId3"/>
              </a:rPr>
              <a:t>art. 197</a:t>
            </a:r>
            <a:r>
              <a:rPr lang="pl-PL" dirty="0"/>
              <a:t> k.k. Wymieniona ustawa dodała do art. 197 m.in. § 4. </a:t>
            </a:r>
          </a:p>
          <a:p>
            <a:pPr marL="0" indent="0" algn="just">
              <a:buNone/>
            </a:pPr>
            <a:endParaRPr lang="pl-PL" dirty="0"/>
          </a:p>
          <a:p>
            <a:pPr marL="0" indent="0" algn="just">
              <a:buNone/>
            </a:pPr>
            <a:endParaRPr lang="pl-PL" dirty="0"/>
          </a:p>
        </p:txBody>
      </p:sp>
    </p:spTree>
    <p:extLst>
      <p:ext uri="{BB962C8B-B14F-4D97-AF65-F5344CB8AC3E}">
        <p14:creationId xmlns:p14="http://schemas.microsoft.com/office/powerpoint/2010/main" val="1664369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8E55AE-A7C2-4E74-A960-8213CF0CE0CD}"/>
              </a:ext>
            </a:extLst>
          </p:cNvPr>
          <p:cNvSpPr>
            <a:spLocks noGrp="1"/>
          </p:cNvSpPr>
          <p:nvPr>
            <p:ph type="title"/>
          </p:nvPr>
        </p:nvSpPr>
        <p:spPr>
          <a:xfrm>
            <a:off x="646111" y="452718"/>
            <a:ext cx="9404723" cy="722939"/>
          </a:xfrm>
        </p:spPr>
        <p:txBody>
          <a:bodyPr/>
          <a:lstStyle/>
          <a:p>
            <a:endParaRPr lang="pl-PL" dirty="0"/>
          </a:p>
        </p:txBody>
      </p:sp>
      <p:sp>
        <p:nvSpPr>
          <p:cNvPr id="3" name="Symbol zastępczy zawartości 2">
            <a:extLst>
              <a:ext uri="{FF2B5EF4-FFF2-40B4-BE49-F238E27FC236}">
                <a16:creationId xmlns:a16="http://schemas.microsoft.com/office/drawing/2014/main" id="{A2BE1F00-025F-40C1-849C-72C6E2545549}"/>
              </a:ext>
            </a:extLst>
          </p:cNvPr>
          <p:cNvSpPr>
            <a:spLocks noGrp="1"/>
          </p:cNvSpPr>
          <p:nvPr>
            <p:ph idx="1"/>
          </p:nvPr>
        </p:nvSpPr>
        <p:spPr>
          <a:xfrm>
            <a:off x="291402" y="1577592"/>
            <a:ext cx="11595798" cy="5004078"/>
          </a:xfrm>
        </p:spPr>
        <p:txBody>
          <a:bodyPr>
            <a:normAutofit fontScale="92500" lnSpcReduction="20000"/>
          </a:bodyPr>
          <a:lstStyle/>
          <a:p>
            <a:pPr marL="0" indent="0" algn="just">
              <a:buNone/>
            </a:pPr>
            <a:r>
              <a:rPr lang="pl-PL" dirty="0"/>
              <a:t>Wyodrębnienie typu </a:t>
            </a:r>
            <a:r>
              <a:rPr lang="pl-PL" dirty="0" err="1"/>
              <a:t>metakwalifikowanego</a:t>
            </a:r>
            <a:r>
              <a:rPr lang="pl-PL" dirty="0"/>
              <a:t> w stosunku do przestępstwa z § 3 spowodowało powstanie paradoksalnej sytuacji, kiedy to nieletni sprawca, który dopuścił się czynu o większej szkodliwości społecznej (zgwałcenie wspólnie z inną osobą popełnione ze szczególnym okrucieństwem), nie mógł ponieść odpowiedzialności karnej, a nieletni sprawca (przy spełnieniu pozostałych przesłanek z art. 10 § 2), który popełnił czyn o mniejszej społecznej szkodliwości (popełnił czyn wspólnie z inną osobą, ale nie działał ze szczególnym okrucieństwem), mógł taką odpowiedzialność ponieść. Zmianę tego stanu rzeczy przyniosła dopiero ustawa z 5.11.2009 r. o zmianie ustawy – Kodeks karny, ustawy – Kodeks postępowania karnego, ustawy – Kodeks karny wykonawczy, ustawy – Kodeks karny skarbowy oraz niektórych innych ustaw, która uzupełniła katalog przestępstw wymienionych w </a:t>
            </a:r>
            <a:r>
              <a:rPr lang="pl-PL" dirty="0">
                <a:hlinkClick r:id="rId2">
                  <a:extLst>
                    <a:ext uri="{A12FA001-AC4F-418D-AE19-62706E023703}">
                      <ahyp:hlinkClr xmlns:ahyp="http://schemas.microsoft.com/office/drawing/2018/hyperlinkcolor" val="tx"/>
                    </a:ext>
                  </a:extLst>
                </a:hlinkClick>
              </a:rPr>
              <a:t>art. 10 § 2</a:t>
            </a:r>
            <a:r>
              <a:rPr lang="pl-PL" dirty="0"/>
              <a:t> k.k. o typ kwalifikowany z </a:t>
            </a:r>
            <a:r>
              <a:rPr lang="pl-PL" dirty="0">
                <a:hlinkClick r:id="rId3">
                  <a:extLst>
                    <a:ext uri="{A12FA001-AC4F-418D-AE19-62706E023703}">
                      <ahyp:hlinkClr xmlns:ahyp="http://schemas.microsoft.com/office/drawing/2018/hyperlinkcolor" val="tx"/>
                    </a:ext>
                  </a:extLst>
                </a:hlinkClick>
              </a:rPr>
              <a:t>art. 197 § 4</a:t>
            </a:r>
            <a:r>
              <a:rPr lang="pl-PL" dirty="0"/>
              <a:t> k.k.</a:t>
            </a:r>
          </a:p>
          <a:p>
            <a:pPr marL="0" indent="0" algn="just">
              <a:buNone/>
            </a:pPr>
            <a:endParaRPr lang="pl-PL" dirty="0"/>
          </a:p>
          <a:p>
            <a:pPr marL="0" indent="0" algn="just">
              <a:buNone/>
            </a:pPr>
            <a:endParaRPr lang="pl-PL" dirty="0"/>
          </a:p>
          <a:p>
            <a:pPr marL="0" indent="0" algn="just">
              <a:buNone/>
            </a:pPr>
            <a:r>
              <a:rPr lang="pl-PL" dirty="0"/>
              <a:t>Nowelizacja z 7.07.2022 r. poszerzyła katalog przestępstw w art. 10 § 2 o typ podstawowy zgwałcenia z art. 197 § 1. Ponieważ obejmuje on także wszystkie typy kwalifikowane zgwałcenia, w art. 10 § 2 pojawiły się także zmiany formalne polegające na uzupełnieniu wyliczenia o nowo utworzone typy zgwałcenia kwalifikowanego. </a:t>
            </a:r>
            <a:r>
              <a:rPr lang="pl-PL" dirty="0">
                <a:hlinkClick r:id="rId4">
                  <a:extLst>
                    <a:ext uri="{A12FA001-AC4F-418D-AE19-62706E023703}">
                      <ahyp:hlinkClr xmlns:ahyp="http://schemas.microsoft.com/office/drawing/2018/hyperlinkcolor" val="tx"/>
                    </a:ext>
                  </a:extLst>
                </a:hlinkClick>
              </a:rPr>
              <a:t>Ustawa</a:t>
            </a:r>
            <a:r>
              <a:rPr lang="pl-PL" dirty="0"/>
              <a:t> z dnia 28.6.2024 (Dz.U. poz. 1228) dodała kolejny typ zgwałcenia w </a:t>
            </a:r>
            <a:r>
              <a:rPr lang="pl-PL" dirty="0">
                <a:hlinkClick r:id="rId5">
                  <a:extLst>
                    <a:ext uri="{A12FA001-AC4F-418D-AE19-62706E023703}">
                      <ahyp:hlinkClr xmlns:ahyp="http://schemas.microsoft.com/office/drawing/2018/hyperlinkcolor" val="tx"/>
                    </a:ext>
                  </a:extLst>
                </a:hlinkClick>
              </a:rPr>
              <a:t>art. 1a</a:t>
            </a:r>
            <a:r>
              <a:rPr lang="pl-PL" dirty="0"/>
              <a:t>. On również został włączony do katalogu przestępstw wskazanych w </a:t>
            </a:r>
            <a:r>
              <a:rPr lang="pl-PL" dirty="0">
                <a:hlinkClick r:id="rId2">
                  <a:extLst>
                    <a:ext uri="{A12FA001-AC4F-418D-AE19-62706E023703}">
                      <ahyp:hlinkClr xmlns:ahyp="http://schemas.microsoft.com/office/drawing/2018/hyperlinkcolor" val="tx"/>
                    </a:ext>
                  </a:extLst>
                </a:hlinkClick>
              </a:rPr>
              <a:t>art. 10 § 2</a:t>
            </a:r>
            <a:r>
              <a:rPr lang="pl-PL" dirty="0"/>
              <a:t> k.k.</a:t>
            </a:r>
          </a:p>
        </p:txBody>
      </p:sp>
    </p:spTree>
    <p:extLst>
      <p:ext uri="{BB962C8B-B14F-4D97-AF65-F5344CB8AC3E}">
        <p14:creationId xmlns:p14="http://schemas.microsoft.com/office/powerpoint/2010/main" val="2219288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FCCFD7-1D85-4A7B-8377-E6688D2E3475}"/>
              </a:ext>
            </a:extLst>
          </p:cNvPr>
          <p:cNvSpPr>
            <a:spLocks noGrp="1"/>
          </p:cNvSpPr>
          <p:nvPr>
            <p:ph type="title"/>
          </p:nvPr>
        </p:nvSpPr>
        <p:spPr>
          <a:xfrm>
            <a:off x="646111" y="452718"/>
            <a:ext cx="9404723" cy="692794"/>
          </a:xfrm>
        </p:spPr>
        <p:txBody>
          <a:bodyPr/>
          <a:lstStyle/>
          <a:p>
            <a:endParaRPr lang="pl-PL" dirty="0"/>
          </a:p>
        </p:txBody>
      </p:sp>
      <p:sp>
        <p:nvSpPr>
          <p:cNvPr id="3" name="Symbol zastępczy zawartości 2">
            <a:extLst>
              <a:ext uri="{FF2B5EF4-FFF2-40B4-BE49-F238E27FC236}">
                <a16:creationId xmlns:a16="http://schemas.microsoft.com/office/drawing/2014/main" id="{93D12BE5-8CC6-4D73-8D44-1DA5BD737070}"/>
              </a:ext>
            </a:extLst>
          </p:cNvPr>
          <p:cNvSpPr>
            <a:spLocks noGrp="1"/>
          </p:cNvSpPr>
          <p:nvPr>
            <p:ph idx="1"/>
          </p:nvPr>
        </p:nvSpPr>
        <p:spPr>
          <a:xfrm>
            <a:off x="331596" y="1587640"/>
            <a:ext cx="11455120" cy="4953837"/>
          </a:xfrm>
        </p:spPr>
        <p:txBody>
          <a:bodyPr>
            <a:normAutofit fontScale="85000" lnSpcReduction="20000"/>
          </a:bodyPr>
          <a:lstStyle/>
          <a:p>
            <a:pPr marL="0" indent="0" algn="just">
              <a:buNone/>
            </a:pPr>
            <a:r>
              <a:rPr lang="pl-PL" dirty="0"/>
              <a:t>Ustawa z 26.11.2010 r. o zmianie ustawy – Kodeks karny oraz ustawy o Policji </a:t>
            </a:r>
            <a:r>
              <a:rPr lang="pl-PL" b="1" dirty="0"/>
              <a:t>rozstrzygnęła wątpliwości</a:t>
            </a:r>
            <a:r>
              <a:rPr lang="pl-PL" dirty="0"/>
              <a:t> związane ze statusem kwalifikowanych typów zabójstwa. W związku z tym ustawodawca po raz kolejny zmienił brzmienie art. 10 § 2, ustalając katalog przestępstw, za popełnienie których odpowiedzialność karną może ponieść nieletni sprawca. Cytowana wcześniej nowelizacja z 5.11.2009 r. wyłączyła z niego typy kwalifikowane zabójstwa (art. 148 § 2 i 3), co stanowiło konsekwencję niejednoznacznej sytuacji związanej z orzeczeniem TK z 16.04.2009 r., </a:t>
            </a:r>
            <a:r>
              <a:rPr lang="pl-PL" dirty="0">
                <a:hlinkClick r:id="rId2">
                  <a:extLst>
                    <a:ext uri="{A12FA001-AC4F-418D-AE19-62706E023703}">
                      <ahyp:hlinkClr xmlns:ahyp="http://schemas.microsoft.com/office/drawing/2018/hyperlinkcolor" val="tx"/>
                    </a:ext>
                  </a:extLst>
                </a:hlinkClick>
              </a:rPr>
              <a:t>P 11/08</a:t>
            </a:r>
            <a:r>
              <a:rPr lang="pl-PL" dirty="0"/>
              <a:t>, Dz.U. Nr 63, poz. 533, odnośnie do trybu wprowadzenia zmiany sankcji w art. 148 § 2.</a:t>
            </a:r>
          </a:p>
          <a:p>
            <a:pPr marL="0" indent="0" algn="just">
              <a:buNone/>
            </a:pPr>
            <a:endParaRPr lang="pl-PL" dirty="0"/>
          </a:p>
          <a:p>
            <a:pPr marL="0" indent="0" algn="just">
              <a:buNone/>
            </a:pPr>
            <a:r>
              <a:rPr lang="pl-PL" dirty="0"/>
              <a:t>Niejednoznacznie jest rozstrzygana kwestia, czy nieletni może ponieść odpowiedzialność karną na podstawie art. 10 § 2 wówczas, gdy czyn wypełnia znamiona czynu zabronionego </a:t>
            </a:r>
            <a:r>
              <a:rPr lang="pl-PL" b="1" dirty="0"/>
              <a:t>wymienionego w tym przepisie i innego typu</a:t>
            </a:r>
            <a:r>
              <a:rPr lang="pl-PL" dirty="0"/>
              <a:t>. Za taką możliwością opowiedzieli się A. Zoll. Odrzuciło taką możliwość orzecznictwo (wyrok SA w Lublinie z 5.05.1995 r., </a:t>
            </a:r>
            <a:r>
              <a:rPr lang="pl-PL" dirty="0">
                <a:hlinkClick r:id="rId3">
                  <a:extLst>
                    <a:ext uri="{A12FA001-AC4F-418D-AE19-62706E023703}">
                      <ahyp:hlinkClr xmlns:ahyp="http://schemas.microsoft.com/office/drawing/2018/hyperlinkcolor" val="tx"/>
                    </a:ext>
                  </a:extLst>
                </a:hlinkClick>
              </a:rPr>
              <a:t>II </a:t>
            </a:r>
            <a:r>
              <a:rPr lang="pl-PL" dirty="0" err="1">
                <a:hlinkClick r:id="rId3">
                  <a:extLst>
                    <a:ext uri="{A12FA001-AC4F-418D-AE19-62706E023703}">
                      <ahyp:hlinkClr xmlns:ahyp="http://schemas.microsoft.com/office/drawing/2018/hyperlinkcolor" val="tx"/>
                    </a:ext>
                  </a:extLst>
                </a:hlinkClick>
              </a:rPr>
              <a:t>AKr</a:t>
            </a:r>
            <a:r>
              <a:rPr lang="pl-PL" dirty="0">
                <a:hlinkClick r:id="rId3">
                  <a:extLst>
                    <a:ext uri="{A12FA001-AC4F-418D-AE19-62706E023703}">
                      <ahyp:hlinkClr xmlns:ahyp="http://schemas.microsoft.com/office/drawing/2018/hyperlinkcolor" val="tx"/>
                    </a:ext>
                  </a:extLst>
                </a:hlinkClick>
              </a:rPr>
              <a:t> 47/95</a:t>
            </a:r>
            <a:r>
              <a:rPr lang="pl-PL" dirty="0"/>
              <a:t>, OSA 1995/4, poz. 23; wyrok SA we Wrocławiu z 19.06.2001, </a:t>
            </a:r>
            <a:r>
              <a:rPr lang="pl-PL" dirty="0">
                <a:hlinkClick r:id="rId4">
                  <a:extLst>
                    <a:ext uri="{A12FA001-AC4F-418D-AE19-62706E023703}">
                      <ahyp:hlinkClr xmlns:ahyp="http://schemas.microsoft.com/office/drawing/2018/hyperlinkcolor" val="tx"/>
                    </a:ext>
                  </a:extLst>
                </a:hlinkClick>
              </a:rPr>
              <a:t>II </a:t>
            </a:r>
            <a:r>
              <a:rPr lang="pl-PL" dirty="0" err="1">
                <a:hlinkClick r:id="rId4">
                  <a:extLst>
                    <a:ext uri="{A12FA001-AC4F-418D-AE19-62706E023703}">
                      <ahyp:hlinkClr xmlns:ahyp="http://schemas.microsoft.com/office/drawing/2018/hyperlinkcolor" val="tx"/>
                    </a:ext>
                  </a:extLst>
                </a:hlinkClick>
              </a:rPr>
              <a:t>AKa</a:t>
            </a:r>
            <a:r>
              <a:rPr lang="pl-PL" dirty="0">
                <a:hlinkClick r:id="rId4">
                  <a:extLst>
                    <a:ext uri="{A12FA001-AC4F-418D-AE19-62706E023703}">
                      <ahyp:hlinkClr xmlns:ahyp="http://schemas.microsoft.com/office/drawing/2018/hyperlinkcolor" val="tx"/>
                    </a:ext>
                  </a:extLst>
                </a:hlinkClick>
              </a:rPr>
              <a:t> 218/01</a:t>
            </a:r>
            <a:r>
              <a:rPr lang="pl-PL" dirty="0"/>
              <a:t>, OSA 2001/10, poz. 63). </a:t>
            </a:r>
          </a:p>
          <a:p>
            <a:pPr marL="0" indent="0" algn="just">
              <a:buNone/>
            </a:pPr>
            <a:r>
              <a:rPr lang="pl-PL" dirty="0"/>
              <a:t>Należy przyjąć, że nieletni sprawca </a:t>
            </a:r>
            <a:r>
              <a:rPr lang="pl-PL" b="1" dirty="0"/>
              <a:t>może</a:t>
            </a:r>
            <a:r>
              <a:rPr lang="pl-PL" dirty="0"/>
              <a:t> ponieść odpowiedzialność karną za popełnienie czynu zabronionego wypełniającego znamiona co najmniej dwóch przepisów ustawy, z których tylko jeden został wymieniony w art. 10 § 2. Może to mieć jednak miejsce </a:t>
            </a:r>
            <a:r>
              <a:rPr lang="pl-PL" b="1" dirty="0"/>
              <a:t>tylko wtedy, gdy przepis wskazany w art. 10 § 2 oddaje zasadniczy charakter czynu popełnionego przez nieletniego sprawcę, a przepis pozostający w kumulatywnej kwalifikacji jedynie dopełnia obrazu kryminalnego bezprawia</a:t>
            </a:r>
            <a:r>
              <a:rPr lang="pl-PL" dirty="0"/>
              <a:t>. Należałoby jednak wyeliminować wówczas z opisu czynu fragment odnoszący się do znamion z przepisu niewskazanego w art. 10 § 2. Odpowiedzialność karna nieletniego w takiej sytuacji </a:t>
            </a:r>
            <a:r>
              <a:rPr lang="pl-PL" b="1" dirty="0"/>
              <a:t>jest wykluczona</a:t>
            </a:r>
            <a:r>
              <a:rPr lang="pl-PL" dirty="0"/>
              <a:t>, gdyby wymiar kary miał nastąpić na podstawie przepisu niewymienionego w art. 10 § 2.</a:t>
            </a:r>
          </a:p>
        </p:txBody>
      </p:sp>
    </p:spTree>
    <p:extLst>
      <p:ext uri="{BB962C8B-B14F-4D97-AF65-F5344CB8AC3E}">
        <p14:creationId xmlns:p14="http://schemas.microsoft.com/office/powerpoint/2010/main" val="1336776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1D9CD3-EC79-4205-96E2-5592086F0295}"/>
              </a:ext>
            </a:extLst>
          </p:cNvPr>
          <p:cNvSpPr>
            <a:spLocks noGrp="1"/>
          </p:cNvSpPr>
          <p:nvPr>
            <p:ph type="title"/>
          </p:nvPr>
        </p:nvSpPr>
        <p:spPr>
          <a:xfrm>
            <a:off x="646111" y="452718"/>
            <a:ext cx="9404723" cy="582262"/>
          </a:xfrm>
        </p:spPr>
        <p:txBody>
          <a:bodyPr/>
          <a:lstStyle/>
          <a:p>
            <a:endParaRPr lang="pl-PL" dirty="0"/>
          </a:p>
        </p:txBody>
      </p:sp>
      <p:sp>
        <p:nvSpPr>
          <p:cNvPr id="3" name="Symbol zastępczy zawartości 2">
            <a:extLst>
              <a:ext uri="{FF2B5EF4-FFF2-40B4-BE49-F238E27FC236}">
                <a16:creationId xmlns:a16="http://schemas.microsoft.com/office/drawing/2014/main" id="{F05A3CB0-17A9-49D3-8211-F1F6ACC4CB92}"/>
              </a:ext>
            </a:extLst>
          </p:cNvPr>
          <p:cNvSpPr>
            <a:spLocks noGrp="1"/>
          </p:cNvSpPr>
          <p:nvPr>
            <p:ph idx="1"/>
          </p:nvPr>
        </p:nvSpPr>
        <p:spPr>
          <a:xfrm>
            <a:off x="321547" y="1396721"/>
            <a:ext cx="11585749" cy="5184949"/>
          </a:xfrm>
        </p:spPr>
        <p:txBody>
          <a:bodyPr>
            <a:normAutofit fontScale="92500" lnSpcReduction="10000"/>
          </a:bodyPr>
          <a:lstStyle/>
          <a:p>
            <a:pPr marL="0" indent="0" algn="just">
              <a:buNone/>
            </a:pPr>
            <a:r>
              <a:rPr lang="pl-PL" dirty="0"/>
              <a:t>Zgodnie z art. 1 § 3 nieletni może ponieść odpowiedzialność karną tylko wówczas, gdy </a:t>
            </a:r>
            <a:r>
              <a:rPr lang="pl-PL" b="1" dirty="0"/>
              <a:t>można przypisać mu winę</a:t>
            </a:r>
            <a:r>
              <a:rPr lang="pl-PL" dirty="0"/>
              <a:t> w czasie czynu. Należy zatem ustalić, czy stopień rozwoju sprawcy oraz jego warunki i właściwości osobiste pozwalają na stwierdzenie, że sprawca jest zdatny do przypisania mu winy. </a:t>
            </a:r>
          </a:p>
          <a:p>
            <a:pPr marL="0" indent="0" algn="just">
              <a:buNone/>
            </a:pPr>
            <a:r>
              <a:rPr lang="pl-PL" dirty="0"/>
              <a:t>Pod pojęciem </a:t>
            </a:r>
            <a:r>
              <a:rPr lang="pl-PL" b="1" dirty="0"/>
              <a:t>stopnia rozwoju</a:t>
            </a:r>
            <a:r>
              <a:rPr lang="pl-PL" dirty="0"/>
              <a:t> kryje się przede wszystkim poziom rozwoju intelektualnego (mierzonego za pomocą tzw. testów inteligencji), ale także poziom rozwoju moralnego i emocjonalnego. </a:t>
            </a:r>
          </a:p>
          <a:p>
            <a:pPr marL="0" indent="0" algn="just">
              <a:buNone/>
            </a:pPr>
            <a:r>
              <a:rPr lang="pl-PL" dirty="0"/>
              <a:t>Jeśli zaś chodzi o </a:t>
            </a:r>
            <a:r>
              <a:rPr lang="pl-PL" b="1" dirty="0"/>
              <a:t>„warunki i właściwości osobiste”</a:t>
            </a:r>
            <a:r>
              <a:rPr lang="pl-PL" dirty="0"/>
              <a:t>, należy tu wziąć pod uwagę stan zdrowia i wiek oraz cechy osobowości sprawcy (stopień jej ukształtowania), charakteru, utrwalone sposoby reagowania na stres i sytuacje trudne. Wydaje się, że nie jest właściwe rozumienie przez warunki osobiste środowiska, w jakim przebywa nieletni sprawca, w szczególności zaś jego stosunków rodzinnych. Są one oczywiście istotne dla kształtowania się nieletniego, ale trudno je określić mianem warunków osobistych. </a:t>
            </a:r>
          </a:p>
          <a:p>
            <a:pPr marL="0" indent="0" algn="just">
              <a:buNone/>
            </a:pPr>
            <a:r>
              <a:rPr lang="pl-PL" dirty="0"/>
              <a:t>Pod pojęciem </a:t>
            </a:r>
            <a:r>
              <a:rPr lang="pl-PL" b="1" dirty="0"/>
              <a:t>okoliczności sprawy</a:t>
            </a:r>
            <a:r>
              <a:rPr lang="pl-PL" dirty="0"/>
              <a:t> kryje się przede wszystkim sposób popełnienia czynu (drastyczny, brutalny), a także, jak się wydaje, motywacja sprawcy nieletniego (tu okolicznością przemawiającą za ukaraniem nieletniego jest przede wszystkim popełnienie czynu „bez powodu”). Okoliczności sprawy stanowią także przesłankę oceny stopnia zdemoralizowania nieletniego sprawcy i stopnia zagrożenia dla porządku prawnego z jego strony.</a:t>
            </a:r>
          </a:p>
        </p:txBody>
      </p:sp>
    </p:spTree>
    <p:extLst>
      <p:ext uri="{BB962C8B-B14F-4D97-AF65-F5344CB8AC3E}">
        <p14:creationId xmlns:p14="http://schemas.microsoft.com/office/powerpoint/2010/main" val="1455468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C0DAE5-FA24-4E27-9EE0-2759E065DD49}"/>
              </a:ext>
            </a:extLst>
          </p:cNvPr>
          <p:cNvSpPr>
            <a:spLocks noGrp="1"/>
          </p:cNvSpPr>
          <p:nvPr>
            <p:ph type="title"/>
          </p:nvPr>
        </p:nvSpPr>
        <p:spPr>
          <a:xfrm>
            <a:off x="646111" y="452718"/>
            <a:ext cx="9404723" cy="572214"/>
          </a:xfrm>
        </p:spPr>
        <p:txBody>
          <a:bodyPr/>
          <a:lstStyle/>
          <a:p>
            <a:endParaRPr lang="pl-PL" dirty="0"/>
          </a:p>
        </p:txBody>
      </p:sp>
      <p:sp>
        <p:nvSpPr>
          <p:cNvPr id="3" name="Symbol zastępczy zawartości 2">
            <a:extLst>
              <a:ext uri="{FF2B5EF4-FFF2-40B4-BE49-F238E27FC236}">
                <a16:creationId xmlns:a16="http://schemas.microsoft.com/office/drawing/2014/main" id="{A299CFE9-9052-4E85-9306-10634C846EEE}"/>
              </a:ext>
            </a:extLst>
          </p:cNvPr>
          <p:cNvSpPr>
            <a:spLocks noGrp="1"/>
          </p:cNvSpPr>
          <p:nvPr>
            <p:ph idx="1"/>
          </p:nvPr>
        </p:nvSpPr>
        <p:spPr>
          <a:xfrm>
            <a:off x="301452" y="1396722"/>
            <a:ext cx="11575700" cy="5164852"/>
          </a:xfrm>
        </p:spPr>
        <p:txBody>
          <a:bodyPr/>
          <a:lstStyle/>
          <a:p>
            <a:pPr marL="0" indent="0" algn="just">
              <a:buNone/>
            </a:pPr>
            <a:endParaRPr lang="pl-PL" dirty="0"/>
          </a:p>
          <a:p>
            <a:pPr marL="0" indent="0" algn="just">
              <a:buNone/>
            </a:pPr>
            <a:r>
              <a:rPr lang="pl-PL" dirty="0"/>
              <a:t>Warunku koniecznego poniesienia przez nieletniego odpowiedzialności karnej </a:t>
            </a:r>
            <a:r>
              <a:rPr lang="pl-PL" b="1" dirty="0"/>
              <a:t>nie stanowi</a:t>
            </a:r>
            <a:r>
              <a:rPr lang="pl-PL" dirty="0"/>
              <a:t> uprzednie stosowanie wobec niego środków wychowawczych lub poprawczych. Należy zauważyć, że obecnie ustawa o wspieraniu i resocjalizacji nieletnich wyraźnie wymienia jeden środek poprawczy (użyta zostaje liczba pojedyncza). Należałoby zatem, skoro i tak art. 10 § 2 został zmodyfikowany wprowadzić, i tę korektę. </a:t>
            </a:r>
          </a:p>
          <a:p>
            <a:pPr marL="0" indent="0" algn="just">
              <a:buNone/>
            </a:pPr>
            <a:endParaRPr lang="pl-PL" dirty="0"/>
          </a:p>
          <a:p>
            <a:pPr marL="0" indent="0" algn="just">
              <a:buNone/>
            </a:pPr>
            <a:r>
              <a:rPr lang="pl-PL" dirty="0"/>
              <a:t>Jeżeli jednak środki takie wobec nieletniego stosowano, fakt ten stanowi dodatkową okoliczność przemawiającą za potraktowaniem nieletniego na zasadach określonych w Kodeksie karnym. Skoro bowiem mimo poddania go oddziaływaniom wychowawczym lub/i poprawczym popełnił on czyn zabroniony, oznacza to, że środki te są bezskuteczne, a zatem należy zastosować oddziaływanie silniejsze – przez karę.</a:t>
            </a:r>
          </a:p>
        </p:txBody>
      </p:sp>
    </p:spTree>
    <p:extLst>
      <p:ext uri="{BB962C8B-B14F-4D97-AF65-F5344CB8AC3E}">
        <p14:creationId xmlns:p14="http://schemas.microsoft.com/office/powerpoint/2010/main" val="230922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B638CE-4A3A-4659-9070-B92F3E297439}"/>
              </a:ext>
            </a:extLst>
          </p:cNvPr>
          <p:cNvSpPr>
            <a:spLocks noGrp="1"/>
          </p:cNvSpPr>
          <p:nvPr>
            <p:ph type="title"/>
          </p:nvPr>
        </p:nvSpPr>
        <p:spPr>
          <a:xfrm>
            <a:off x="646111" y="452718"/>
            <a:ext cx="9404723" cy="441585"/>
          </a:xfrm>
        </p:spPr>
        <p:txBody>
          <a:bodyPr/>
          <a:lstStyle/>
          <a:p>
            <a:endParaRPr lang="pl-PL" dirty="0"/>
          </a:p>
        </p:txBody>
      </p:sp>
      <p:sp>
        <p:nvSpPr>
          <p:cNvPr id="3" name="Symbol zastępczy zawartości 2">
            <a:extLst>
              <a:ext uri="{FF2B5EF4-FFF2-40B4-BE49-F238E27FC236}">
                <a16:creationId xmlns:a16="http://schemas.microsoft.com/office/drawing/2014/main" id="{AE222F2C-B04A-46C0-9E74-05EE50A65FC9}"/>
              </a:ext>
            </a:extLst>
          </p:cNvPr>
          <p:cNvSpPr>
            <a:spLocks noGrp="1"/>
          </p:cNvSpPr>
          <p:nvPr>
            <p:ph idx="1"/>
          </p:nvPr>
        </p:nvSpPr>
        <p:spPr>
          <a:xfrm>
            <a:off x="321548" y="1326382"/>
            <a:ext cx="11515410" cy="5225143"/>
          </a:xfrm>
        </p:spPr>
        <p:txBody>
          <a:bodyPr>
            <a:normAutofit fontScale="92500" lnSpcReduction="10000"/>
          </a:bodyPr>
          <a:lstStyle/>
          <a:p>
            <a:pPr marL="0" indent="0" algn="just">
              <a:buNone/>
            </a:pPr>
            <a:r>
              <a:rPr lang="pl-PL" dirty="0"/>
              <a:t>Wyjątek z art. 10 § 2a stanowi niejako uzupełnienie wyjątku z art. 10 § 2 w zakresie możliwości pociągnięcia młodszego nieletniego do odpowiedzialności za najpoważniejszą zbrodnię. Ma on węższy zakres niż ten z art. 10 § 2. Możliwość jego zastosowania wymaga spełnienia czterech warunków, które dotyczą wieku, typu popełnionego czynu zabronionego, okoliczności sprawy i poziomu rozwoju nieletniego oraz swego rodzaju prognozy kryminologicznej. </a:t>
            </a:r>
          </a:p>
          <a:p>
            <a:pPr marL="0" indent="0" algn="just">
              <a:buNone/>
            </a:pPr>
            <a:r>
              <a:rPr lang="pl-PL" dirty="0"/>
              <a:t>Warunek formalny odnoszący się do wieku określony został przez podanie przedziału rocznego: nieletni ma w czasie czynu mieć ukończonych lat 14, a nieukończonych lat 15. W psychologii przyjmuje się, że zdolność abstrakcyjnego myślenia (poziom operacji formalnych według J. Piageta) ma większość osób, które ukończyły lat 15. Z tego względu szczególnie ważna staje się przesłanka merytoryczna – ustalenie faktycznego poziomu rozwoju, a co za tym idzie funkcjonowania nieletniego przede wszystkim w sferze poznawczej (intelektualnej). </a:t>
            </a:r>
          </a:p>
          <a:p>
            <a:pPr marL="0" indent="0" algn="just">
              <a:buNone/>
            </a:pPr>
            <a:r>
              <a:rPr lang="pl-PL" dirty="0"/>
              <a:t>Jeśli chodzi o poziom rozwoju moralnego, na płaszczyźnie abstrakcyjnej (teoretycznej), obniżenie wieku odpowiedzialności o rok nie ma znaczenia, ponieważ możliwe jest już osiągnięcie poziomu moralności </a:t>
            </a:r>
            <a:r>
              <a:rPr lang="pl-PL" dirty="0" err="1"/>
              <a:t>postkonwencjonalnej</a:t>
            </a:r>
            <a:r>
              <a:rPr lang="pl-PL" dirty="0"/>
              <a:t>. W praktyce rozwój moralny ma ściśle indywidualny przebieg i jego poziom musi być ustalony w odniesieniu do konkretnego sprawcy. Aktualne pozostają uwagi odnośnie do właściwości i warunków osobistych, stopnia rozwoju sprawcy oraz okoliczności sprawy.</a:t>
            </a:r>
          </a:p>
        </p:txBody>
      </p:sp>
    </p:spTree>
    <p:extLst>
      <p:ext uri="{BB962C8B-B14F-4D97-AF65-F5344CB8AC3E}">
        <p14:creationId xmlns:p14="http://schemas.microsoft.com/office/powerpoint/2010/main" val="265372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D8F6B8-A7A7-423E-BA9D-5D74E24B8821}"/>
              </a:ext>
            </a:extLst>
          </p:cNvPr>
          <p:cNvSpPr>
            <a:spLocks noGrp="1"/>
          </p:cNvSpPr>
          <p:nvPr>
            <p:ph type="title"/>
          </p:nvPr>
        </p:nvSpPr>
        <p:spPr>
          <a:xfrm>
            <a:off x="646111" y="452718"/>
            <a:ext cx="9404723" cy="692794"/>
          </a:xfrm>
        </p:spPr>
        <p:txBody>
          <a:bodyPr/>
          <a:lstStyle/>
          <a:p>
            <a:endParaRPr lang="pl-PL" dirty="0"/>
          </a:p>
        </p:txBody>
      </p:sp>
      <p:sp>
        <p:nvSpPr>
          <p:cNvPr id="3" name="Symbol zastępczy zawartości 2">
            <a:extLst>
              <a:ext uri="{FF2B5EF4-FFF2-40B4-BE49-F238E27FC236}">
                <a16:creationId xmlns:a16="http://schemas.microsoft.com/office/drawing/2014/main" id="{1F358E74-A83B-4C0C-873C-10471CD2F968}"/>
              </a:ext>
            </a:extLst>
          </p:cNvPr>
          <p:cNvSpPr>
            <a:spLocks noGrp="1"/>
          </p:cNvSpPr>
          <p:nvPr>
            <p:ph idx="1"/>
          </p:nvPr>
        </p:nvSpPr>
        <p:spPr>
          <a:xfrm>
            <a:off x="401934" y="1436914"/>
            <a:ext cx="11435024" cy="5134708"/>
          </a:xfrm>
        </p:spPr>
        <p:txBody>
          <a:bodyPr>
            <a:normAutofit fontScale="92500" lnSpcReduction="10000"/>
          </a:bodyPr>
          <a:lstStyle/>
          <a:p>
            <a:pPr marL="0" indent="0" algn="just">
              <a:buNone/>
            </a:pPr>
            <a:r>
              <a:rPr lang="pl-PL" dirty="0"/>
              <a:t>Poniesienie odpowiedzialności na tej podstawie również ma charakter fakultatywny i jest uzależnione od oceny sądu. Zakres przedmiotowy wyjątku z art. 10 § 2a został zawężony wyłącznie do typów kwalifikowanych zabójstwa z art. 148 § 2 lub 3 oraz do przygotowania do popełnienia takiego czynu. W przypadku wyjątku z art. 10 § 2a zostaje wprowadzona przesłanka swoistej prognozy kryminologicznej. </a:t>
            </a:r>
          </a:p>
          <a:p>
            <a:pPr marL="0" indent="0" algn="just">
              <a:buNone/>
            </a:pPr>
            <a:r>
              <a:rPr lang="pl-PL" dirty="0"/>
              <a:t>Musi zachodzić uzasadnione przypuszczenie, że stosowanie środków wychowawczych lub poprawczych nie jest w stanie zapewnić resocjalizacji nieletniego. Warunek ten jest obligatoryjny. Także w tym przepisie ustawodawca posługuje się liczbą mnogą zamiast pojedynczej, pisząc o środkach poprawczych. Nie jest do końca jasny powód, dla którego ustawodawca sformułował tę przesłankę w sposób odmienny niż w art. 10 § 2. Treściowo zakres przesłanki związanej ze stosowaniem środków wychowawczych i poprawczych w art. 10 § 2 i 2a jest zbieżny. </a:t>
            </a:r>
          </a:p>
          <a:p>
            <a:pPr marL="0" indent="0" algn="just">
              <a:buNone/>
            </a:pPr>
            <a:r>
              <a:rPr lang="pl-PL" dirty="0"/>
              <a:t>Bezskuteczność stosowanych uprzednio środków uzasadnia przypuszczenie, że nie są one w stanie zapewnić resocjalizacji nieletniego (art. 10 § 2), zaś przypuszczenie, że stosowanie tych środków nie jest w stanie zapewnić resocjalizacji nieletniego, może wynikać z faktu, iż były już one wobec nieletniego stosowane (art. 10 § 2a). Wskazanie tej przesłanki w art. 10 § 2 jest jedynie przykładowe. Lepszym rozwiązaniem wydaje się wprowadzenie jednolitej przesłanki w obu tych przepisach, w brzmieniu z art. 10 § 2a.</a:t>
            </a:r>
          </a:p>
        </p:txBody>
      </p:sp>
    </p:spTree>
    <p:extLst>
      <p:ext uri="{BB962C8B-B14F-4D97-AF65-F5344CB8AC3E}">
        <p14:creationId xmlns:p14="http://schemas.microsoft.com/office/powerpoint/2010/main" val="1670842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0A4EBF-1FCA-44BB-B0E1-4EBB2C62F187}"/>
              </a:ext>
            </a:extLst>
          </p:cNvPr>
          <p:cNvSpPr>
            <a:spLocks noGrp="1"/>
          </p:cNvSpPr>
          <p:nvPr>
            <p:ph type="title"/>
          </p:nvPr>
        </p:nvSpPr>
        <p:spPr>
          <a:xfrm>
            <a:off x="646111" y="452718"/>
            <a:ext cx="9404723" cy="532020"/>
          </a:xfrm>
        </p:spPr>
        <p:txBody>
          <a:bodyPr/>
          <a:lstStyle/>
          <a:p>
            <a:endParaRPr lang="pl-PL" dirty="0"/>
          </a:p>
        </p:txBody>
      </p:sp>
      <p:sp>
        <p:nvSpPr>
          <p:cNvPr id="3" name="Symbol zastępczy zawartości 2">
            <a:extLst>
              <a:ext uri="{FF2B5EF4-FFF2-40B4-BE49-F238E27FC236}">
                <a16:creationId xmlns:a16="http://schemas.microsoft.com/office/drawing/2014/main" id="{9B903679-3654-47FF-8271-C61F03A5ABB6}"/>
              </a:ext>
            </a:extLst>
          </p:cNvPr>
          <p:cNvSpPr>
            <a:spLocks noGrp="1"/>
          </p:cNvSpPr>
          <p:nvPr>
            <p:ph idx="1"/>
          </p:nvPr>
        </p:nvSpPr>
        <p:spPr>
          <a:xfrm>
            <a:off x="301451" y="1356528"/>
            <a:ext cx="11555603" cy="5215094"/>
          </a:xfrm>
        </p:spPr>
        <p:txBody>
          <a:bodyPr/>
          <a:lstStyle/>
          <a:p>
            <a:pPr marL="0" indent="0" algn="just">
              <a:buNone/>
            </a:pPr>
            <a:r>
              <a:rPr lang="pl-PL" dirty="0"/>
              <a:t>Nie ulega wątpliwości, że zasady odpowiedzialności określone w art. 10 § 2 i art. 10 § 2a obejmują </a:t>
            </a:r>
            <a:r>
              <a:rPr lang="pl-PL" b="1" dirty="0"/>
              <a:t>wszystkie formy sprawcze</a:t>
            </a:r>
            <a:r>
              <a:rPr lang="pl-PL" dirty="0"/>
              <a:t>. Kontrowersyjna jest natomiast kwestia możliwości ich zastosowania w przypadku form </a:t>
            </a:r>
            <a:r>
              <a:rPr lang="pl-PL" dirty="0" err="1"/>
              <a:t>niesprawczych</a:t>
            </a:r>
            <a:r>
              <a:rPr lang="pl-PL" dirty="0"/>
              <a:t>. Niektórzy przedstawiciele doktryny odrzucają tę możliwość ze względu na to, że podżegacz i pomocnik popełniają własne przestępstwo o innej kwalifikacji prawnej i innym zestawie znamion ustawowych. Ten ostatni pogląd nie wydaje się słuszny. </a:t>
            </a:r>
          </a:p>
          <a:p>
            <a:pPr marL="0" indent="0" algn="just">
              <a:buNone/>
            </a:pPr>
            <a:r>
              <a:rPr lang="pl-PL" dirty="0"/>
              <a:t>Należy przyjąć, że zasady określone w art. 10 § 2 </a:t>
            </a:r>
            <a:r>
              <a:rPr lang="pl-PL" b="1" dirty="0"/>
              <a:t>mają zastosowanie do wszystkich form zjawiskowych</a:t>
            </a:r>
            <a:r>
              <a:rPr lang="pl-PL" dirty="0"/>
              <a:t>, zarówno sprawczych, jak i </a:t>
            </a:r>
            <a:r>
              <a:rPr lang="pl-PL" dirty="0" err="1"/>
              <a:t>niesprawczych</a:t>
            </a:r>
            <a:r>
              <a:rPr lang="pl-PL" dirty="0"/>
              <a:t>. Powszechnie akceptowany jest natomiast pogląd o możliwości pociągnięcia do odpowiedzialności karnej nieletniego, który popełnił jeden z czynów wskazanych w art. 10 § 2 i art. 10 § 2a w formie stadialnej poprzedzającej dokonanie.</a:t>
            </a:r>
          </a:p>
        </p:txBody>
      </p:sp>
    </p:spTree>
    <p:extLst>
      <p:ext uri="{BB962C8B-B14F-4D97-AF65-F5344CB8AC3E}">
        <p14:creationId xmlns:p14="http://schemas.microsoft.com/office/powerpoint/2010/main" val="643425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9266EF-EB0A-486B-BCE4-6E2E5635AEC0}"/>
              </a:ext>
            </a:extLst>
          </p:cNvPr>
          <p:cNvSpPr>
            <a:spLocks noGrp="1"/>
          </p:cNvSpPr>
          <p:nvPr>
            <p:ph type="title"/>
          </p:nvPr>
        </p:nvSpPr>
        <p:spPr>
          <a:xfrm>
            <a:off x="646111" y="452718"/>
            <a:ext cx="9404723" cy="712891"/>
          </a:xfrm>
        </p:spPr>
        <p:txBody>
          <a:bodyPr/>
          <a:lstStyle/>
          <a:p>
            <a:endParaRPr lang="pl-PL" dirty="0"/>
          </a:p>
        </p:txBody>
      </p:sp>
      <p:sp>
        <p:nvSpPr>
          <p:cNvPr id="3" name="Symbol zastępczy zawartości 2">
            <a:extLst>
              <a:ext uri="{FF2B5EF4-FFF2-40B4-BE49-F238E27FC236}">
                <a16:creationId xmlns:a16="http://schemas.microsoft.com/office/drawing/2014/main" id="{87CCCCB1-C610-461C-93E6-1FA636B02DE6}"/>
              </a:ext>
            </a:extLst>
          </p:cNvPr>
          <p:cNvSpPr>
            <a:spLocks noGrp="1"/>
          </p:cNvSpPr>
          <p:nvPr>
            <p:ph idx="1"/>
          </p:nvPr>
        </p:nvSpPr>
        <p:spPr>
          <a:xfrm>
            <a:off x="311499" y="1467059"/>
            <a:ext cx="11555603" cy="5084465"/>
          </a:xfrm>
        </p:spPr>
        <p:txBody>
          <a:bodyPr>
            <a:normAutofit fontScale="92500" lnSpcReduction="20000"/>
          </a:bodyPr>
          <a:lstStyle/>
          <a:p>
            <a:pPr marL="0" indent="0" algn="just">
              <a:buNone/>
            </a:pPr>
            <a:r>
              <a:rPr lang="pl-PL" dirty="0"/>
              <a:t>Ustawodawca modyfikuje zakres odpowiedzialności karnej nieletniego, ograniczając zarówno rodzaj kary, jaką można mu wymierzyć, jak i jej wysokość. Wskazuje również na pewne szczególne dyrektywy jej wymiaru i szersze niż w przypadku sprawcy dorosłego możliwości zastosowania nadzwyczajnego złagodzenia kary.</a:t>
            </a:r>
          </a:p>
          <a:p>
            <a:pPr marL="0" indent="0" algn="just">
              <a:buNone/>
            </a:pPr>
            <a:endParaRPr lang="pl-PL" dirty="0"/>
          </a:p>
          <a:p>
            <a:pPr marL="0" indent="0" algn="just">
              <a:buNone/>
            </a:pPr>
            <a:r>
              <a:rPr lang="pl-PL" dirty="0"/>
              <a:t>Osobie, która </a:t>
            </a:r>
            <a:r>
              <a:rPr lang="pl-PL" b="1" dirty="0"/>
              <a:t>nie ukończyła 18 lat</a:t>
            </a:r>
            <a:r>
              <a:rPr lang="pl-PL" dirty="0"/>
              <a:t>, nie można wymierzyć kary dożywotniego pozbawienia wolności (art. 54 § 2). Orzeczona w warunkach art. 10 § 2 wobec nieletniego kara nie może przekroczyć </a:t>
            </a:r>
            <a:r>
              <a:rPr lang="pl-PL" b="1" dirty="0"/>
              <a:t>2/3 górnej granicy ustawowego zagrożenia</a:t>
            </a:r>
            <a:r>
              <a:rPr lang="pl-PL" dirty="0"/>
              <a:t> przewidzianego za przypisane mu przestępstwo, które nie jest zagrożone karą dożywotniego pozbawienia wolności. </a:t>
            </a:r>
          </a:p>
          <a:p>
            <a:pPr marL="0" indent="0" algn="just">
              <a:buNone/>
            </a:pPr>
            <a:r>
              <a:rPr lang="pl-PL" dirty="0"/>
              <a:t>Ograniczenie to nie ma zastosowania w przypadku wymierzania nieletniemu kary za czyn popełniony w warunkach </a:t>
            </a:r>
            <a:r>
              <a:rPr lang="pl-PL" dirty="0">
                <a:hlinkClick r:id="rId2">
                  <a:extLst>
                    <a:ext uri="{A12FA001-AC4F-418D-AE19-62706E023703}">
                      <ahyp:hlinkClr xmlns:ahyp="http://schemas.microsoft.com/office/drawing/2018/hyperlinkcolor" val="tx"/>
                    </a:ext>
                  </a:extLst>
                </a:hlinkClick>
              </a:rPr>
              <a:t>art. 10 § 2a</a:t>
            </a:r>
            <a:r>
              <a:rPr lang="pl-PL" dirty="0"/>
              <a:t> k.k. Ze względu na taki sposób ujęcia </a:t>
            </a:r>
            <a:r>
              <a:rPr lang="pl-PL" dirty="0">
                <a:hlinkClick r:id="rId3">
                  <a:extLst>
                    <a:ext uri="{A12FA001-AC4F-418D-AE19-62706E023703}">
                      <ahyp:hlinkClr xmlns:ahyp="http://schemas.microsoft.com/office/drawing/2018/hyperlinkcolor" val="tx"/>
                    </a:ext>
                  </a:extLst>
                </a:hlinkClick>
              </a:rPr>
              <a:t>art. 10 § 2</a:t>
            </a:r>
            <a:r>
              <a:rPr lang="pl-PL" dirty="0"/>
              <a:t> k.k., aktualne są </a:t>
            </a:r>
            <a:r>
              <a:rPr lang="pl-PL" i="1" dirty="0"/>
              <a:t>mutatis mutandis</a:t>
            </a:r>
            <a:r>
              <a:rPr lang="pl-PL" dirty="0"/>
              <a:t> rozważania dotyczące możliwości wymierzenia nieletniemu kary 30 lat pozbawienia wolności. Należy przyjąć, że podobnie, jak to było w odniesieniu do kary 25 lat pozbawienia wolności, taka możliwość </a:t>
            </a:r>
            <a:r>
              <a:rPr lang="pl-PL" b="1" dirty="0"/>
              <a:t>istnieje</a:t>
            </a:r>
            <a:r>
              <a:rPr lang="pl-PL" dirty="0"/>
              <a:t>.</a:t>
            </a:r>
          </a:p>
          <a:p>
            <a:pPr marL="0" indent="0" algn="just">
              <a:buNone/>
            </a:pPr>
            <a:r>
              <a:rPr lang="pl-PL" dirty="0"/>
              <a:t>Kodeks karny </a:t>
            </a:r>
            <a:r>
              <a:rPr lang="pl-PL" i="1" dirty="0"/>
              <a:t>expressis verbis</a:t>
            </a:r>
            <a:r>
              <a:rPr lang="pl-PL" dirty="0"/>
              <a:t> nadal zakazuje wymierzenia nieletniemu jedynie kary dożywotniego pozbawienia wolności. Argumentem przesądzającym o przyjęciu stanowiska, że nieletniemu można wymierzyć karę 30 lat pozbawienia wolności, jest istnienie art. 38 § 3, który w przeciwnym wypadku traci rację bytu, gdyż Kodeks karny nie przewiduje innej sytuacji, w której reguły zawarte w tym przepisie mogłyby mieć zastosowanie.</a:t>
            </a:r>
          </a:p>
        </p:txBody>
      </p:sp>
    </p:spTree>
    <p:extLst>
      <p:ext uri="{BB962C8B-B14F-4D97-AF65-F5344CB8AC3E}">
        <p14:creationId xmlns:p14="http://schemas.microsoft.com/office/powerpoint/2010/main" val="3673910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031397-F354-4425-884A-C50C87C97A1D}"/>
              </a:ext>
            </a:extLst>
          </p:cNvPr>
          <p:cNvSpPr>
            <a:spLocks noGrp="1"/>
          </p:cNvSpPr>
          <p:nvPr>
            <p:ph type="title"/>
          </p:nvPr>
        </p:nvSpPr>
        <p:spPr>
          <a:xfrm>
            <a:off x="646111" y="452718"/>
            <a:ext cx="9404723" cy="582262"/>
          </a:xfrm>
        </p:spPr>
        <p:txBody>
          <a:bodyPr/>
          <a:lstStyle/>
          <a:p>
            <a:endParaRPr lang="pl-PL" dirty="0"/>
          </a:p>
        </p:txBody>
      </p:sp>
      <p:sp>
        <p:nvSpPr>
          <p:cNvPr id="3" name="Symbol zastępczy zawartości 2">
            <a:extLst>
              <a:ext uri="{FF2B5EF4-FFF2-40B4-BE49-F238E27FC236}">
                <a16:creationId xmlns:a16="http://schemas.microsoft.com/office/drawing/2014/main" id="{6A086E43-A35C-4084-9B66-9F8D2A909942}"/>
              </a:ext>
            </a:extLst>
          </p:cNvPr>
          <p:cNvSpPr>
            <a:spLocks noGrp="1"/>
          </p:cNvSpPr>
          <p:nvPr>
            <p:ph idx="1"/>
          </p:nvPr>
        </p:nvSpPr>
        <p:spPr>
          <a:xfrm>
            <a:off x="301451" y="1316334"/>
            <a:ext cx="11575701" cy="5205046"/>
          </a:xfrm>
        </p:spPr>
        <p:txBody>
          <a:bodyPr>
            <a:normAutofit fontScale="92500" lnSpcReduction="10000"/>
          </a:bodyPr>
          <a:lstStyle/>
          <a:p>
            <a:pPr marL="0" indent="0" algn="just">
              <a:buNone/>
            </a:pPr>
            <a:r>
              <a:rPr lang="pl-PL" dirty="0"/>
              <a:t>Wszystkie typy czynów zabronionych wskazane w art. 10 § 2 i art. 10 § 2a są zagrożone </a:t>
            </a:r>
            <a:r>
              <a:rPr lang="pl-PL" b="1" dirty="0"/>
              <a:t>wyłącznie karą pozbawienia wolności</a:t>
            </a:r>
            <a:r>
              <a:rPr lang="pl-PL" dirty="0"/>
              <a:t>. Po nowelizacji z 20.02.2015 r. niekiedy będzie możliwe orzeczenie kary mieszanej na zasadach określonych w art. 37b </a:t>
            </a:r>
          </a:p>
          <a:p>
            <a:pPr algn="just"/>
            <a:r>
              <a:rPr lang="pl-PL" dirty="0"/>
              <a:t>w przypadku popełnienia czynu z art. 163 § 1 i 3, art. 166 § 1, art. 173 § 1 i 3, art. 223 § 2 oraz art. 280 § 1 k.k. </a:t>
            </a:r>
          </a:p>
          <a:p>
            <a:pPr marL="0" indent="0" algn="just">
              <a:buNone/>
            </a:pPr>
            <a:r>
              <a:rPr lang="pl-PL" dirty="0"/>
              <a:t>Wydaje się, że w takiej sytuacji </a:t>
            </a:r>
            <a:r>
              <a:rPr lang="pl-PL" b="1" dirty="0"/>
              <a:t>nie stosuje się</a:t>
            </a:r>
            <a:r>
              <a:rPr lang="pl-PL" dirty="0"/>
              <a:t> ograniczenia wynikającego z art. 10 § 3 k.k.</a:t>
            </a:r>
          </a:p>
          <a:p>
            <a:pPr marL="0" indent="0" algn="just">
              <a:buNone/>
            </a:pPr>
            <a:endParaRPr lang="pl-PL" dirty="0"/>
          </a:p>
          <a:p>
            <a:pPr marL="0" indent="0" algn="just">
              <a:buNone/>
            </a:pPr>
            <a:r>
              <a:rPr lang="pl-PL" dirty="0"/>
              <a:t>Wymierzając nieletniemu karę, sąd ma się kierować przede wszystkim tym, aby sprawcę </a:t>
            </a:r>
            <a:r>
              <a:rPr lang="pl-PL" b="1" dirty="0"/>
              <a:t>wychować</a:t>
            </a:r>
            <a:r>
              <a:rPr lang="pl-PL" dirty="0"/>
              <a:t>. Nie chodzi tu oczywiście o przejmowanie przez sąd funkcji rodziców czy instytucji wychowawczych (np. szkoły), lecz o wskazanie przez ustawodawcę dyrektywy wymiaru kary, która w przypadku wymierzenia kary nieletniemu ma </a:t>
            </a:r>
            <a:r>
              <a:rPr lang="pl-PL" b="1" dirty="0"/>
              <a:t>pierwszeństwo</a:t>
            </a:r>
            <a:r>
              <a:rPr lang="pl-PL" dirty="0"/>
              <a:t>. Ustawodawca podkreśla zatem szczególne znaczenie </a:t>
            </a:r>
            <a:r>
              <a:rPr lang="pl-PL" b="1" dirty="0"/>
              <a:t>prewencji indywidualnej</a:t>
            </a:r>
            <a:r>
              <a:rPr lang="pl-PL" dirty="0"/>
              <a:t> w przypadku nieletniego sprawcy.</a:t>
            </a:r>
          </a:p>
          <a:p>
            <a:pPr marL="0" indent="0" algn="just">
              <a:buNone/>
            </a:pPr>
            <a:endParaRPr lang="pl-PL" dirty="0"/>
          </a:p>
          <a:p>
            <a:pPr marL="0" indent="0" algn="just">
              <a:buNone/>
            </a:pPr>
            <a:r>
              <a:rPr lang="pl-PL" dirty="0"/>
              <a:t>Wobec nieletniego można w szerszym zakresie zastosować nadzwyczajne złagodzenie kary (art. 60 § 1).</a:t>
            </a:r>
          </a:p>
        </p:txBody>
      </p:sp>
    </p:spTree>
    <p:extLst>
      <p:ext uri="{BB962C8B-B14F-4D97-AF65-F5344CB8AC3E}">
        <p14:creationId xmlns:p14="http://schemas.microsoft.com/office/powerpoint/2010/main" val="818387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A201F4E-AAC2-4F53-8CD6-A05FC76BCF27}"/>
              </a:ext>
            </a:extLst>
          </p:cNvPr>
          <p:cNvSpPr>
            <a:spLocks noGrp="1"/>
          </p:cNvSpPr>
          <p:nvPr>
            <p:ph type="title"/>
          </p:nvPr>
        </p:nvSpPr>
        <p:spPr>
          <a:xfrm>
            <a:off x="646111" y="452718"/>
            <a:ext cx="9404723" cy="582262"/>
          </a:xfrm>
        </p:spPr>
        <p:txBody>
          <a:bodyPr/>
          <a:lstStyle/>
          <a:p>
            <a:endParaRPr lang="pl-PL" dirty="0"/>
          </a:p>
        </p:txBody>
      </p:sp>
      <p:sp>
        <p:nvSpPr>
          <p:cNvPr id="3" name="Symbol zastępczy zawartości 2">
            <a:extLst>
              <a:ext uri="{FF2B5EF4-FFF2-40B4-BE49-F238E27FC236}">
                <a16:creationId xmlns:a16="http://schemas.microsoft.com/office/drawing/2014/main" id="{912D3C60-B741-4051-A5BF-1C838A556537}"/>
              </a:ext>
            </a:extLst>
          </p:cNvPr>
          <p:cNvSpPr>
            <a:spLocks noGrp="1"/>
          </p:cNvSpPr>
          <p:nvPr>
            <p:ph idx="1"/>
          </p:nvPr>
        </p:nvSpPr>
        <p:spPr>
          <a:xfrm>
            <a:off x="331596" y="1386673"/>
            <a:ext cx="11525459" cy="5154803"/>
          </a:xfrm>
        </p:spPr>
        <p:txBody>
          <a:bodyPr>
            <a:normAutofit fontScale="92500"/>
          </a:bodyPr>
          <a:lstStyle/>
          <a:p>
            <a:pPr marL="0" indent="0" algn="just">
              <a:buNone/>
            </a:pPr>
            <a:r>
              <a:rPr lang="pl-PL" dirty="0"/>
              <a:t>Wobec sprawcy, który w czasie czynu ukończył 17 lat, sąd może zastosować środki przewidziane dla nieletnich, jeżeli zostały spełnione łącznie następujące warunki:</a:t>
            </a:r>
          </a:p>
          <a:p>
            <a:pPr marL="0" indent="0">
              <a:buNone/>
            </a:pPr>
            <a:r>
              <a:rPr lang="pl-PL" b="1" dirty="0"/>
              <a:t>	1) </a:t>
            </a:r>
            <a:r>
              <a:rPr lang="pl-PL" dirty="0"/>
              <a:t>sprawca nie ukończył 18 lat;</a:t>
            </a:r>
          </a:p>
          <a:p>
            <a:pPr marL="0" indent="0">
              <a:buNone/>
            </a:pPr>
            <a:r>
              <a:rPr lang="pl-PL" b="1" dirty="0"/>
              <a:t>	2)</a:t>
            </a:r>
            <a:r>
              <a:rPr lang="pl-PL" dirty="0"/>
              <a:t>sprawca popełnił występek;</a:t>
            </a:r>
          </a:p>
          <a:p>
            <a:pPr marL="0" indent="0">
              <a:buNone/>
            </a:pPr>
            <a:r>
              <a:rPr lang="pl-PL" b="1" dirty="0"/>
              <a:t>	3)</a:t>
            </a:r>
            <a:r>
              <a:rPr lang="pl-PL" dirty="0"/>
              <a:t>okoliczności sprawy oraz stopień rozwoju sprawcy, jego właściwości i warunki osobiste 	za tym przemawiają.</a:t>
            </a:r>
          </a:p>
          <a:p>
            <a:pPr marL="0" indent="0">
              <a:buNone/>
            </a:pPr>
            <a:endParaRPr lang="pl-PL" dirty="0"/>
          </a:p>
          <a:p>
            <a:pPr marL="0" indent="0" algn="just">
              <a:buNone/>
            </a:pPr>
            <a:r>
              <a:rPr lang="pl-PL" dirty="0"/>
              <a:t>W przypadku zastosowania art. 10 § 4 sprawca </a:t>
            </a:r>
            <a:r>
              <a:rPr lang="pl-PL" b="1" dirty="0"/>
              <a:t>nie staje się nieletnim</a:t>
            </a:r>
            <a:r>
              <a:rPr lang="pl-PL" dirty="0"/>
              <a:t>. Ma status młodocianego. Nie można się jednak zgodzić, że chodzi tu o sprawców o opóźnionym rozwoju.</a:t>
            </a:r>
          </a:p>
          <a:p>
            <a:pPr marL="0" indent="0" algn="just">
              <a:buNone/>
            </a:pPr>
            <a:endParaRPr lang="pl-PL" dirty="0"/>
          </a:p>
          <a:p>
            <a:pPr marL="0" indent="0" algn="just">
              <a:buNone/>
            </a:pPr>
            <a:r>
              <a:rPr lang="pl-PL" dirty="0"/>
              <a:t>Przez pojęcie warunków i właściwości osobistych należy rozumieć to samo co w przypadku art. 10 § 2 i 2a, z tym że tutaj </a:t>
            </a:r>
            <a:r>
              <a:rPr lang="pl-PL" b="1" dirty="0"/>
              <a:t>istotny jest przeciwny wektor tych okoliczności</a:t>
            </a:r>
            <a:r>
              <a:rPr lang="pl-PL" dirty="0"/>
              <a:t>, tzn. brak głębokiej demoralizacji, pozytywny tryb życia, odegranie podrzędnej roli w popełnieniu czynu, przypadkowość jego popełnienia (wyrok SN z 11.10.1982 r., </a:t>
            </a:r>
            <a:r>
              <a:rPr lang="pl-PL" dirty="0">
                <a:hlinkClick r:id="rId2"/>
              </a:rPr>
              <a:t>IV KR 229/82</a:t>
            </a:r>
            <a:r>
              <a:rPr lang="pl-PL" dirty="0"/>
              <a:t>, OSNPG 1983/4, poz. 38).</a:t>
            </a:r>
          </a:p>
          <a:p>
            <a:pPr marL="0" indent="0" algn="just">
              <a:buNone/>
            </a:pPr>
            <a:endParaRPr lang="pl-PL" dirty="0"/>
          </a:p>
        </p:txBody>
      </p:sp>
    </p:spTree>
    <p:extLst>
      <p:ext uri="{BB962C8B-B14F-4D97-AF65-F5344CB8AC3E}">
        <p14:creationId xmlns:p14="http://schemas.microsoft.com/office/powerpoint/2010/main" val="274148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EC7C5F-603C-4574-AACA-2FE5C2874BD8}"/>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7239DF6D-A358-40EB-8091-FF95896DE6A0}"/>
              </a:ext>
            </a:extLst>
          </p:cNvPr>
          <p:cNvSpPr>
            <a:spLocks noGrp="1"/>
          </p:cNvSpPr>
          <p:nvPr>
            <p:ph idx="1"/>
          </p:nvPr>
        </p:nvSpPr>
        <p:spPr>
          <a:xfrm>
            <a:off x="433634" y="1385740"/>
            <a:ext cx="11246176" cy="4862659"/>
          </a:xfrm>
        </p:spPr>
        <p:txBody>
          <a:bodyPr/>
          <a:lstStyle/>
          <a:p>
            <a:pPr marL="0" indent="0">
              <a:buNone/>
            </a:pPr>
            <a:r>
              <a:rPr lang="pl-PL" dirty="0"/>
              <a:t>M. Mozgawa (red.) Prawo karne materialne. Część ogólna. Warszawa 2024;</a:t>
            </a:r>
          </a:p>
          <a:p>
            <a:pPr marL="0" indent="0">
              <a:buNone/>
            </a:pPr>
            <a:r>
              <a:rPr lang="pl-PL" dirty="0"/>
              <a:t>M. Mozgawa (red.) Kodeks karny. Komentarz, Warszawa 2023;</a:t>
            </a:r>
          </a:p>
          <a:p>
            <a:pPr marL="0" indent="0">
              <a:buNone/>
            </a:pPr>
            <a:r>
              <a:rPr lang="pl-PL" dirty="0"/>
              <a:t>A. Grześkowiak, K. Wiak (red.) Kodeks karny. Komentarz, Warszawa 2024;</a:t>
            </a:r>
          </a:p>
          <a:p>
            <a:pPr marL="0" indent="0">
              <a:buNone/>
            </a:pPr>
            <a:r>
              <a:rPr lang="pl-PL" dirty="0"/>
              <a:t>J. Lachowski, A. Marek, Prawo karne. Zarys problematyki, Warszawa 2023;</a:t>
            </a:r>
          </a:p>
          <a:p>
            <a:pPr marL="0" indent="0">
              <a:buNone/>
            </a:pPr>
            <a:r>
              <a:rPr lang="pl-PL" dirty="0"/>
              <a:t>J. Kulesza (red.) Prawo karne materialne. Nauka o przestępstwie, ustawie karnej i karze, Warszawa 2023;</a:t>
            </a:r>
          </a:p>
          <a:p>
            <a:pPr marL="0" indent="0">
              <a:buNone/>
            </a:pPr>
            <a:r>
              <a:rPr lang="pl-PL" dirty="0"/>
              <a:t>A. Zoll, W. Wróbel, Polskie prawo karne. Część ogólna</a:t>
            </a:r>
            <a:r>
              <a:rPr lang="pl-PL"/>
              <a:t>, Kraków 2012.</a:t>
            </a:r>
          </a:p>
          <a:p>
            <a:pPr marL="0" indent="0">
              <a:buNone/>
            </a:pPr>
            <a:endParaRPr lang="pl-PL" dirty="0"/>
          </a:p>
          <a:p>
            <a:pPr marL="0" indent="0">
              <a:buNone/>
            </a:pPr>
            <a:endParaRPr lang="pl-PL" dirty="0"/>
          </a:p>
        </p:txBody>
      </p:sp>
    </p:spTree>
    <p:extLst>
      <p:ext uri="{BB962C8B-B14F-4D97-AF65-F5344CB8AC3E}">
        <p14:creationId xmlns:p14="http://schemas.microsoft.com/office/powerpoint/2010/main" val="3409362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71</TotalTime>
  <Words>3125</Words>
  <Application>Microsoft Office PowerPoint</Application>
  <PresentationFormat>Panoramiczny</PresentationFormat>
  <Paragraphs>77</Paragraphs>
  <Slides>16</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16</vt:i4>
      </vt:variant>
    </vt:vector>
  </HeadingPairs>
  <TitlesOfParts>
    <vt:vector size="20" baseType="lpstr">
      <vt:lpstr>Arial</vt:lpstr>
      <vt:lpstr>Century Gothic</vt:lpstr>
      <vt:lpstr>Wingdings 3</vt:lpstr>
      <vt:lpstr>Jon</vt:lpstr>
      <vt:lpstr>Obowiązywanie ustawy karnej wobec osób</vt:lpstr>
      <vt:lpstr>Podmiotowy zakres zastosowania ustawy karnej</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Obowiązywanie ustawy karnej wobec osób</dc:title>
  <dc:creator>Maciej Błotnicki</dc:creator>
  <cp:lastModifiedBy>Maciej Błotnicki</cp:lastModifiedBy>
  <cp:revision>7</cp:revision>
  <dcterms:created xsi:type="dcterms:W3CDTF">2025-03-02T12:27:00Z</dcterms:created>
  <dcterms:modified xsi:type="dcterms:W3CDTF">2025-03-09T18:47:19Z</dcterms:modified>
</cp:coreProperties>
</file>