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40522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284926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425714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04BC660D-8FED-4A7D-9275-94B374078A20}"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526348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04BC660D-8FED-4A7D-9275-94B374078A20}" type="datetimeFigureOut">
              <a:rPr lang="pl-PL" smtClean="0"/>
              <a:t>09.03.2025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294429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3"/>
          <p:cNvSpPr>
            <a:spLocks noGrp="1"/>
          </p:cNvSpPr>
          <p:nvPr>
            <p:ph type="ftr" sz="quarter" idx="11"/>
          </p:nvPr>
        </p:nvSpPr>
        <p:spPr/>
        <p:txBody>
          <a:bodyPr/>
          <a:lstStyle/>
          <a:p>
            <a:endParaRPr lang="pl-PL"/>
          </a:p>
        </p:txBody>
      </p:sp>
      <p:sp>
        <p:nvSpPr>
          <p:cNvPr id="6" name="Slide Number Placeholder 4"/>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226297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2"/>
          <p:cNvSpPr>
            <a:spLocks noGrp="1"/>
          </p:cNvSpPr>
          <p:nvPr>
            <p:ph type="ftr" sz="quarter" idx="11"/>
          </p:nvPr>
        </p:nvSpPr>
        <p:spPr/>
        <p:txBody>
          <a:bodyPr/>
          <a:lstStyle/>
          <a:p>
            <a:endParaRPr lang="pl-PL"/>
          </a:p>
        </p:txBody>
      </p:sp>
      <p:sp>
        <p:nvSpPr>
          <p:cNvPr id="6" name="Slide Number Placeholder 3"/>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1677949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7" name="Date Placeholder 4"/>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5"/>
          <p:cNvSpPr>
            <a:spLocks noGrp="1"/>
          </p:cNvSpPr>
          <p:nvPr>
            <p:ph type="ftr" sz="quarter" idx="11"/>
          </p:nvPr>
        </p:nvSpPr>
        <p:spPr/>
        <p:txBody>
          <a:bodyPr/>
          <a:lstStyle/>
          <a:p>
            <a:endParaRPr lang="pl-PL"/>
          </a:p>
        </p:txBody>
      </p:sp>
      <p:sp>
        <p:nvSpPr>
          <p:cNvPr id="6" name="Slide Number Placeholder 6"/>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94122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04BC660D-8FED-4A7D-9275-94B374078A20}"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1184925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04BC660D-8FED-4A7D-9275-94B374078A20}"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3694921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3591200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l-PL"/>
              <a:t>Kliknij, aby edytować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0741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1875784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56432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766786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1719979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04BC660D-8FED-4A7D-9275-94B374078A20}"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FE2F444-0CD7-4EFC-B29B-9C4A55729311}" type="slidenum">
              <a:rPr lang="pl-PL" smtClean="0"/>
              <a:t>‹#›</a:t>
            </a:fld>
            <a:endParaRPr lang="pl-PL"/>
          </a:p>
        </p:txBody>
      </p:sp>
    </p:spTree>
    <p:extLst>
      <p:ext uri="{BB962C8B-B14F-4D97-AF65-F5344CB8AC3E}">
        <p14:creationId xmlns:p14="http://schemas.microsoft.com/office/powerpoint/2010/main" val="400890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4BC660D-8FED-4A7D-9275-94B374078A20}" type="datetimeFigureOut">
              <a:rPr lang="pl-PL" smtClean="0"/>
              <a:t>09.03.2025</a:t>
            </a:fld>
            <a:endParaRPr lang="pl-P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l-PL"/>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E2F444-0CD7-4EFC-B29B-9C4A55729311}" type="slidenum">
              <a:rPr lang="pl-PL" smtClean="0"/>
              <a:t>‹#›</a:t>
            </a:fld>
            <a:endParaRPr lang="pl-PL"/>
          </a:p>
        </p:txBody>
      </p:sp>
    </p:spTree>
    <p:extLst>
      <p:ext uri="{BB962C8B-B14F-4D97-AF65-F5344CB8AC3E}">
        <p14:creationId xmlns:p14="http://schemas.microsoft.com/office/powerpoint/2010/main" val="23084986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rswglrrhaydcoa&amp;refSource=hyplink" TargetMode="External"/><Relationship Id="rId2" Type="http://schemas.openxmlformats.org/officeDocument/2006/relationships/hyperlink" Target="https://sip-1legalis-1pl-1a042impl006d.han.bg.umcs.edu.pl/document-view.seam?documentId=mrswglrsgq3dqmi&amp;refSource=hyplin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sgq4tgmjoobqxalrrge3tmojzhaya&amp;refSource=hyplink" TargetMode="External"/><Relationship Id="rId2" Type="http://schemas.openxmlformats.org/officeDocument/2006/relationships/hyperlink" Target="https://sip-1legalis-1pl-1a042impl006d.han.bg.umcs.edu.pl/document-view.seam?documentId=mfrxilrsgq4tgmjoobqxalrygiytsna&amp;refSource=hyplin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iobrgezdqltqmfyc4njtgmzdgobqha&amp;refSource=hyplink" TargetMode="External"/><Relationship Id="rId2" Type="http://schemas.openxmlformats.org/officeDocument/2006/relationships/hyperlink" Target="https://sip-1legalis-1pl-1a042impl006d.han.bg.umcs.edu.pl/document-view.seam?documentId=mfrxilrtg4ytiobrgezdqltqmfyc4njtgmzdgobqgq&amp;refSource=hyplin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kmzxgy2doltqmfyc4njvgm4tiobshe&amp;refSource=hyplink" TargetMode="External"/><Relationship Id="rId2" Type="http://schemas.openxmlformats.org/officeDocument/2006/relationships/hyperlink" Target="https://sip-1legalis-1pl-1a042impl006d.han.bg.umcs.edu.pl/document-view.seam?documentId=mfrxilrtg4ytkmzxgy2doltqmfyc4njvgm4tiobygq&amp;refSource=hyplink" TargetMode="External"/><Relationship Id="rId1" Type="http://schemas.openxmlformats.org/officeDocument/2006/relationships/slideLayout" Target="../slideLayouts/slideLayout2.xml"/><Relationship Id="rId4" Type="http://schemas.openxmlformats.org/officeDocument/2006/relationships/hyperlink" Target="https://sip-1legalis-1pl-1a042impl006d.han.bg.umcs.edu.pl/document-view.seam?documentId=mfrxilrtg4ytkmzxgy2doltqmfyc4njvgm4tiobrha&amp;refSource=hyplin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kmzxgy2doltqmfyc4njvgm4tiobshe&amp;refSource=hyplink" TargetMode="External"/><Relationship Id="rId2" Type="http://schemas.openxmlformats.org/officeDocument/2006/relationships/hyperlink" Target="https://sip-1legalis-1pl-1a042impl006d.han.bg.umcs.edu.pl/document-view.seam?documentId=mfrxilrtg4ytkmzxgy2doltqmfyc4njvgm4tiobsge&amp;refSource=hyplin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mmjsgm3tkltqmfyc4njyge4tamrqgu&amp;refSource=hyplink" TargetMode="External"/><Relationship Id="rId2" Type="http://schemas.openxmlformats.org/officeDocument/2006/relationships/hyperlink" Target="https://sip-1legalis-1pl-1a042impl006d.han.bg.umcs.edu.pl/document-view.seam?documentId=mfrxilrtg4ytmmjsgm3tkltqmfyc4njyge4tamrrgm&amp;refSource=hyplink" TargetMode="External"/><Relationship Id="rId1" Type="http://schemas.openxmlformats.org/officeDocument/2006/relationships/slideLayout" Target="../slideLayouts/slideLayout2.xml"/><Relationship Id="rId5" Type="http://schemas.openxmlformats.org/officeDocument/2006/relationships/hyperlink" Target="https://sip-1legalis-1pl-1a042impl006d.han.bg.umcs.edu.pl/document-view.seam?documentId=mfrxilrtg4ytmmjsgm3tkltqmfyc4njyge4tcmjzhe&amp;refSource=hyplink" TargetMode="External"/><Relationship Id="rId4" Type="http://schemas.openxmlformats.org/officeDocument/2006/relationships/hyperlink" Target="https://sip-1legalis-1pl-1a042impl006d.han.bg.umcs.edu.pl/document-view.seam?documentId=mfrxilrtg4ytmmjsgm3tkltqmfyc4njyge4tamjtgu&amp;refSource=hyplink"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rge2tgnjuha3diltqmfyc4mjsgq4deojsg4&amp;refSource=hyplink" TargetMode="External"/><Relationship Id="rId2" Type="http://schemas.openxmlformats.org/officeDocument/2006/relationships/hyperlink" Target="https://sip-1legalis-1pl-1a042impl006d.han.bg.umcs.edu.pl/document-view.seam?documentId=mfrxilrrge2tgnjuha3diltqmfyc4mjsgq4deojuga&amp;refSource=hyplink" TargetMode="External"/><Relationship Id="rId1" Type="http://schemas.openxmlformats.org/officeDocument/2006/relationships/slideLayout" Target="../slideLayouts/slideLayout2.xml"/><Relationship Id="rId4" Type="http://schemas.openxmlformats.org/officeDocument/2006/relationships/hyperlink" Target="https://sip-1legalis-1pl-1a042impl006d.han.bg.umcs.edu.pl/document-view.seam?documentId=mfrxilrrge2tgnjuha3diltqmfyc4mjsgq4deojtgy&amp;refSource=hyplink"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rge2tgnjuha3diltqmfyc4mjsgq4deojsg4&amp;refSource=hyplink" TargetMode="External"/><Relationship Id="rId2" Type="http://schemas.openxmlformats.org/officeDocument/2006/relationships/hyperlink" Target="https://sip-1legalis-1pl-1a042impl006d.han.bg.umcs.edu.pl/document-view.seam?documentId=mfrxilrrge2tgnjuha3diltqmfyc4mjsgq4deojuga&amp;refSource=hyplink" TargetMode="External"/><Relationship Id="rId1" Type="http://schemas.openxmlformats.org/officeDocument/2006/relationships/slideLayout" Target="../slideLayouts/slideLayout2.xml"/><Relationship Id="rId4" Type="http://schemas.openxmlformats.org/officeDocument/2006/relationships/hyperlink" Target="https://sip-1legalis-1pl-1a042impl006d.han.bg.umcs.edu.pl/document-view.seam?documentId=mfrxilrrge2tgnjuha3diltqmfyc4mjsgq4deojtgy&amp;refSource=hyplink"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uguytemrvgm4c44dboaxdcmjsguztcnbr&amp;refSource=hyplink" TargetMode="External"/><Relationship Id="rId2" Type="http://schemas.openxmlformats.org/officeDocument/2006/relationships/hyperlink" Target="https://sip-1legalis-1pl-1a042impl006d.han.bg.umcs.edu.pl/document-view.seam?documentId=mfrxilruguytemrvgm4c44dboaxdcmjsguzdqnbz&amp;refSource=hyplin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sip-1lex-1pl-1gwpwy8pl006b.han.bg.umcs.edu.pl/#/document/17519326?cm=DOCUMENT" TargetMode="External"/><Relationship Id="rId3" Type="http://schemas.openxmlformats.org/officeDocument/2006/relationships/hyperlink" Target="https://sip-1lex-1pl-1gwpwy8pl006b.han.bg.umcs.edu.pl/#/document/16777301?cm=DOCUMENT" TargetMode="External"/><Relationship Id="rId7" Type="http://schemas.openxmlformats.org/officeDocument/2006/relationships/hyperlink" Target="https://sip-1lex-1pl-1gwpwy8pl006b.han.bg.umcs.edu.pl/#/document/17344308?cm=DOCUMENT" TargetMode="External"/><Relationship Id="rId2" Type="http://schemas.openxmlformats.org/officeDocument/2006/relationships/hyperlink" Target="https://sip-1lex-1pl-1gwpwy8pl006b.han.bg.umcs.edu.pl/#/document/16781833?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6782102?cm=DOCUMENT" TargetMode="External"/><Relationship Id="rId5" Type="http://schemas.openxmlformats.org/officeDocument/2006/relationships/hyperlink" Target="https://sip-1lex-1pl-1gwpwy8pl006b.han.bg.umcs.edu.pl/#/document/16778341?cm=DOCUMENT" TargetMode="External"/><Relationship Id="rId10" Type="http://schemas.openxmlformats.org/officeDocument/2006/relationships/hyperlink" Target="https://sip-1lex-1pl-1gwpwy8pl006b.han.bg.umcs.edu.pl/#/document/16785760?cm=DOCUMENT" TargetMode="External"/><Relationship Id="rId4" Type="http://schemas.openxmlformats.org/officeDocument/2006/relationships/hyperlink" Target="https://sip-1lex-1pl-1gwpwy8pl006b.han.bg.umcs.edu.pl/#/document/16777482?cm=DOCUMENT" TargetMode="External"/><Relationship Id="rId9" Type="http://schemas.openxmlformats.org/officeDocument/2006/relationships/hyperlink" Target="https://sip-1lex-1pl-1gwpwy8pl006b.han.bg.umcs.edu.pl/#/document/16777778?cm=DOCUMENT"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sip-1lex-1pl-1gwpwy8pl006b.han.bg.umcs.edu.pl/#/document/16797866?cm=DOCUMENT" TargetMode="External"/><Relationship Id="rId3" Type="http://schemas.openxmlformats.org/officeDocument/2006/relationships/hyperlink" Target="https://sip-1lex-1pl-1gwpwy8pl006b.han.bg.umcs.edu.pl/#/document/17331395?cm=DOCUMENT" TargetMode="External"/><Relationship Id="rId7" Type="http://schemas.openxmlformats.org/officeDocument/2006/relationships/hyperlink" Target="https://sip-1lex-1pl-1gwpwy8pl006b.han.bg.umcs.edu.pl/#/document/16791275?cm=DOCUMENT" TargetMode="External"/><Relationship Id="rId2" Type="http://schemas.openxmlformats.org/officeDocument/2006/relationships/hyperlink" Target="https://sip-1lex-1pl-1gwpwy8pl006b.han.bg.umcs.edu.pl/#/document/16793342?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6789915?cm=DOCUMENT" TargetMode="External"/><Relationship Id="rId5" Type="http://schemas.openxmlformats.org/officeDocument/2006/relationships/hyperlink" Target="https://sip-1lex-1pl-1gwpwy8pl006b.han.bg.umcs.edu.pl/#/document/16787694?cm=DOCUMENT" TargetMode="External"/><Relationship Id="rId10" Type="http://schemas.openxmlformats.org/officeDocument/2006/relationships/hyperlink" Target="https://sip-1lex-1pl-1gwpwy8pl006b.han.bg.umcs.edu.pl/#/document/17482032?cm=DOCUMENT" TargetMode="External"/><Relationship Id="rId4" Type="http://schemas.openxmlformats.org/officeDocument/2006/relationships/hyperlink" Target="https://sip-1lex-1pl-1gwpwy8pl006b.han.bg.umcs.edu.pl/#/document/16796746?cm=DOCUMENT" TargetMode="External"/><Relationship Id="rId9" Type="http://schemas.openxmlformats.org/officeDocument/2006/relationships/hyperlink" Target="https://sip-1lex-1pl-1gwpwy8pl006b.han.bg.umcs.edu.pl/#/document/17144096?cm=DOCUMENT"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sip-1lex-1pl-1gwpwy8pl006b.han.bg.umcs.edu.pl/#/document/16796339?cm=DOCUMENT" TargetMode="External"/><Relationship Id="rId13" Type="http://schemas.openxmlformats.org/officeDocument/2006/relationships/hyperlink" Target="https://sip-1lex-1pl-1gwpwy8pl006b.han.bg.umcs.edu.pl/#/document/522057337?cm=DOCUMENT" TargetMode="External"/><Relationship Id="rId3" Type="http://schemas.openxmlformats.org/officeDocument/2006/relationships/hyperlink" Target="https://sip-1lex-1pl-1gwpwy8pl006b.han.bg.umcs.edu.pl/#/document/16788251?cm=DOCUMENT" TargetMode="External"/><Relationship Id="rId7" Type="http://schemas.openxmlformats.org/officeDocument/2006/relationships/hyperlink" Target="https://sip-1lex-1pl-1gwpwy8pl006b.han.bg.umcs.edu.pl/#/document/16785762?cm=DOCUMENT" TargetMode="External"/><Relationship Id="rId12" Type="http://schemas.openxmlformats.org/officeDocument/2006/relationships/hyperlink" Target="https://sip-1lex-1pl-1gwpwy8pl006b.han.bg.umcs.edu.pl/#/document/16796577?cm=DOCUMENT" TargetMode="External"/><Relationship Id="rId2" Type="http://schemas.openxmlformats.org/officeDocument/2006/relationships/hyperlink" Target="https://sip-1lex-1pl-1gwpwy8pl006b.han.bg.umcs.edu.pl/#/document/17341189?cm=DOCUMENT" TargetMode="External"/><Relationship Id="rId16" Type="http://schemas.openxmlformats.org/officeDocument/2006/relationships/hyperlink" Target="https://sip-1lex-1pl-1gwpwy8pl006b.han.bg.umcs.edu.pl/#/document/16798683?unitId=art(113)&amp;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7626681?cm=DOCUMENT" TargetMode="External"/><Relationship Id="rId11" Type="http://schemas.openxmlformats.org/officeDocument/2006/relationships/hyperlink" Target="https://sip-1lex-1pl-1gwpwy8pl006b.han.bg.umcs.edu.pl/#/document/16789909?cm=DOCUMENT" TargetMode="External"/><Relationship Id="rId5" Type="http://schemas.openxmlformats.org/officeDocument/2006/relationships/hyperlink" Target="https://sip-1lex-1pl-1gwpwy8pl006b.han.bg.umcs.edu.pl/#/document/16789766?cm=DOCUMENT" TargetMode="External"/><Relationship Id="rId15" Type="http://schemas.openxmlformats.org/officeDocument/2006/relationships/hyperlink" Target="https://sip-1lex-1pl-1gwpwy8pl006b.han.bg.umcs.edu.pl/#/document/17219465?unitId=art(56)ust(3)&amp;cm=DOCUMENT" TargetMode="External"/><Relationship Id="rId10" Type="http://schemas.openxmlformats.org/officeDocument/2006/relationships/hyperlink" Target="https://sip-1lex-1pl-1gwpwy8pl006b.han.bg.umcs.edu.pl/#/document/16786857?cm=DOCUMENT" TargetMode="External"/><Relationship Id="rId4" Type="http://schemas.openxmlformats.org/officeDocument/2006/relationships/hyperlink" Target="https://sip-1lex-1pl-1gwpwy8pl006b.han.bg.umcs.edu.pl/#/document/16788633?cm=DOCUMENT" TargetMode="External"/><Relationship Id="rId9" Type="http://schemas.openxmlformats.org/officeDocument/2006/relationships/hyperlink" Target="https://sip-1lex-1pl-1gwpwy8pl006b.han.bg.umcs.edu.pl/#/document/16945782?cm=DOCUMENT" TargetMode="External"/><Relationship Id="rId14" Type="http://schemas.openxmlformats.org/officeDocument/2006/relationships/hyperlink" Target="https://sip-1lex-1pl-1gwpwy8pl006b.han.bg.umcs.edu.pl/#/document/17219465?unitId=art(56)ust(1)&amp;cm=DOCUMEN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sip-1lex-1pl-1gwpwy8pl006b.han.bg.umcs.edu.pl/#/document/17482032?cm=DOCUMENT" TargetMode="External"/><Relationship Id="rId7" Type="http://schemas.openxmlformats.org/officeDocument/2006/relationships/hyperlink" Target="https://sip-1lex-1pl-1gwpwy8pl006b.han.bg.umcs.edu.pl/#/document/17234866?cm=DOCUMENT" TargetMode="External"/><Relationship Id="rId2" Type="http://schemas.openxmlformats.org/officeDocument/2006/relationships/hyperlink" Target="https://sip-1lex-1pl-1gwpwy8pl006b.han.bg.umcs.edu.pl/#/document/17014736?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7156102?cm=DOCUMENT" TargetMode="External"/><Relationship Id="rId5" Type="http://schemas.openxmlformats.org/officeDocument/2006/relationships/hyperlink" Target="https://sip-1lex-1pl-1gwpwy8pl006b.han.bg.umcs.edu.pl/#/document/17156100?cm=DOCUMENT" TargetMode="External"/><Relationship Id="rId4" Type="http://schemas.openxmlformats.org/officeDocument/2006/relationships/hyperlink" Target="https://sip-1lex-1pl-1gwpwy8pl006b.han.bg.umcs.edu.pl/#/document/16778142?cm=DOCUMENT"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sip-1lex-1pl-1gwpwy8pl006b.han.bg.umcs.edu.pl/#/document/16797133?cm=DOCUMENT" TargetMode="External"/><Relationship Id="rId3" Type="http://schemas.openxmlformats.org/officeDocument/2006/relationships/hyperlink" Target="https://sip-1lex-1pl-1gwpwy8pl006b.han.bg.umcs.edu.pl/#/document/17162581?cm=DOCUMENT" TargetMode="External"/><Relationship Id="rId7" Type="http://schemas.openxmlformats.org/officeDocument/2006/relationships/hyperlink" Target="https://sip-1lex-1pl-1gwpwy8pl006b.han.bg.umcs.edu.pl/#/document/16887976?cm=DOCUMENT" TargetMode="External"/><Relationship Id="rId2" Type="http://schemas.openxmlformats.org/officeDocument/2006/relationships/hyperlink" Target="https://sip-1lex-1pl-1gwpwy8pl006b.han.bg.umcs.edu.pl/#/document/16893706?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7122948?cm=DOCUMENT" TargetMode="External"/><Relationship Id="rId5" Type="http://schemas.openxmlformats.org/officeDocument/2006/relationships/hyperlink" Target="https://sip-1lex-1pl-1gwpwy8pl006b.han.bg.umcs.edu.pl/#/document/17582618?cm=DOCUMENT" TargetMode="External"/><Relationship Id="rId4" Type="http://schemas.openxmlformats.org/officeDocument/2006/relationships/hyperlink" Target="https://sip-1lex-1pl-1gwpwy8pl006b.han.bg.umcs.edu.pl/#/document/17346914?cm=DOCUMEN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sip-1lex-1pl-1gwpwy8pl006b.han.bg.umcs.edu.pl/#/document/16777574?cm=DOCUMENT" TargetMode="External"/><Relationship Id="rId7" Type="http://schemas.openxmlformats.org/officeDocument/2006/relationships/hyperlink" Target="https://sip-1lex-1pl-1gwpwy8pl006b.han.bg.umcs.edu.pl/#/document/16778158?cm=DOCUMENT" TargetMode="External"/><Relationship Id="rId2" Type="http://schemas.openxmlformats.org/officeDocument/2006/relationships/hyperlink" Target="https://sip-1lex-1pl-1gwpwy8pl006b.han.bg.umcs.edu.pl/#/document/16878908?cm=DOCUMENT" TargetMode="External"/><Relationship Id="rId1" Type="http://schemas.openxmlformats.org/officeDocument/2006/relationships/slideLayout" Target="../slideLayouts/slideLayout2.xml"/><Relationship Id="rId6" Type="http://schemas.openxmlformats.org/officeDocument/2006/relationships/hyperlink" Target="https://sip-1lex-1pl-1gwpwy8pl006b.han.bg.umcs.edu.pl/#/document/16785762?cm=DOCUMENT" TargetMode="External"/><Relationship Id="rId5" Type="http://schemas.openxmlformats.org/officeDocument/2006/relationships/hyperlink" Target="https://sip-1lex-1pl-1gwpwy8pl006b.han.bg.umcs.edu.pl/#/document/16785026?cm=DOCUMENT" TargetMode="External"/><Relationship Id="rId4" Type="http://schemas.openxmlformats.org/officeDocument/2006/relationships/hyperlink" Target="https://sip-1lex-1pl-1gwpwy8pl006b.han.bg.umcs.edu.pl/#/document/17344308?cm=DOCUMENT"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sip-1lex-1pl-1gwpwy8pl006b.han.bg.umcs.edu.pl/#/document/16798683?unitId=art(113)&amp;cm=DOCUMEN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uguytembqgi3s44dboaxdcmjxgqztmmzs&amp;refSource=hyplink" TargetMode="External"/><Relationship Id="rId2" Type="http://schemas.openxmlformats.org/officeDocument/2006/relationships/hyperlink" Target="https://sip-1legalis-1pl-1a042impl006d.han.bg.umcs.edu.pl/document-view.seam?documentId=mfrxilrtg4ytmmjsgm3tkltqmfyc4njyge4domrzga&amp;refSource=hyplink" TargetMode="External"/><Relationship Id="rId1" Type="http://schemas.openxmlformats.org/officeDocument/2006/relationships/slideLayout" Target="../slideLayouts/slideLayout2.xml"/><Relationship Id="rId4" Type="http://schemas.openxmlformats.org/officeDocument/2006/relationships/hyperlink" Target="https://sip-1legalis-1pl-1a042impl006d.han.bg.umcs.edu.pl/document-view.seam?documentId=mfrxilrsgm3tanboobqxalrrge3tonbygmya&amp;refSource=hyplink"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sgq3tknjoobqxalrugeydeoi&amp;refSource=hyplink" TargetMode="External"/><Relationship Id="rId7" Type="http://schemas.openxmlformats.org/officeDocument/2006/relationships/hyperlink" Target="https://sip-1legalis-1pl-1a042impl006d.han.bg.umcs.edu.pl/document-view.seam?documentId=mfrxilrtg4ytmmjsgm3tkltqmfyc4njyge4tanjrgq&amp;refSource=hyplink" TargetMode="External"/><Relationship Id="rId2" Type="http://schemas.openxmlformats.org/officeDocument/2006/relationships/hyperlink" Target="https://sip-1legalis-1pl-1a042impl006d.han.bg.umcs.edu.pl/document-view.seam?documentId=mfrxilrsgi3dmnroobqxalrthe2dkny&amp;refSource=hyplink" TargetMode="External"/><Relationship Id="rId1" Type="http://schemas.openxmlformats.org/officeDocument/2006/relationships/slideLayout" Target="../slideLayouts/slideLayout2.xml"/><Relationship Id="rId6" Type="http://schemas.openxmlformats.org/officeDocument/2006/relationships/hyperlink" Target="https://sip-1legalis-1pl-1a042impl006d.han.bg.umcs.edu.pl/document-view.seam?documentId=mfrxilrtg4ytmmjsgm3tkltqmfyc4njyge4tanjrga&amp;refSource=hyplink" TargetMode="External"/><Relationship Id="rId5" Type="http://schemas.openxmlformats.org/officeDocument/2006/relationships/hyperlink" Target="https://sip-1legalis-1pl-1a042impl006d.han.bg.umcs.edu.pl/document-view.seam?documentId=mfrxilrtg4ytmmjsgm3tkltqmfyc4njyge4tcmbqga&amp;refSource=hyplink" TargetMode="External"/><Relationship Id="rId4" Type="http://schemas.openxmlformats.org/officeDocument/2006/relationships/hyperlink" Target="https://sip-1legalis-1pl-1a042impl006d.han.bg.umcs.edu.pl/document-view.seam?documentId=mfrxilrtguytcnjzha3c44dboaxdcmbvg42denjw&amp;refSource=hyplink"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mmjsgm3tkltqmfyc4njyge4tanjrge&amp;refSource=hyplink" TargetMode="External"/><Relationship Id="rId2" Type="http://schemas.openxmlformats.org/officeDocument/2006/relationships/hyperlink" Target="https://sip-1legalis-1pl-1a042impl006d.han.bg.umcs.edu.pl/document-view.seam?documentId=mfrxilrtg4ytmmjsgm3tkltqmfyc4njyge4tanjrga&amp;refSource=hyplink" TargetMode="External"/><Relationship Id="rId1" Type="http://schemas.openxmlformats.org/officeDocument/2006/relationships/slideLayout" Target="../slideLayouts/slideLayout2.xml"/><Relationship Id="rId5" Type="http://schemas.openxmlformats.org/officeDocument/2006/relationships/hyperlink" Target="https://sip-1legalis-1pl-1a042impl006d.han.bg.umcs.edu.pl/document-view.seam?documentId=mfrxilrtg4ytmmjsgm3tkltqmfyc4njyge4tanjrgu&amp;refSource=hyplink" TargetMode="External"/><Relationship Id="rId4" Type="http://schemas.openxmlformats.org/officeDocument/2006/relationships/hyperlink" Target="https://sip-1legalis-1pl-1a042impl006d.han.bg.umcs.edu.pl/document-view.seam?documentId=mfrxilrtg4ytmmjsgm3tkltqmfyc4njyge4tanjrgq&amp;refSource=hyplink"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sip-1legalis-1pl-1a042impl006d.han.bg.umcs.edu.pl/document-view.seam?documentId=mfrxilrtg4ytmmjsgm3tkltqmfyc4njyge4tamjvhe&amp;refSource=hyplin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sip-1legalis-1pl-1a042impl006d.han.bg.umcs.edu.pl/document-view.seam?documentId=mfrxilrvgaytgmzsgi2c44dboaxdcmrugi4dkmrv&amp;refSource=hyplink"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vgaytgmzsgi2c44dboaxdcmrugi4dkmrv&amp;refSource=hyplink" TargetMode="External"/><Relationship Id="rId2" Type="http://schemas.openxmlformats.org/officeDocument/2006/relationships/hyperlink" Target="https://sip-1legalis-1pl-1a042impl006d.han.bg.umcs.edu.pl/document-view.seam?documentId=mrswglrwguydqnrqgeya&amp;refSource=hyplink"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rswglrwguydsnzzgy2q&amp;refSource=hyplink" TargetMode="External"/><Relationship Id="rId7" Type="http://schemas.openxmlformats.org/officeDocument/2006/relationships/hyperlink" Target="https://sip-1legalis-1pl-1a042impl006d.han.bg.umcs.edu.pl/document-view.seam?documentId=mrswglryguytgmrzg44a&amp;refSource=hyplink" TargetMode="External"/><Relationship Id="rId2" Type="http://schemas.openxmlformats.org/officeDocument/2006/relationships/hyperlink" Target="https://sip-1legalis-1pl-1a042impl006d.han.bg.umcs.edu.pl/document-view.seam?documentId=mfrxilrvgaytgmzsgi2c44dboaxdcmrugi4dkmrv&amp;refSource=hyplink" TargetMode="External"/><Relationship Id="rId1" Type="http://schemas.openxmlformats.org/officeDocument/2006/relationships/slideLayout" Target="../slideLayouts/slideLayout2.xml"/><Relationship Id="rId6" Type="http://schemas.openxmlformats.org/officeDocument/2006/relationships/hyperlink" Target="https://sip-1legalis-1pl-1a042impl006d.han.bg.umcs.edu.pl/document-view.seam?documentId=mrswglrrgaydcnzvguydq&amp;refSource=hyplink" TargetMode="External"/><Relationship Id="rId5" Type="http://schemas.openxmlformats.org/officeDocument/2006/relationships/hyperlink" Target="https://sip-1legalis-1pl-1a042impl006d.han.bg.umcs.edu.pl/document-view.seam?documentId=mrswglrwguydsnzxguza&amp;refSource=hyplink" TargetMode="External"/><Relationship Id="rId4" Type="http://schemas.openxmlformats.org/officeDocument/2006/relationships/hyperlink" Target="https://sip-1legalis-1pl-1a042impl006d.han.bg.umcs.edu.pl/document-view.seam?documentId=mrswglrtgy3tcobzgy4dq&amp;refSource=hyplin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rswglrzguytonbxgyyq&amp;refSource=hyplink" TargetMode="External"/><Relationship Id="rId2" Type="http://schemas.openxmlformats.org/officeDocument/2006/relationships/hyperlink" Target="https://sip-1legalis-1pl-1a042impl006d.han.bg.umcs.edu.pl/document-view.seam?documentId=mrswglrzguytonjsheya&amp;refSource=hyplink" TargetMode="External"/><Relationship Id="rId1" Type="http://schemas.openxmlformats.org/officeDocument/2006/relationships/slideLayout" Target="../slideLayouts/slideLayout2.xml"/><Relationship Id="rId6" Type="http://schemas.openxmlformats.org/officeDocument/2006/relationships/hyperlink" Target="https://sip-1legalis-1pl-1a042impl006d.han.bg.umcs.edu.pl/document-view.seam?documentId=mrswglrshe2tsmjxga3do&amp;refSource=hyplink" TargetMode="External"/><Relationship Id="rId5" Type="http://schemas.openxmlformats.org/officeDocument/2006/relationships/hyperlink" Target="https://sip-1legalis-1pl-1a042impl006d.han.bg.umcs.edu.pl/document-view.seam?documentId=mrswglrrgaydcnzvguydq&amp;refSource=hyplink" TargetMode="External"/><Relationship Id="rId4" Type="http://schemas.openxmlformats.org/officeDocument/2006/relationships/hyperlink" Target="https://sip-1legalis-1pl-1a042impl006d.han.bg.umcs.edu.pl/document-view.seam?documentId=mfrxilrtg4ytmmjsgm3tkltqmfyc4njyge4tamztha&amp;refSource=hyplink"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sip-1legalis-1pl-1a042impl006d.han.bg.umcs.edu.pl/document-view.seam?documentId=mrswglrwguydomzzheya&amp;refSource=hyplink"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vgaytgmzsgi2c44dboaxdcmrugi4dkmrv&amp;refSource=hyplink" TargetMode="External"/><Relationship Id="rId2" Type="http://schemas.openxmlformats.org/officeDocument/2006/relationships/hyperlink" Target="https://sip-1legalis-1pl-1a042impl006d.han.bg.umcs.edu.pl/document-view.seam?documentId=mrswglryguytgnbxgu4q&amp;refSource=hyplink"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vgaytgmzsgi2c44dboaxdcmrugi4dkmrv&amp;refSource=hyplink" TargetMode="External"/><Relationship Id="rId2" Type="http://schemas.openxmlformats.org/officeDocument/2006/relationships/hyperlink" Target="https://sip-1legalis-1pl-1a042impl006d.han.bg.umcs.edu.pl/document-view.seam?documentId=mrswglrshe2tsmjxga3do&amp;refSource=hyplink" TargetMode="External"/><Relationship Id="rId1" Type="http://schemas.openxmlformats.org/officeDocument/2006/relationships/slideLayout" Target="../slideLayouts/slideLayout2.xml"/><Relationship Id="rId5" Type="http://schemas.openxmlformats.org/officeDocument/2006/relationships/hyperlink" Target="https://sip-1legalis-1pl-1a042impl006d.han.bg.umcs.edu.pl/document-view.seam?documentId=mfrxilrvgaytgmzqgi2a&amp;refSource=hyplink" TargetMode="External"/><Relationship Id="rId4" Type="http://schemas.openxmlformats.org/officeDocument/2006/relationships/hyperlink" Target="https://sip-1legalis-1pl-1a042impl006d.han.bg.umcs.edu.pl/document-view.seam?documentId=mrswglrwguydsnzxguza&amp;refSource=hyplink"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sip-1legalis-1pl-1a042impl006d.han.bg.umcs.edu.pl/document-view.seam?documentId=mfrxilrtg4ytmmjsgm3tkltqmfyc4njyge4domrygq&amp;refSource=hyplink" TargetMode="External"/><Relationship Id="rId2" Type="http://schemas.openxmlformats.org/officeDocument/2006/relationships/hyperlink" Target="https://sip-1legalis-1pl-1a042impl006d.han.bg.umcs.edu.pl/document-view.seam?documentId=mrswglrtgq3dimbygyydc&amp;refSource=hyplink" TargetMode="External"/><Relationship Id="rId1" Type="http://schemas.openxmlformats.org/officeDocument/2006/relationships/slideLayout" Target="../slideLayouts/slideLayout2.xml"/><Relationship Id="rId4" Type="http://schemas.openxmlformats.org/officeDocument/2006/relationships/hyperlink" Target="https://sip-1legalis-1pl-1a042impl006d.han.bg.umcs.edu.pl/document-view.seam?documentId=mfrxilrtg4ytmmjsgm3tkltqmfyc4njyge4dqnzwgu&amp;refSource=hyplink"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sip-1legalis-1pl-1a042impl006d.han.bg.umcs.edu.pl/document-view.seam?documentId=mfrxilrvgaytgmzsgi2c44dboaxdcmrugi4dkmrv&amp;refSource=hyplink"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BE2E05-A80D-430F-8389-DD0D53648903}"/>
              </a:ext>
            </a:extLst>
          </p:cNvPr>
          <p:cNvSpPr>
            <a:spLocks noGrp="1"/>
          </p:cNvSpPr>
          <p:nvPr>
            <p:ph type="ctrTitle"/>
          </p:nvPr>
        </p:nvSpPr>
        <p:spPr/>
        <p:txBody>
          <a:bodyPr/>
          <a:lstStyle/>
          <a:p>
            <a:r>
              <a:rPr lang="pl-PL" sz="3200" dirty="0"/>
              <a:t>Obowiązywanie ustawy karnej w miejscu – czyn popełniony za granicą</a:t>
            </a:r>
          </a:p>
        </p:txBody>
      </p:sp>
      <p:sp>
        <p:nvSpPr>
          <p:cNvPr id="3" name="Podtytuł 2">
            <a:extLst>
              <a:ext uri="{FF2B5EF4-FFF2-40B4-BE49-F238E27FC236}">
                <a16:creationId xmlns:a16="http://schemas.microsoft.com/office/drawing/2014/main" id="{C4144D9C-AE98-4BB1-8E18-5D791795FF3F}"/>
              </a:ext>
            </a:extLst>
          </p:cNvPr>
          <p:cNvSpPr>
            <a:spLocks noGrp="1"/>
          </p:cNvSpPr>
          <p:nvPr>
            <p:ph type="subTitle" idx="1"/>
          </p:nvPr>
        </p:nvSpPr>
        <p:spPr/>
        <p:txBody>
          <a:bodyPr/>
          <a:lstStyle/>
          <a:p>
            <a:pPr algn="r"/>
            <a:r>
              <a:rPr lang="pl-PL" b="1" dirty="0"/>
              <a:t>Dr </a:t>
            </a:r>
            <a:r>
              <a:rPr lang="pl-PL" b="1" dirty="0" err="1"/>
              <a:t>maciej</a:t>
            </a:r>
            <a:r>
              <a:rPr lang="pl-PL" b="1" dirty="0"/>
              <a:t> </a:t>
            </a:r>
            <a:r>
              <a:rPr lang="pl-PL" b="1" dirty="0" err="1"/>
              <a:t>błotnicki</a:t>
            </a:r>
            <a:endParaRPr lang="pl-PL" b="1" dirty="0"/>
          </a:p>
        </p:txBody>
      </p:sp>
    </p:spTree>
    <p:extLst>
      <p:ext uri="{BB962C8B-B14F-4D97-AF65-F5344CB8AC3E}">
        <p14:creationId xmlns:p14="http://schemas.microsoft.com/office/powerpoint/2010/main" val="320939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45ADC67-4171-419E-B0AF-FEDB353D0AFA}"/>
              </a:ext>
            </a:extLst>
          </p:cNvPr>
          <p:cNvSpPr>
            <a:spLocks noGrp="1"/>
          </p:cNvSpPr>
          <p:nvPr>
            <p:ph type="title"/>
          </p:nvPr>
        </p:nvSpPr>
        <p:spPr/>
        <p:txBody>
          <a:bodyPr/>
          <a:lstStyle/>
          <a:p>
            <a:r>
              <a:rPr lang="pl-PL" sz="3200" dirty="0"/>
              <a:t>Zasad narodowości podmiotowej - istota</a:t>
            </a:r>
          </a:p>
        </p:txBody>
      </p:sp>
      <p:sp>
        <p:nvSpPr>
          <p:cNvPr id="3" name="Symbol zastępczy zawartości 2">
            <a:extLst>
              <a:ext uri="{FF2B5EF4-FFF2-40B4-BE49-F238E27FC236}">
                <a16:creationId xmlns:a16="http://schemas.microsoft.com/office/drawing/2014/main" id="{2A865A4C-E14C-4EC6-B7CE-A461043A0BD8}"/>
              </a:ext>
            </a:extLst>
          </p:cNvPr>
          <p:cNvSpPr>
            <a:spLocks noGrp="1"/>
          </p:cNvSpPr>
          <p:nvPr>
            <p:ph idx="1"/>
          </p:nvPr>
        </p:nvSpPr>
        <p:spPr>
          <a:xfrm>
            <a:off x="361742" y="1416818"/>
            <a:ext cx="11455120" cy="5134707"/>
          </a:xfrm>
        </p:spPr>
        <p:txBody>
          <a:bodyPr>
            <a:normAutofit fontScale="77500" lnSpcReduction="2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Racja obowiązywania tej zasady sprowadza się do wymuszenia posłuchu dla poszanowania polskiego porządku prawnego przez obywatela polskiego przebywającego za granicą. Jak trafnie wskazuje B. </a:t>
            </a:r>
            <a:r>
              <a:rPr lang="pl-PL" dirty="0" err="1">
                <a:latin typeface="Noto Serif" panose="02020600060500020200" pitchFamily="18" charset="0"/>
                <a:ea typeface="Noto Serif" panose="02020600060500020200" pitchFamily="18" charset="0"/>
                <a:cs typeface="Noto Serif" panose="02020600060500020200" pitchFamily="18" charset="0"/>
              </a:rPr>
              <a:t>Kunicka-Michalska</a:t>
            </a:r>
            <a:r>
              <a:rPr lang="pl-PL" dirty="0">
                <a:latin typeface="Noto Serif" panose="02020600060500020200" pitchFamily="18" charset="0"/>
                <a:ea typeface="Noto Serif" panose="02020600060500020200" pitchFamily="18" charset="0"/>
                <a:cs typeface="Noto Serif" panose="02020600060500020200" pitchFamily="18" charset="0"/>
              </a:rPr>
              <a:t>, ustawodawca, ustanawiając powyższą zasadę, nie tylko wyraża zobowiązanie obywatela polskiego do szacunku dla własnego prawa, ale także "wyraża szacunek dla własnego prawa, nie zwalniając z jego przestrzegania obywateli polskich przebywających za granicą" (por. B. </a:t>
            </a:r>
            <a:r>
              <a:rPr lang="pl-PL" dirty="0" err="1">
                <a:latin typeface="Noto Serif" panose="02020600060500020200" pitchFamily="18" charset="0"/>
                <a:ea typeface="Noto Serif" panose="02020600060500020200" pitchFamily="18" charset="0"/>
                <a:cs typeface="Noto Serif" panose="02020600060500020200" pitchFamily="18" charset="0"/>
              </a:rPr>
              <a:t>Kunicka-Michalska</a:t>
            </a:r>
            <a:r>
              <a:rPr lang="pl-PL" dirty="0">
                <a:latin typeface="Noto Serif" panose="02020600060500020200" pitchFamily="18" charset="0"/>
                <a:ea typeface="Noto Serif" panose="02020600060500020200" pitchFamily="18" charset="0"/>
                <a:cs typeface="Noto Serif" panose="02020600060500020200" pitchFamily="18" charset="0"/>
              </a:rPr>
              <a:t>, w: G. Rejman, KK. Komentarz. Część ogólna, 1999, s. 1346; M. Cieślak, Polskie prawo karne, s. 105).</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Wszak dla interesów państwa nie jest (i nie powinno być) sprawą obojętną, czy jego obywatel uniknie odpowiedzialności karnej za przestępstwo popełnione za granicą. </a:t>
            </a:r>
            <a:r>
              <a:rPr lang="pl-PL" b="1" dirty="0">
                <a:latin typeface="Noto Serif" panose="02020600060500020200" pitchFamily="18" charset="0"/>
                <a:ea typeface="Noto Serif" panose="02020600060500020200" pitchFamily="18" charset="0"/>
                <a:cs typeface="Noto Serif" panose="02020600060500020200" pitchFamily="18" charset="0"/>
              </a:rPr>
              <a:t>Państwo w tym zakresie ma swobodę w kształtowaniu kompetencji ustawodawczych, gdy chodzi o możliwość pociągnięcia do odpowiedzialności sprawców czynów zabronionych popełniających je poza granicami. </a:t>
            </a:r>
            <a:r>
              <a:rPr lang="pl-PL" dirty="0">
                <a:latin typeface="Noto Serif" panose="02020600060500020200" pitchFamily="18" charset="0"/>
                <a:ea typeface="Noto Serif" panose="02020600060500020200" pitchFamily="18" charset="0"/>
                <a:cs typeface="Noto Serif" panose="02020600060500020200" pitchFamily="18" charset="0"/>
              </a:rPr>
              <a:t>Jak zauważa się w literaturze, nie oznacza to, że w celu urzeczywistnienia tej zasady musi następować "obowiązywanie" prawa za granicą, gdyż to obywatel polski jest związany ustawodawstwem polskim (wyr. SA w Katowicach z 27.4.1995 r., sygn.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II </a:t>
            </a:r>
            <a:r>
              <a:rPr lang="pl-PL" dirty="0" err="1">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AKr</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 101/95</a:t>
            </a:r>
            <a:r>
              <a:rPr lang="pl-PL" dirty="0">
                <a:latin typeface="Noto Serif" panose="02020600060500020200" pitchFamily="18" charset="0"/>
                <a:ea typeface="Noto Serif" panose="02020600060500020200" pitchFamily="18" charset="0"/>
                <a:cs typeface="Noto Serif" panose="02020600060500020200" pitchFamily="18" charset="0"/>
              </a:rPr>
              <a:t>, OSA 1997, Nr 3, poz. 10).</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rPr>
              <a:t>Obywatel polskim zobowiązany jest do przestrzegania prawa nie tylko na terytorium RP, lecz także za granicą. Chodzi tu o obszar niebędący terytorium Rzeczypospolitej Polskiej, polskim statkiem wodnym i polskim statkiem powietrznym. Nie ma przy tym znaczenia, czy wskazany obszar podlega jakiejś władzy państwowej. Zaaprobować należy pogląd, że przepis art. 109 KK nie zawęża zakresu swego działania do przestępstw naruszających interesy Państwa Polskiego, polskiej osoby prawnej lub obywatela polskiego. </a:t>
            </a:r>
            <a:r>
              <a:rPr lang="pl-PL" b="1" dirty="0">
                <a:solidFill>
                  <a:srgbClr val="FF0000"/>
                </a:solidFill>
                <a:latin typeface="Noto Serif" panose="02020600060500020200" pitchFamily="18" charset="0"/>
              </a:rPr>
              <a:t>Obywatel polski za granicą obowiązany jest przestrzegać całokształtu polskiego ustawodawstwa karnego, tzn. wszystkich przepisów karnych zawartych w Kodeksie karnym, jak też w ustawach szczegółowych, bez względu na przedmiot ochrony określony w tych przepisach. Wszystkie polskie przepisy karne, niezależnie od chronionego w nich przedmiotu, są wiążące dla obywatela polskiego przebywającego za granicą</a:t>
            </a:r>
            <a:r>
              <a:rPr lang="pl-PL" dirty="0">
                <a:solidFill>
                  <a:srgbClr val="FF0000"/>
                </a:solidFill>
                <a:latin typeface="Noto Serif" panose="02020600060500020200" pitchFamily="18" charset="0"/>
              </a:rPr>
              <a:t> </a:t>
            </a:r>
            <a:r>
              <a:rPr lang="pl-PL" dirty="0">
                <a:latin typeface="Noto Serif" panose="02020600060500020200" pitchFamily="18" charset="0"/>
              </a:rPr>
              <a:t>(por. uzasadnienie post. SN(7) z 20.11.1991 r.,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I KZP 29/91</a:t>
            </a:r>
            <a:r>
              <a:rPr lang="pl-PL" dirty="0">
                <a:latin typeface="Noto Serif" panose="02020600060500020200" pitchFamily="18" charset="0"/>
              </a:rPr>
              <a:t>, KZS 1992, Nr 12, poz. 6), twierdząc, że przez pojęcie ustawy karnej należy rozumieć wszelkie akty prawne stanowiące źródło normy sankcjonującej.</a:t>
            </a: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54946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A024145-5B37-4303-B597-32E8239F3439}"/>
              </a:ext>
            </a:extLst>
          </p:cNvPr>
          <p:cNvSpPr>
            <a:spLocks noGrp="1"/>
          </p:cNvSpPr>
          <p:nvPr>
            <p:ph type="title"/>
          </p:nvPr>
        </p:nvSpPr>
        <p:spPr/>
        <p:txBody>
          <a:bodyPr/>
          <a:lstStyle/>
          <a:p>
            <a:r>
              <a:rPr lang="pl-PL" sz="3200" dirty="0"/>
              <a:t>Zasada narodowości podmiotowej - istota</a:t>
            </a:r>
            <a:endParaRPr lang="pl-PL" sz="2800" dirty="0"/>
          </a:p>
        </p:txBody>
      </p:sp>
      <p:sp>
        <p:nvSpPr>
          <p:cNvPr id="3" name="Symbol zastępczy zawartości 2">
            <a:extLst>
              <a:ext uri="{FF2B5EF4-FFF2-40B4-BE49-F238E27FC236}">
                <a16:creationId xmlns:a16="http://schemas.microsoft.com/office/drawing/2014/main" id="{745B11B8-F4C2-4C97-9922-50C1954E7773}"/>
              </a:ext>
            </a:extLst>
          </p:cNvPr>
          <p:cNvSpPr>
            <a:spLocks noGrp="1"/>
          </p:cNvSpPr>
          <p:nvPr>
            <p:ph idx="1"/>
          </p:nvPr>
        </p:nvSpPr>
        <p:spPr>
          <a:xfrm>
            <a:off x="401934" y="1376624"/>
            <a:ext cx="11404879" cy="4871775"/>
          </a:xfrm>
        </p:spPr>
        <p:txBody>
          <a:bodyPr>
            <a:normAutofit fontScale="70000" lnSpcReduction="2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Potrzebę funkcjonowania zasady narodowości podmiotowej uzasadnia się obowiązującym w kontynentalnym prawie ekstradycyjnym </a:t>
            </a:r>
            <a:r>
              <a:rPr lang="pl-PL" b="1" dirty="0">
                <a:latin typeface="Noto Serif" panose="02020600060500020200" pitchFamily="18" charset="0"/>
                <a:ea typeface="Noto Serif" panose="02020600060500020200" pitchFamily="18" charset="0"/>
                <a:cs typeface="Noto Serif" panose="02020600060500020200" pitchFamily="18" charset="0"/>
              </a:rPr>
              <a:t>zakazem wydawania własnych obywateli</a:t>
            </a:r>
            <a:r>
              <a:rPr lang="pl-PL" dirty="0">
                <a:latin typeface="Noto Serif" panose="02020600060500020200" pitchFamily="18" charset="0"/>
                <a:ea typeface="Noto Serif" panose="02020600060500020200" pitchFamily="18" charset="0"/>
                <a:cs typeface="Noto Serif" panose="02020600060500020200" pitchFamily="18" charset="0"/>
              </a:rPr>
              <a:t>. Państwo, odmawiając wydania własnego obywatela, jest zobowiązane ukarać sprawcę, korzystając z zasady narodowości podmiotowej. </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Wydaje się, że uzasadnienie funkcjonowania omawianej tu zasady przez odwołanie się do zakazu wydawania własnych obywateli osłabło z chwilą przyjęcia Konwencji z 27.9.1996 r. sporządzonej na podstawie artykułu K.3 Traktatu o Unii Europejskiej dotycząca ekstradycji między państwami członkowskimi Unii Europejskiej, która w art. 7 ust. 1 stanowi, że odmowa wydania osób ściganych nie może wynikać z tego, że ścigany jest obywatelem państwa wezwanego. Dalsza marginalizacja zakazu wydania własnych obywateli nastąpiła z chwilą wprowadzenia na obszarze UE europejskiego nakazu aresztowania, który wśród przeszkód odmowy jego wykonania nie przewidział przeszkody obywatelstwa osoby ściganej. </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Choć obecnie przepis </a:t>
            </a:r>
            <a:r>
              <a:rPr lang="pl-PL" b="1"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55 ust. 1</a:t>
            </a:r>
            <a:r>
              <a:rPr lang="pl-PL" b="1" dirty="0">
                <a:latin typeface="Noto Serif" panose="02020600060500020200" pitchFamily="18" charset="0"/>
                <a:ea typeface="Noto Serif" panose="02020600060500020200" pitchFamily="18" charset="0"/>
                <a:cs typeface="Noto Serif" panose="02020600060500020200" pitchFamily="18" charset="0"/>
              </a:rPr>
              <a:t> Konstytucji RP</a:t>
            </a:r>
            <a:r>
              <a:rPr lang="pl-PL" dirty="0">
                <a:latin typeface="Noto Serif" panose="02020600060500020200" pitchFamily="18" charset="0"/>
                <a:ea typeface="Noto Serif" panose="02020600060500020200" pitchFamily="18" charset="0"/>
                <a:cs typeface="Noto Serif" panose="02020600060500020200" pitchFamily="18" charset="0"/>
              </a:rPr>
              <a:t> wyraża zasadę, że ekstradycja obywatela polskiego jest zakazana, to jednak przewiduje wyjątki określone w ust. 2 i 3. </a:t>
            </a: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Ustęp 2 stanowi, że ekstradycja obywatela polskiego może być dokonana na wniosek innego państwa lub sądowego organu międzynarodowego, jeżeli możliwość taka wynika z ratyfikowanej przez Rzeczpospolitą Polską umowy międzynarodowej lub ustawy wykonującej akt prawa stanowionego przez organizację międzynarodową, której Rzeczpospolita Polska jest członkiem, pod warunkiem że czyn objęty wnioskiem o ekstradycję:</a:t>
            </a:r>
          </a:p>
          <a:p>
            <a:pPr marL="114300" indent="0" algn="just">
              <a:buNone/>
            </a:pP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	1) został popełniony poza terytorium Rzeczypospolitej Polskiej;</a:t>
            </a:r>
          </a:p>
          <a:p>
            <a:pPr marL="114300" indent="0" algn="just">
              <a:buNone/>
            </a:pP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	2) stanowił przestępstwo według prawa Rzeczypospolitej Polskiej lub stanowiłby 	przestępstwo według prawa Rzeczypospolitej Polskiej w razie popełnienia na terytorium 	Rzeczypospolitej Polskiej, zarówno w czasie jego popełnienia, jak i w chwili złożenia 	wniosku.</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Zmaterializowania obu tych warunków nie wymaga ekstradycja obywatela polskiego na wniosek sądowego organu międzynarodowego powołanego na podstawie ratyfikowanej przez Rzeczpospolitą Polską umowy międzynarodowej, w związku z objętą jurysdykcją tego organu zbrodnią ludobójstwa, zbrodnią przeciwko ludzkości, zbrodnią wojenną lub zbrodnią agresji. W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art. 55 ust. 4</a:t>
            </a:r>
            <a:r>
              <a:rPr lang="pl-PL" dirty="0">
                <a:latin typeface="Noto Serif" panose="02020600060500020200" pitchFamily="18" charset="0"/>
                <a:ea typeface="Noto Serif" panose="02020600060500020200" pitchFamily="18" charset="0"/>
                <a:cs typeface="Noto Serif" panose="02020600060500020200" pitchFamily="18" charset="0"/>
              </a:rPr>
              <a:t> Konstytucji RP wyrażono zakaz ekstradycji osoby podejrzanej o popełnienie bez użycia przemocy przestępstwa z przyczyn politycznych lub gdy dokonanie ekstradycji będzie naruszać wolności i prawa człowieka i obywatela.</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186454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A45847-A9F6-46F9-B1D6-8561E4258FD3}"/>
              </a:ext>
            </a:extLst>
          </p:cNvPr>
          <p:cNvSpPr>
            <a:spLocks noGrp="1"/>
          </p:cNvSpPr>
          <p:nvPr>
            <p:ph type="title"/>
          </p:nvPr>
        </p:nvSpPr>
        <p:spPr/>
        <p:txBody>
          <a:bodyPr/>
          <a:lstStyle/>
          <a:p>
            <a:r>
              <a:rPr lang="pl-PL" sz="4000" dirty="0"/>
              <a:t>Zasada narodowości podmiotowej</a:t>
            </a:r>
            <a:endParaRPr lang="pl-PL" sz="3600" dirty="0"/>
          </a:p>
        </p:txBody>
      </p:sp>
      <p:sp>
        <p:nvSpPr>
          <p:cNvPr id="3" name="Symbol zastępczy zawartości 2">
            <a:extLst>
              <a:ext uri="{FF2B5EF4-FFF2-40B4-BE49-F238E27FC236}">
                <a16:creationId xmlns:a16="http://schemas.microsoft.com/office/drawing/2014/main" id="{F225DF9D-1A92-4C52-80CE-64355650AC10}"/>
              </a:ext>
            </a:extLst>
          </p:cNvPr>
          <p:cNvSpPr>
            <a:spLocks noGrp="1"/>
          </p:cNvSpPr>
          <p:nvPr>
            <p:ph idx="1"/>
          </p:nvPr>
        </p:nvSpPr>
        <p:spPr>
          <a:xfrm>
            <a:off x="411982" y="1406770"/>
            <a:ext cx="11344589" cy="5094514"/>
          </a:xfrm>
        </p:spPr>
        <p:txBody>
          <a:bodyPr>
            <a:normAutofit fontScale="70000" lnSpcReduction="20000"/>
          </a:bodyPr>
          <a:lstStyle/>
          <a:p>
            <a:pPr marL="114300" indent="0" algn="just">
              <a:buNone/>
            </a:pPr>
            <a:r>
              <a:rPr lang="pl-PL" dirty="0">
                <a:latin typeface="Noto Serif" panose="02020600060500020200" pitchFamily="18" charset="0"/>
              </a:rPr>
              <a:t>Przepis art. 109 KK wskazuje, że warunek określony w pkt 1 zmaterializuje się w sytuacji, gdy w czasie popełnienia przestępstwa za granicą osoba, będzie obywatelem polskim w rozumieniu ustawy z 2.4.2009 r. o obywatelstwie polskim (</a:t>
            </a:r>
            <a:r>
              <a:rPr lang="pl-PL" dirty="0" err="1">
                <a:latin typeface="Noto Serif" panose="02020600060500020200" pitchFamily="18" charset="0"/>
              </a:rPr>
              <a:t>t.j</a:t>
            </a:r>
            <a:r>
              <a:rPr lang="pl-PL" dirty="0">
                <a:latin typeface="Noto Serif" panose="02020600060500020200" pitchFamily="18" charset="0"/>
              </a:rPr>
              <a:t>. Dz.U. z 2020 r.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poz. 347</a:t>
            </a:r>
            <a:r>
              <a:rPr lang="pl-PL" dirty="0">
                <a:latin typeface="Noto Serif" panose="02020600060500020200" pitchFamily="18" charset="0"/>
              </a:rPr>
              <a:t>). Ustawa ta określa reguły nabycia i utraty obywatelstwa polskiego. Dodać w tym miejscu należy, że obywatelem polskim w rozumieniu przepisu jest także osoba mająca – niezależnie od polskiego – także inne obywatelstwo.</a:t>
            </a:r>
          </a:p>
          <a:p>
            <a:pPr marL="114300" indent="0" algn="just">
              <a:buNone/>
            </a:pPr>
            <a:r>
              <a:rPr lang="pl-PL" dirty="0">
                <a:latin typeface="Noto Serif" panose="02020600060500020200" pitchFamily="18" charset="0"/>
              </a:rPr>
              <a:t>Obywatel polski, który dopuścił się przestępstwa za granicą, nie może skutecznie powoływać się na posiadane obywatelstwo innego państwa.</a:t>
            </a:r>
          </a:p>
          <a:p>
            <a:pPr marL="114300" indent="0" algn="just">
              <a:buNone/>
            </a:pPr>
            <a:r>
              <a:rPr lang="pl-PL" dirty="0">
                <a:latin typeface="Noto Serif" panose="02020600060500020200" pitchFamily="18" charset="0"/>
              </a:rPr>
              <a:t>Późniejsza </a:t>
            </a:r>
            <a:r>
              <a:rPr lang="pl-PL" b="1" dirty="0">
                <a:latin typeface="Noto Serif" panose="02020600060500020200" pitchFamily="18" charset="0"/>
              </a:rPr>
              <a:t>utrata obywatelska polskiego, jak też późniejsze jego nabycie są obojętne z punktu odpowiedzialności karnej</a:t>
            </a:r>
            <a:r>
              <a:rPr lang="pl-PL" dirty="0">
                <a:latin typeface="Noto Serif" panose="02020600060500020200" pitchFamily="18" charset="0"/>
              </a:rPr>
              <a:t>. W konsekwencji należy uznać, że w przypadku popełnienia czynu przez obywatela za granicą udowodnieniu powinna podlegać także okoliczność osobista, jaką jest obywatelstwo sprawcy. Stanowi ono znamię czynu zabronionego.</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Warunek posiadania obywatelstwa polskiego jest spełniony, gdy osoba posiada równocześnie obywatelstwo innego państwa. Za taką tezą przemawia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3</a:t>
            </a:r>
            <a:r>
              <a:rPr lang="pl-PL" dirty="0">
                <a:latin typeface="Noto Serif" panose="02020600060500020200" pitchFamily="18" charset="0"/>
              </a:rPr>
              <a:t> </a:t>
            </a:r>
            <a:r>
              <a:rPr lang="pl-PL" dirty="0" err="1">
                <a:latin typeface="Noto Serif" panose="02020600060500020200" pitchFamily="18" charset="0"/>
              </a:rPr>
              <a:t>ObPolU</a:t>
            </a:r>
            <a:r>
              <a:rPr lang="pl-PL" dirty="0">
                <a:latin typeface="Noto Serif" panose="02020600060500020200" pitchFamily="18" charset="0"/>
              </a:rPr>
              <a:t>, z którego wynika zasada wyłączności obywatelstwa polskiego, która oznacza, że obywatel polski w myśl prawa polskiego nie może być równocześnie uznawany za obywatela innego państwa. Osoba taka nie może skutecznie powoływać się na posiadanie obywatelstwa innego państwa.</a:t>
            </a:r>
          </a:p>
          <a:p>
            <a:pPr marL="114300" indent="0" algn="just">
              <a:buNone/>
            </a:pPr>
            <a:r>
              <a:rPr lang="pl-PL" b="1" dirty="0">
                <a:latin typeface="Noto Serif" panose="02020600060500020200" pitchFamily="18" charset="0"/>
              </a:rPr>
              <a:t>Zmiana statusu obywatelskiego sprawcy w trakcie realizacji za granicą przestępstwa ciągłego oraz przestępstwa trwałego</a:t>
            </a:r>
            <a:r>
              <a:rPr lang="pl-PL" dirty="0">
                <a:latin typeface="Noto Serif" panose="02020600060500020200" pitchFamily="18" charset="0"/>
              </a:rPr>
              <a:t> jest </a:t>
            </a:r>
            <a:r>
              <a:rPr lang="pl-PL" b="1" dirty="0">
                <a:latin typeface="Noto Serif" panose="02020600060500020200" pitchFamily="18" charset="0"/>
              </a:rPr>
              <a:t>obojętna</a:t>
            </a:r>
            <a:r>
              <a:rPr lang="pl-PL" dirty="0">
                <a:latin typeface="Noto Serif" panose="02020600060500020200" pitchFamily="18" charset="0"/>
              </a:rPr>
              <a:t> dla jego odpowiedzialności karnej za całość </a:t>
            </a:r>
            <a:r>
              <a:rPr lang="pl-PL" dirty="0" err="1">
                <a:latin typeface="Noto Serif" panose="02020600060500020200" pitchFamily="18" charset="0"/>
              </a:rPr>
              <a:t>zachowań</a:t>
            </a:r>
            <a:r>
              <a:rPr lang="pl-PL" dirty="0">
                <a:latin typeface="Noto Serif" panose="02020600060500020200" pitchFamily="18" charset="0"/>
              </a:rPr>
              <a:t> tworzących czyn zabroniony </a:t>
            </a:r>
            <a:r>
              <a:rPr lang="pl-PL" b="1" dirty="0">
                <a:latin typeface="Noto Serif" panose="02020600060500020200" pitchFamily="18" charset="0"/>
              </a:rPr>
              <a:t>tylko wówczas, gdy znajdą zastosowanie inne zasady</a:t>
            </a:r>
            <a:r>
              <a:rPr lang="pl-PL" dirty="0">
                <a:latin typeface="Noto Serif" panose="02020600060500020200" pitchFamily="18" charset="0"/>
              </a:rPr>
              <a:t>, np. zasada przedmiotowa nieograniczona, zasada uniwersalna. Brak możliwości zastosowania polskiej ustawy na podstawie tych zasad uniemożliwi ukaranie osoby za całość </a:t>
            </a:r>
            <a:r>
              <a:rPr lang="pl-PL" dirty="0" err="1">
                <a:latin typeface="Noto Serif" panose="02020600060500020200" pitchFamily="18" charset="0"/>
              </a:rPr>
              <a:t>zachowań</a:t>
            </a:r>
            <a:r>
              <a:rPr lang="pl-PL" dirty="0">
                <a:latin typeface="Noto Serif" panose="02020600060500020200" pitchFamily="18" charset="0"/>
              </a:rPr>
              <a:t> tworzących przestępstwo ciągłe bądź za całość okresu utrzymania stanu bezprawności przy przestępstwie trwałym. W takiej sytuacji </a:t>
            </a:r>
            <a:r>
              <a:rPr lang="pl-PL" b="1" dirty="0">
                <a:latin typeface="Noto Serif" panose="02020600060500020200" pitchFamily="18" charset="0"/>
              </a:rPr>
              <a:t>sprawca, który utracił status obywatela polskiego, będzie ponosił odpowiedzialność karną na podstawie ustawy polskiej jedynie za ten fragment swojego zachowania, który miał miejsce przed jego utratą.</a:t>
            </a:r>
          </a:p>
          <a:p>
            <a:pPr marL="114300" indent="0" algn="just">
              <a:buNone/>
            </a:pPr>
            <a:r>
              <a:rPr lang="pl-PL" b="1" i="1" dirty="0" err="1">
                <a:latin typeface="Noto Serif" panose="02020600060500020200" pitchFamily="18" charset="0"/>
              </a:rPr>
              <a:t>Iter</a:t>
            </a:r>
            <a:r>
              <a:rPr lang="pl-PL" b="1" i="1" dirty="0">
                <a:latin typeface="Noto Serif" panose="02020600060500020200" pitchFamily="18" charset="0"/>
              </a:rPr>
              <a:t> </a:t>
            </a:r>
            <a:r>
              <a:rPr lang="pl-PL" b="1" i="1" dirty="0" err="1">
                <a:latin typeface="Noto Serif" panose="02020600060500020200" pitchFamily="18" charset="0"/>
              </a:rPr>
              <a:t>criminis</a:t>
            </a:r>
            <a:r>
              <a:rPr lang="pl-PL" b="1" dirty="0">
                <a:latin typeface="Noto Serif" panose="02020600060500020200" pitchFamily="18" charset="0"/>
              </a:rPr>
              <a:t>.</a:t>
            </a:r>
            <a:r>
              <a:rPr lang="pl-PL" dirty="0">
                <a:latin typeface="Noto Serif" panose="02020600060500020200" pitchFamily="18" charset="0"/>
              </a:rPr>
              <a:t> W przypadku gdy </a:t>
            </a:r>
            <a:r>
              <a:rPr lang="pl-PL" b="1" dirty="0">
                <a:latin typeface="Noto Serif" panose="02020600060500020200" pitchFamily="18" charset="0"/>
              </a:rPr>
              <a:t>zmiana statusu obywatelskiego</a:t>
            </a:r>
            <a:r>
              <a:rPr lang="pl-PL" dirty="0">
                <a:latin typeface="Noto Serif" panose="02020600060500020200" pitchFamily="18" charset="0"/>
              </a:rPr>
              <a:t> sprawcy nastąpiła w </a:t>
            </a:r>
            <a:r>
              <a:rPr lang="pl-PL" b="1" dirty="0">
                <a:latin typeface="Noto Serif" panose="02020600060500020200" pitchFamily="18" charset="0"/>
              </a:rPr>
              <a:t>czasie realizacji poszczególnych etapów przestępstwa</a:t>
            </a:r>
            <a:r>
              <a:rPr lang="pl-PL" dirty="0">
                <a:latin typeface="Noto Serif" panose="02020600060500020200" pitchFamily="18" charset="0"/>
              </a:rPr>
              <a:t> (</a:t>
            </a:r>
            <a:r>
              <a:rPr lang="pl-PL" i="1" dirty="0" err="1">
                <a:latin typeface="Noto Serif" panose="02020600060500020200" pitchFamily="18" charset="0"/>
              </a:rPr>
              <a:t>iter</a:t>
            </a:r>
            <a:r>
              <a:rPr lang="pl-PL" i="1" dirty="0">
                <a:latin typeface="Noto Serif" panose="02020600060500020200" pitchFamily="18" charset="0"/>
              </a:rPr>
              <a:t> </a:t>
            </a:r>
            <a:r>
              <a:rPr lang="pl-PL" i="1" dirty="0" err="1">
                <a:latin typeface="Noto Serif" panose="02020600060500020200" pitchFamily="18" charset="0"/>
              </a:rPr>
              <a:t>criminis</a:t>
            </a:r>
            <a:r>
              <a:rPr lang="pl-PL" i="1" dirty="0">
                <a:latin typeface="Noto Serif" panose="02020600060500020200" pitchFamily="18" charset="0"/>
              </a:rPr>
              <a:t>)</a:t>
            </a:r>
            <a:r>
              <a:rPr lang="pl-PL" dirty="0">
                <a:latin typeface="Noto Serif" panose="02020600060500020200" pitchFamily="18" charset="0"/>
              </a:rPr>
              <a:t>, stosowanie ustawy polskiej w oparciu o regulację art. 109 KK uzależnione jest od tego, za jaką formę stadialną może ponosić odpowiedzialność karną. Przy czym, znalezienie się przez sprawcę na etapie usiłowania zawsze będzie prowadziło do odpowiedzialności karnej.</a:t>
            </a: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653913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6F55D9-6FC8-4768-9AF7-BB0F8E0273DF}"/>
              </a:ext>
            </a:extLst>
          </p:cNvPr>
          <p:cNvSpPr>
            <a:spLocks noGrp="1"/>
          </p:cNvSpPr>
          <p:nvPr>
            <p:ph type="title"/>
          </p:nvPr>
        </p:nvSpPr>
        <p:spPr>
          <a:xfrm>
            <a:off x="646111" y="452718"/>
            <a:ext cx="9404723" cy="1004293"/>
          </a:xfrm>
        </p:spPr>
        <p:txBody>
          <a:bodyPr/>
          <a:lstStyle/>
          <a:p>
            <a:r>
              <a:rPr lang="pl-PL" sz="2800" dirty="0"/>
              <a:t>Zasada narodowości podmiotowej w orzecznictwie</a:t>
            </a:r>
          </a:p>
        </p:txBody>
      </p:sp>
      <p:sp>
        <p:nvSpPr>
          <p:cNvPr id="3" name="Symbol zastępczy zawartości 2">
            <a:extLst>
              <a:ext uri="{FF2B5EF4-FFF2-40B4-BE49-F238E27FC236}">
                <a16:creationId xmlns:a16="http://schemas.microsoft.com/office/drawing/2014/main" id="{019A2E24-1729-4CAF-B188-81CB8BF5938C}"/>
              </a:ext>
            </a:extLst>
          </p:cNvPr>
          <p:cNvSpPr>
            <a:spLocks noGrp="1"/>
          </p:cNvSpPr>
          <p:nvPr>
            <p:ph idx="1"/>
          </p:nvPr>
        </p:nvSpPr>
        <p:spPr>
          <a:xfrm>
            <a:off x="321547" y="1356527"/>
            <a:ext cx="11585749" cy="5265337"/>
          </a:xfrm>
        </p:spPr>
        <p:txBody>
          <a:bodyPr>
            <a:noAutofit/>
          </a:bodyPr>
          <a:lstStyle/>
          <a:p>
            <a:pPr marL="114300" indent="0" algn="just">
              <a:buNone/>
            </a:pPr>
            <a:r>
              <a:rPr lang="pl-PL" sz="1400" dirty="0">
                <a:latin typeface="Noto Serif" panose="02020600060500020200" pitchFamily="18" charset="0"/>
                <a:ea typeface="Noto Serif" panose="02020600060500020200" pitchFamily="18" charset="0"/>
                <a:cs typeface="Noto Serif" panose="02020600060500020200" pitchFamily="18" charset="0"/>
              </a:rPr>
              <a:t>Zgodnie z zasadą represji podmiotowej wyrażonej w art. 109 KK, ustawę karną polską stosuje się do obywatela polskiego, który popełnił przestępstwo za granicą. Nie ma znaczenia fakt, że na Białorusi wszczęte zostało postępowanie przeciwko temu oskarżonemu, gdyż niezależnie od tego, powinnością polskich organów ścigania było uruchomienie postępowania karnego, stosownie do zasady legalizmu wyrażonej w art. 10 KPK. Fakt wszczęcia i prowadzenia przeciwko oskarżonemu postępowania o te same czyny na Białorusi nie stanowi przesłanki umorzenia postępowania w myśl prawa polskiego, a także nie kreuje zakazu wynikającego z zasady </a:t>
            </a:r>
            <a:r>
              <a:rPr lang="pl-PL" sz="1400" dirty="0" err="1">
                <a:latin typeface="Noto Serif" panose="02020600060500020200" pitchFamily="18" charset="0"/>
                <a:ea typeface="Noto Serif" panose="02020600060500020200" pitchFamily="18" charset="0"/>
                <a:cs typeface="Noto Serif" panose="02020600060500020200" pitchFamily="18" charset="0"/>
              </a:rPr>
              <a:t>ne</a:t>
            </a:r>
            <a:r>
              <a:rPr lang="pl-PL" sz="1400" dirty="0">
                <a:latin typeface="Noto Serif" panose="02020600060500020200" pitchFamily="18" charset="0"/>
                <a:ea typeface="Noto Serif" panose="02020600060500020200" pitchFamily="18" charset="0"/>
                <a:cs typeface="Noto Serif" panose="02020600060500020200" pitchFamily="18" charset="0"/>
              </a:rPr>
              <a:t> bis in </a:t>
            </a:r>
            <a:r>
              <a:rPr lang="pl-PL" sz="1400" dirty="0" err="1">
                <a:latin typeface="Noto Serif" panose="02020600060500020200" pitchFamily="18" charset="0"/>
                <a:ea typeface="Noto Serif" panose="02020600060500020200" pitchFamily="18" charset="0"/>
                <a:cs typeface="Noto Serif" panose="02020600060500020200" pitchFamily="18" charset="0"/>
              </a:rPr>
              <a:t>idem</a:t>
            </a:r>
            <a:r>
              <a:rPr lang="pl-PL" sz="1400" dirty="0">
                <a:latin typeface="Noto Serif" panose="02020600060500020200" pitchFamily="18" charset="0"/>
                <a:ea typeface="Noto Serif" panose="02020600060500020200" pitchFamily="18" charset="0"/>
                <a:cs typeface="Noto Serif" panose="02020600060500020200" pitchFamily="18" charset="0"/>
              </a:rPr>
              <a:t>. – </a:t>
            </a:r>
            <a:r>
              <a:rPr lang="pl-PL" sz="1400" b="1" dirty="0">
                <a:latin typeface="Noto Serif" panose="02020600060500020200" pitchFamily="18" charset="0"/>
                <a:ea typeface="Noto Serif" panose="02020600060500020200" pitchFamily="18" charset="0"/>
                <a:cs typeface="Noto Serif" panose="02020600060500020200" pitchFamily="18" charset="0"/>
              </a:rPr>
              <a:t>wyrok SA we Wrocławiu z 27 października 2021 r. sygn. II </a:t>
            </a:r>
            <a:r>
              <a:rPr lang="pl-PL" sz="1400" b="1" dirty="0" err="1">
                <a:latin typeface="Noto Serif" panose="02020600060500020200" pitchFamily="18" charset="0"/>
                <a:ea typeface="Noto Serif" panose="02020600060500020200" pitchFamily="18" charset="0"/>
                <a:cs typeface="Noto Serif" panose="02020600060500020200" pitchFamily="18" charset="0"/>
              </a:rPr>
              <a:t>AKa</a:t>
            </a:r>
            <a:r>
              <a:rPr lang="pl-PL" sz="1400" b="1" dirty="0">
                <a:latin typeface="Noto Serif" panose="02020600060500020200" pitchFamily="18" charset="0"/>
                <a:ea typeface="Noto Serif" panose="02020600060500020200" pitchFamily="18" charset="0"/>
                <a:cs typeface="Noto Serif" panose="02020600060500020200" pitchFamily="18" charset="0"/>
              </a:rPr>
              <a:t> 105/21</a:t>
            </a:r>
            <a:endParaRPr lang="pl-PL" sz="1400"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sz="1400"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sz="1400" dirty="0">
                <a:latin typeface="Noto Serif" panose="02020600060500020200" pitchFamily="18" charset="0"/>
                <a:ea typeface="Noto Serif" panose="02020600060500020200" pitchFamily="18" charset="0"/>
                <a:cs typeface="Noto Serif" panose="02020600060500020200" pitchFamily="18" charset="0"/>
              </a:rPr>
              <a:t>Sąd Apelacyjny podziela pogląd, że z zasady personalnej o stosowaniu polskiej ustawy karnej do obywatela polskiego, który popełnił przestępstwo za granicą (art. 109 k.k.), nie można wywodzić, iż obywatel polski winien, bez względu na miejsce popełnienia przestępstwa, podlegać wyłącznie jurysdykcji polskiej. Sprzeciwia się temu zasada lojalności państw w ramach Unii Europejskiej, która nakazuje im stosować wzajemnie europejski nakaz aresztowania i przewiduje możliwość przekazania obywatela polskiego aresztowanego za przestępstwo popełnione za granicą, co trafnie wyraził Sąd Apelacyjny w Katowicach – </a:t>
            </a:r>
            <a:r>
              <a:rPr lang="pl-PL" sz="1400" b="1" dirty="0">
                <a:latin typeface="Noto Serif" panose="02020600060500020200" pitchFamily="18" charset="0"/>
                <a:ea typeface="Noto Serif" panose="02020600060500020200" pitchFamily="18" charset="0"/>
                <a:cs typeface="Noto Serif" panose="02020600060500020200" pitchFamily="18" charset="0"/>
              </a:rPr>
              <a:t>postanowienie SA w Krakowie z 17 czerwca 2014 r. sygn. II </a:t>
            </a:r>
            <a:r>
              <a:rPr lang="pl-PL" sz="1400" b="1" dirty="0" err="1">
                <a:latin typeface="Noto Serif" panose="02020600060500020200" pitchFamily="18" charset="0"/>
                <a:ea typeface="Noto Serif" panose="02020600060500020200" pitchFamily="18" charset="0"/>
                <a:cs typeface="Noto Serif" panose="02020600060500020200" pitchFamily="18" charset="0"/>
              </a:rPr>
              <a:t>AKz</a:t>
            </a:r>
            <a:r>
              <a:rPr lang="pl-PL" sz="1400" b="1" dirty="0">
                <a:latin typeface="Noto Serif" panose="02020600060500020200" pitchFamily="18" charset="0"/>
                <a:ea typeface="Noto Serif" panose="02020600060500020200" pitchFamily="18" charset="0"/>
                <a:cs typeface="Noto Serif" panose="02020600060500020200" pitchFamily="18" charset="0"/>
              </a:rPr>
              <a:t> 214/14</a:t>
            </a:r>
          </a:p>
          <a:p>
            <a:pPr marL="114300" indent="0" algn="just">
              <a:buNone/>
            </a:pPr>
            <a:endParaRPr lang="pl-PL" sz="1400"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sz="1400" dirty="0">
                <a:latin typeface="Noto Serif" panose="02020600060500020200" pitchFamily="18" charset="0"/>
                <a:ea typeface="Noto Serif" panose="02020600060500020200" pitchFamily="18" charset="0"/>
                <a:cs typeface="Noto Serif" panose="02020600060500020200" pitchFamily="18" charset="0"/>
              </a:rPr>
              <a:t>Istotnie przepis art. 109 k.k. wyrażający zasadę personalną stanowi, że ustawę karną polską stosuje się do obywatela polskiego, który popełnił przestępstwo za granicą.</a:t>
            </a:r>
          </a:p>
          <a:p>
            <a:pPr marL="114300" indent="0" algn="just">
              <a:buNone/>
            </a:pPr>
            <a:r>
              <a:rPr lang="pl-PL" sz="1400" dirty="0">
                <a:latin typeface="Noto Serif" panose="02020600060500020200" pitchFamily="18" charset="0"/>
                <a:ea typeface="Noto Serif" panose="02020600060500020200" pitchFamily="18" charset="0"/>
                <a:cs typeface="Noto Serif" panose="02020600060500020200" pitchFamily="18" charset="0"/>
              </a:rPr>
              <a:t>Jednak z treści powołanego przepisu nie sposób wywodzić reguły o procesowym charakterze, jakoby obywatel polski winien, bez względu na miejsce popełnienia przestępstwa, podlegać wyłącznie polskiej jurysdykcji.</a:t>
            </a:r>
          </a:p>
          <a:p>
            <a:pPr marL="114300" indent="0" algn="just">
              <a:buNone/>
            </a:pPr>
            <a:r>
              <a:rPr lang="pl-PL" sz="1400" dirty="0">
                <a:latin typeface="Noto Serif" panose="02020600060500020200" pitchFamily="18" charset="0"/>
                <a:ea typeface="Noto Serif" panose="02020600060500020200" pitchFamily="18" charset="0"/>
                <a:cs typeface="Noto Serif" panose="02020600060500020200" pitchFamily="18" charset="0"/>
              </a:rPr>
              <a:t>Równocześnie obowiązuje bowiem zasada lojalności. Rzeczypospolita Polska jest państwem członkowskim Unii, a na każdym z tych państw spoczywa obowiązek przestrzegania zobowiązań i w konsekwencji obowiązek podjęcia wszelkich właściwych środków w celu wykonania zobowiązań wynikających z traktatu lub działań instytucji Wspólnoty – </a:t>
            </a:r>
            <a:r>
              <a:rPr lang="pl-PL" sz="1400" b="1" dirty="0">
                <a:latin typeface="Noto Serif" panose="02020600060500020200" pitchFamily="18" charset="0"/>
                <a:ea typeface="Noto Serif" panose="02020600060500020200" pitchFamily="18" charset="0"/>
                <a:cs typeface="Noto Serif" panose="02020600060500020200" pitchFamily="18" charset="0"/>
              </a:rPr>
              <a:t>postanowienie SA w Katowicach z 30 listopada 2005 r. sygn. II </a:t>
            </a:r>
            <a:r>
              <a:rPr lang="pl-PL" sz="1400" b="1" dirty="0" err="1">
                <a:latin typeface="Noto Serif" panose="02020600060500020200" pitchFamily="18" charset="0"/>
                <a:ea typeface="Noto Serif" panose="02020600060500020200" pitchFamily="18" charset="0"/>
                <a:cs typeface="Noto Serif" panose="02020600060500020200" pitchFamily="18" charset="0"/>
              </a:rPr>
              <a:t>AKz</a:t>
            </a:r>
            <a:r>
              <a:rPr lang="pl-PL" sz="1400" b="1" dirty="0">
                <a:latin typeface="Noto Serif" panose="02020600060500020200" pitchFamily="18" charset="0"/>
                <a:ea typeface="Noto Serif" panose="02020600060500020200" pitchFamily="18" charset="0"/>
                <a:cs typeface="Noto Serif" panose="02020600060500020200" pitchFamily="18" charset="0"/>
              </a:rPr>
              <a:t> 734/05</a:t>
            </a:r>
            <a:endParaRPr lang="pl-PL" sz="1400"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sz="1400"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sz="1400"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br>
              <a:rPr lang="pl-PL" sz="1400" dirty="0">
                <a:latin typeface="Noto Serif" panose="02020600060500020200" pitchFamily="18" charset="0"/>
                <a:ea typeface="Noto Serif" panose="02020600060500020200" pitchFamily="18" charset="0"/>
                <a:cs typeface="Noto Serif" panose="02020600060500020200" pitchFamily="18" charset="0"/>
              </a:rPr>
            </a:br>
            <a:endParaRPr lang="pl-PL" sz="1400"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sz="1400" dirty="0"/>
          </a:p>
        </p:txBody>
      </p:sp>
    </p:spTree>
    <p:extLst>
      <p:ext uri="{BB962C8B-B14F-4D97-AF65-F5344CB8AC3E}">
        <p14:creationId xmlns:p14="http://schemas.microsoft.com/office/powerpoint/2010/main" val="208402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313A71-E3BC-48E7-9644-0C7CE04D768E}"/>
              </a:ext>
            </a:extLst>
          </p:cNvPr>
          <p:cNvSpPr>
            <a:spLocks noGrp="1"/>
          </p:cNvSpPr>
          <p:nvPr>
            <p:ph type="title"/>
          </p:nvPr>
        </p:nvSpPr>
        <p:spPr/>
        <p:txBody>
          <a:bodyPr/>
          <a:lstStyle/>
          <a:p>
            <a:r>
              <a:rPr lang="pl-PL" sz="2800" dirty="0"/>
              <a:t>Zasada narodowości przedmiotowej w ujęciu podstawowym - istota</a:t>
            </a:r>
            <a:endParaRPr lang="pl-PL" sz="2400" dirty="0"/>
          </a:p>
        </p:txBody>
      </p:sp>
      <p:sp>
        <p:nvSpPr>
          <p:cNvPr id="3" name="Symbol zastępczy zawartości 2">
            <a:extLst>
              <a:ext uri="{FF2B5EF4-FFF2-40B4-BE49-F238E27FC236}">
                <a16:creationId xmlns:a16="http://schemas.microsoft.com/office/drawing/2014/main" id="{AB06C0C5-99AE-43DC-9044-66F71EAACF01}"/>
              </a:ext>
            </a:extLst>
          </p:cNvPr>
          <p:cNvSpPr>
            <a:spLocks noGrp="1"/>
          </p:cNvSpPr>
          <p:nvPr>
            <p:ph idx="1"/>
          </p:nvPr>
        </p:nvSpPr>
        <p:spPr>
          <a:xfrm>
            <a:off x="341644" y="1446964"/>
            <a:ext cx="11515411" cy="5064368"/>
          </a:xfrm>
        </p:spPr>
        <p:txBody>
          <a:bodyPr>
            <a:normAutofit fontScale="85000" lnSpcReduction="2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Istota tej zasady sprowadza się do ochrony ważnych interesów państwa oraz jego obywateli, a tym samym wymaga związku przestępstwa popełnionego za granicą przez cudzoziemca z polskimi interesami. Zasada ta jest wyrazem woli państwa co do zakresu ochrony dóbr poza granicami państwa </a:t>
            </a:r>
            <a:r>
              <a:rPr lang="pl-PL" dirty="0">
                <a:latin typeface="Noto Serif" panose="02020600060500020200" pitchFamily="18" charset="0"/>
              </a:rPr>
              <a:t>oraz braku zaufania do obcego systemu jurysdykcyjnego.</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buNone/>
            </a:pPr>
            <a:r>
              <a:rPr lang="pl-PL" dirty="0">
                <a:latin typeface="Noto Serif" panose="02020600060500020200" pitchFamily="18" charset="0"/>
              </a:rPr>
              <a:t>Odpowiedzialność cudzoziemca na podstawie zasady ochronnej ograniczonej uzależniona jest od ziszczenia się następujących przesłanek:</a:t>
            </a:r>
          </a:p>
          <a:p>
            <a:pPr marL="114300" indent="0">
              <a:buNone/>
            </a:pPr>
            <a:r>
              <a:rPr lang="pl-PL" dirty="0">
                <a:latin typeface="Noto Serif" panose="02020600060500020200" pitchFamily="18" charset="0"/>
              </a:rPr>
              <a:t>	</a:t>
            </a:r>
            <a:r>
              <a:rPr lang="pl-PL" b="1" dirty="0">
                <a:latin typeface="Noto Serif" panose="02020600060500020200" pitchFamily="18" charset="0"/>
              </a:rPr>
              <a:t>1)</a:t>
            </a:r>
            <a:r>
              <a:rPr lang="pl-PL" dirty="0">
                <a:latin typeface="Noto Serif" panose="02020600060500020200" pitchFamily="18" charset="0"/>
              </a:rPr>
              <a:t> sprawca przestępstwa jest cudzoziemcem;</a:t>
            </a:r>
          </a:p>
          <a:p>
            <a:pPr marL="114300" indent="0" algn="just">
              <a:buNone/>
            </a:pPr>
            <a:r>
              <a:rPr lang="pl-PL" dirty="0">
                <a:latin typeface="Noto Serif" panose="02020600060500020200" pitchFamily="18" charset="0"/>
              </a:rPr>
              <a:t>	</a:t>
            </a:r>
            <a:r>
              <a:rPr lang="pl-PL" b="1" dirty="0">
                <a:latin typeface="Noto Serif" panose="02020600060500020200" pitchFamily="18" charset="0"/>
              </a:rPr>
              <a:t>2)</a:t>
            </a:r>
            <a:r>
              <a:rPr lang="pl-PL" dirty="0">
                <a:latin typeface="Noto Serif" panose="02020600060500020200" pitchFamily="18" charset="0"/>
              </a:rPr>
              <a:t> czyn zabroniony jest skierowany przeciwko interesom Rzeczypospolitej Polskiej, obywatela 	polskiego, polskiej osoby prawnej lub polskiej jednostki organizacyjnej niemającej osobowości 	prawnej 	bądź stanowi przestępstwo o charakterze terrorystycznym;</a:t>
            </a:r>
          </a:p>
          <a:p>
            <a:pPr marL="114300" indent="0" algn="just">
              <a:buNone/>
            </a:pPr>
            <a:r>
              <a:rPr lang="pl-PL" dirty="0">
                <a:latin typeface="Noto Serif" panose="02020600060500020200" pitchFamily="18" charset="0"/>
              </a:rPr>
              <a:t>	</a:t>
            </a:r>
            <a:r>
              <a:rPr lang="pl-PL" b="1" dirty="0">
                <a:latin typeface="Noto Serif" panose="02020600060500020200" pitchFamily="18" charset="0"/>
              </a:rPr>
              <a:t>3)</a:t>
            </a:r>
            <a:r>
              <a:rPr lang="pl-PL" dirty="0">
                <a:latin typeface="Noto Serif" panose="02020600060500020200" pitchFamily="18" charset="0"/>
              </a:rPr>
              <a:t> czyn zabroniony został popełniony za granicą;</a:t>
            </a:r>
          </a:p>
          <a:p>
            <a:pPr marL="114300" indent="0" algn="just">
              <a:buNone/>
            </a:pPr>
            <a:r>
              <a:rPr lang="pl-PL" dirty="0">
                <a:latin typeface="Noto Serif" panose="02020600060500020200" pitchFamily="18" charset="0"/>
              </a:rPr>
              <a:t>	</a:t>
            </a:r>
            <a:r>
              <a:rPr lang="pl-PL" b="1" dirty="0">
                <a:latin typeface="Noto Serif" panose="02020600060500020200" pitchFamily="18" charset="0"/>
              </a:rPr>
              <a:t>4)</a:t>
            </a:r>
            <a:r>
              <a:rPr lang="pl-PL" dirty="0">
                <a:latin typeface="Noto Serif" panose="02020600060500020200" pitchFamily="18" charset="0"/>
              </a:rPr>
              <a:t> czyn, który został popełniony za granicą przez obywatela polskiego, powinien stanowić 	przestępstwo według polskiej ustawy karnej, jak i ustawy obowiązującej w miejscu jego 	popełnienia 	(wymóg podwójnej karalności).</a:t>
            </a:r>
          </a:p>
          <a:p>
            <a:pPr marL="114300" indent="0" algn="just">
              <a:buNone/>
            </a:pPr>
            <a:endParaRPr lang="pl-PL" dirty="0">
              <a:latin typeface="Noto Serif" panose="02020600060500020200" pitchFamily="18" charset="0"/>
            </a:endParaRPr>
          </a:p>
          <a:p>
            <a:pPr marL="114300" indent="0" algn="just">
              <a:buNone/>
            </a:pPr>
            <a:r>
              <a:rPr lang="pl-PL" sz="1600" dirty="0">
                <a:latin typeface="Noto Serif" panose="02020600060500020200" pitchFamily="18" charset="0"/>
              </a:rPr>
              <a:t>Przepis art. 110 § 1 KK nie wskazuje, jaki charakter posiada powiązanie między podmiotem a dobrem prawnym, by można mówić o aktualizacji dyspozycji między normą sankcjonującą na podstawie komentowanej regulacji. Sytuacja nie powinna budzić wątpliwości w przypadku naruszenia dóbr prawnych obywatela polskiego bądź polskiej osoby prawnej. Bardziej problematycznie przedstawia się ta kwestia w przypadku dóbr przynależnych RP. Zazwyczaj będą to dobra, które nie odnoszą się do zindywidualizowanego podmiotu i mają wymiar powszechny (np. wiarygodność dokumentów, prawidłowe funkcjonowanie instytucji państwowych oraz samorządu terytorialnego) </a:t>
            </a:r>
            <a:r>
              <a:rPr lang="pl-PL" dirty="0">
                <a:latin typeface="Noto Serif" panose="02020600060500020200" pitchFamily="18" charset="0"/>
              </a:rPr>
              <a:t>.</a:t>
            </a:r>
          </a:p>
          <a:p>
            <a:pPr marL="114300" indent="0" algn="just">
              <a:buNone/>
            </a:pPr>
            <a:endParaRPr lang="pl-PL" dirty="0">
              <a:latin typeface="Noto Serif" panose="02020600060500020200" pitchFamily="18" charset="0"/>
            </a:endParaRPr>
          </a:p>
          <a:p>
            <a:pPr marL="114300" indent="0" algn="just">
              <a:buNone/>
            </a:pPr>
            <a:endParaRPr lang="pl-PL" dirty="0">
              <a:latin typeface="Noto Serif" panose="02020600060500020200" pitchFamily="18" charset="0"/>
            </a:endParaRP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98759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E12C52-9911-4A60-AE55-ADF2AC473C12}"/>
              </a:ext>
            </a:extLst>
          </p:cNvPr>
          <p:cNvSpPr>
            <a:spLocks noGrp="1"/>
          </p:cNvSpPr>
          <p:nvPr>
            <p:ph type="title"/>
          </p:nvPr>
        </p:nvSpPr>
        <p:spPr/>
        <p:txBody>
          <a:bodyPr/>
          <a:lstStyle/>
          <a:p>
            <a:r>
              <a:rPr lang="pl-PL" sz="3200" dirty="0"/>
              <a:t>Zasada narodowości przedmiotowej w ujęciu podstawowym - istota</a:t>
            </a:r>
          </a:p>
        </p:txBody>
      </p:sp>
      <p:sp>
        <p:nvSpPr>
          <p:cNvPr id="3" name="Symbol zastępczy zawartości 2">
            <a:extLst>
              <a:ext uri="{FF2B5EF4-FFF2-40B4-BE49-F238E27FC236}">
                <a16:creationId xmlns:a16="http://schemas.microsoft.com/office/drawing/2014/main" id="{2453521F-050F-4783-9716-86A7AFB51EE2}"/>
              </a:ext>
            </a:extLst>
          </p:cNvPr>
          <p:cNvSpPr>
            <a:spLocks noGrp="1"/>
          </p:cNvSpPr>
          <p:nvPr>
            <p:ph idx="1"/>
          </p:nvPr>
        </p:nvSpPr>
        <p:spPr>
          <a:xfrm>
            <a:off x="281354" y="1678075"/>
            <a:ext cx="11535508" cy="4803111"/>
          </a:xfrm>
        </p:spPr>
        <p:txBody>
          <a:bodyPr>
            <a:normAutofit fontScale="77500" lnSpcReduction="20000"/>
          </a:bodyPr>
          <a:lstStyle/>
          <a:p>
            <a:pPr marL="114300" indent="0" algn="just">
              <a:buNone/>
            </a:pPr>
            <a:r>
              <a:rPr lang="pl-PL" dirty="0">
                <a:latin typeface="Noto Serif" panose="02020600060500020200" pitchFamily="18" charset="0"/>
              </a:rPr>
              <a:t>Zastosowanie zasady ochronnej ograniczonej jest warunkowane potrzebą ochrony interesów Rzeczypospolitej Polskiej, obywatela polskiego, polskiej osoby prawnej lub polskiej jednostki organizacyjnej niemającej osobowości prawnej. Trafnie wskazuje się w doktrynie, że sformułowanie "przeciwko interesom Rzeczypospolitej Polskiej" nie powinno być utożsamiane ze zwrotem "przeciwko Rzeczypospolitej Polskiej", użytym w tytule rozdziału XVII "Przestępstwa przeciwko Rzeczypospolitej Polskiej".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Obejmuje ono także przestępstwa w innych rozdziałach Kodeksu karnego oraz ustawach szczególnych, które zostały skierowane przeciwko dobrom wskazanym w § 1 komentowanego przepisu. Przestępstwo popełnione przez cudzoziemca za granicą – przybierające postać zbrodni bądź występku – powinno jednak godzić bezpośrednio w interesy Rzeczypospolitej Polskiej, obywatela polskiego, polskiej osoby prawnej lub polskiej jednostki organizacyjnej niemającej osobowości prawnej, nie zaś stanowić pośrednie bądź abstrakcyjne zagrożenie dla powyższych dóbr. Przepis ten nie różnicuje rodzaju interesów RP, jakie mogą zostać naruszone, zatem należy przyjąć, że w celu zastosowania przepisu art. 110 § 1 k.k. wystarczy naruszenie jakiegokolwiek interesu RP.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Rację ma </a:t>
            </a:r>
            <a:r>
              <a:rPr lang="pl-PL" i="1" dirty="0">
                <a:latin typeface="Noto Serif" panose="02020600060500020200" pitchFamily="18" charset="0"/>
              </a:rPr>
              <a:t>D. Zając</a:t>
            </a:r>
            <a:r>
              <a:rPr lang="pl-PL" dirty="0">
                <a:latin typeface="Noto Serif" panose="02020600060500020200" pitchFamily="18" charset="0"/>
              </a:rPr>
              <a:t>, twierdząc, że interesem w rozumieniu tego przepisu jest każdy oceniany pozytywnie stan objęty ochroną ze strony państwa. Może być on powiązany z określonym podmiotem, jak również zbiorowością. Może przybrać postać majątkową oraz niemajątkową. Należy podkreślić, że takie stanowisko pozwala uznać, że interes, o którym mowa w art. 110 KK, może być utożsamiany z pojęciem dobra prawnego. </a:t>
            </a:r>
            <a:r>
              <a:rPr lang="pl-PL" b="1" dirty="0">
                <a:latin typeface="Noto Serif" panose="02020600060500020200" pitchFamily="18" charset="0"/>
              </a:rPr>
              <a:t>Dodaje się w literaturze, że przymiotnik "skierowany" nie może być utożsamiany z zamierzonym skierowanym atakiem na określone dobro prawne w celu realizacji znamion. Prowadziłoby to absurdalnych wniosków. Mogłoby np. sugerować, że przesłanką karalności jest realizacja za granicą przez cudzoziemca znamion z zamiarem kierunkowym. </a:t>
            </a:r>
            <a:r>
              <a:rPr lang="pl-PL" b="1" dirty="0">
                <a:solidFill>
                  <a:srgbClr val="FF0000"/>
                </a:solidFill>
                <a:latin typeface="Noto Serif" panose="02020600060500020200" pitchFamily="18" charset="0"/>
              </a:rPr>
              <a:t>Taką interpretację należy odrzucić i jednocześnie przyjąć, że "czyn zabroniony skierowany przeciwko interesom" to nic innego jak czyn godzący w dobro prawne znajdujące się pod ochroną Rzeczypospolitej Polskiej.</a:t>
            </a:r>
            <a:endParaRPr lang="pl-PL" b="1" dirty="0">
              <a:solidFill>
                <a:srgbClr val="FF0000"/>
              </a:solidFill>
            </a:endParaRPr>
          </a:p>
          <a:p>
            <a:pPr marL="0" indent="0">
              <a:buNone/>
            </a:pPr>
            <a:endParaRPr lang="pl-PL" dirty="0"/>
          </a:p>
        </p:txBody>
      </p:sp>
    </p:spTree>
    <p:extLst>
      <p:ext uri="{BB962C8B-B14F-4D97-AF65-F5344CB8AC3E}">
        <p14:creationId xmlns:p14="http://schemas.microsoft.com/office/powerpoint/2010/main" val="2339834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A3816-5864-4389-B674-1B0E107B77F6}"/>
              </a:ext>
            </a:extLst>
          </p:cNvPr>
          <p:cNvSpPr>
            <a:spLocks noGrp="1"/>
          </p:cNvSpPr>
          <p:nvPr>
            <p:ph type="title"/>
          </p:nvPr>
        </p:nvSpPr>
        <p:spPr/>
        <p:txBody>
          <a:bodyPr/>
          <a:lstStyle/>
          <a:p>
            <a:r>
              <a:rPr lang="pl-PL" sz="3200" dirty="0"/>
              <a:t>Zasada narodowości przedmiotowej w ujęciu podstawowym – przestępstwo terrorystyczne</a:t>
            </a:r>
          </a:p>
        </p:txBody>
      </p:sp>
      <p:sp>
        <p:nvSpPr>
          <p:cNvPr id="3" name="Symbol zastępczy zawartości 2">
            <a:extLst>
              <a:ext uri="{FF2B5EF4-FFF2-40B4-BE49-F238E27FC236}">
                <a16:creationId xmlns:a16="http://schemas.microsoft.com/office/drawing/2014/main" id="{3295912C-7CED-4807-AA2F-E22442CB54FC}"/>
              </a:ext>
            </a:extLst>
          </p:cNvPr>
          <p:cNvSpPr>
            <a:spLocks noGrp="1"/>
          </p:cNvSpPr>
          <p:nvPr>
            <p:ph idx="1"/>
          </p:nvPr>
        </p:nvSpPr>
        <p:spPr>
          <a:xfrm>
            <a:off x="321548" y="1547446"/>
            <a:ext cx="11555604" cy="5024176"/>
          </a:xfrm>
        </p:spPr>
        <p:txBody>
          <a:bodyPr>
            <a:normAutofit fontScale="92500" lnSpcReduction="20000"/>
          </a:bodyPr>
          <a:lstStyle/>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Wątpliwość budzi umieszczenie w art. 110 § 1 KK możliwości odpowiedzialności cudzoziemca, na podstawie zasady ochronnej ograniczonej, gdy popełni on za granicą przestępstwo o charakterze terrorystycznym. Nietrudno zauważyć, że Rzeczpospolita Polska jest zobowiązana ścigać większość czynów zabronionych mających charakter terrorystyczny (</a:t>
            </a:r>
            <a:r>
              <a:rPr lang="pl-PL" sz="1600"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115 § 20</a:t>
            </a:r>
            <a:r>
              <a:rPr lang="pl-PL" sz="1600" dirty="0">
                <a:latin typeface="Noto Serif" panose="02020600060500020200" pitchFamily="18" charset="0"/>
                <a:ea typeface="Noto Serif" panose="02020600060500020200" pitchFamily="18" charset="0"/>
                <a:cs typeface="Noto Serif" panose="02020600060500020200" pitchFamily="18" charset="0"/>
              </a:rPr>
              <a:t> KK) na podstawie szeregu umów międzynarodowych, np.:</a:t>
            </a:r>
          </a:p>
          <a:p>
            <a:pPr marL="114300" indent="0" algn="just">
              <a:buNone/>
            </a:pPr>
            <a:endParaRPr lang="pl-PL" sz="1600"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1) Konwencja z 14.9.1963 r. w sprawie przestępstw i niektórych innych czynów popełnionych na pokładzie statków powietrznych, sporządzona w Tokio;</a:t>
            </a: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2) Konwencja z 16.12.1970 r. o zwalczaniu bezprawnego zawładnięcia statkami powietrznymi, sporządzona w Hadze;</a:t>
            </a: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3) Konwencja z 23.9.1971 r. o zwalczaniu bezprawnych czynów skierowanych przeciwko bezpieczeństwu lotnictwa cywilnego, sporządzona w Montrealu;</a:t>
            </a: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4) Konwencja z 14.12.1973 r. o zapobieganiu przestępstwom i karaniu sprawców przestępstw przeciwko osobom korzystającym z ochrony międzynarodowej, w tym przeciwko dyplomatom, sporządzona w Nowym Jorku;</a:t>
            </a: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5) Europejska konwencja o zwalczaniu terroryzmu z 27.1.1977 r.;</a:t>
            </a: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6) Międzynarodowa konwencja z 18.12.1979 r. przeciwko braniu zakładników wraz z Protokołem z 10.3.1988 r. w sprawie przeciwdziałania bezprawnym czynom przeciwko bezpieczeństwu stałych platform umieszczonych na szelfie kontynentalnym.</a:t>
            </a:r>
          </a:p>
          <a:p>
            <a:pPr marL="114300" indent="0" algn="just">
              <a:buNone/>
            </a:pPr>
            <a:endParaRPr lang="pl-PL" sz="1600"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sz="1600" dirty="0">
                <a:latin typeface="Noto Serif" panose="02020600060500020200" pitchFamily="18" charset="0"/>
                <a:ea typeface="Noto Serif" panose="02020600060500020200" pitchFamily="18" charset="0"/>
                <a:cs typeface="Noto Serif" panose="02020600060500020200" pitchFamily="18" charset="0"/>
              </a:rPr>
              <a:t>W przypadku </a:t>
            </a:r>
            <a:r>
              <a:rPr lang="pl-PL" sz="1600" dirty="0" err="1">
                <a:latin typeface="Noto Serif" panose="02020600060500020200" pitchFamily="18" charset="0"/>
                <a:ea typeface="Noto Serif" panose="02020600060500020200" pitchFamily="18" charset="0"/>
                <a:cs typeface="Noto Serif" panose="02020600060500020200" pitchFamily="18" charset="0"/>
              </a:rPr>
              <a:t>zachowań</a:t>
            </a:r>
            <a:r>
              <a:rPr lang="pl-PL" sz="1600" dirty="0">
                <a:latin typeface="Noto Serif" panose="02020600060500020200" pitchFamily="18" charset="0"/>
                <a:ea typeface="Noto Serif" panose="02020600060500020200" pitchFamily="18" charset="0"/>
                <a:cs typeface="Noto Serif" panose="02020600060500020200" pitchFamily="18" charset="0"/>
              </a:rPr>
              <a:t> sprawczych składających się na przestępstwo o charakterze terrorystycznym określonych w konwencjach ma zastosowanie zasada represji wszechświatowej (</a:t>
            </a:r>
            <a:r>
              <a:rPr lang="pl-PL" sz="1600"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art. 113</a:t>
            </a:r>
            <a:r>
              <a:rPr lang="pl-PL" sz="1600" dirty="0">
                <a:latin typeface="Noto Serif" panose="02020600060500020200" pitchFamily="18" charset="0"/>
                <a:ea typeface="Noto Serif" panose="02020600060500020200" pitchFamily="18" charset="0"/>
                <a:cs typeface="Noto Serif" panose="02020600060500020200" pitchFamily="18" charset="0"/>
              </a:rPr>
              <a:t> KK), która – w przeciwieństwie do art. 110 § 1 KK – nie wymaga zmaterializowania warunku podwójnej karalności (</a:t>
            </a:r>
            <a:r>
              <a:rPr lang="pl-PL" sz="1600"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art. 111 § 1</a:t>
            </a:r>
            <a:r>
              <a:rPr lang="pl-PL" sz="1600" dirty="0">
                <a:latin typeface="Noto Serif" panose="02020600060500020200" pitchFamily="18" charset="0"/>
                <a:ea typeface="Noto Serif" panose="02020600060500020200" pitchFamily="18" charset="0"/>
                <a:cs typeface="Noto Serif" panose="02020600060500020200" pitchFamily="18" charset="0"/>
              </a:rPr>
              <a:t> KK). Uznać więc należy, że </a:t>
            </a:r>
            <a:r>
              <a:rPr lang="pl-PL" sz="1600" b="1" dirty="0">
                <a:latin typeface="Noto Serif" panose="02020600060500020200" pitchFamily="18" charset="0"/>
                <a:ea typeface="Noto Serif" panose="02020600060500020200" pitchFamily="18" charset="0"/>
                <a:cs typeface="Noto Serif" panose="02020600060500020200" pitchFamily="18" charset="0"/>
              </a:rPr>
              <a:t>regulacja art. 110 § 1 KK w zakresie odpowiedzialności cudzoziemca, który popełnił za granicą przestępstwo o charakterze terrorystycznym, będzie miała miejsce tylko wówczas, gdy nie jest możliwe oparcie odpowiedzialności tej osoby na zasadzie represji wszechświatowej.</a:t>
            </a:r>
            <a:endParaRPr lang="pl-PL" sz="1600" dirty="0">
              <a:latin typeface="Noto Serif" panose="02020600060500020200" pitchFamily="18" charset="0"/>
              <a:ea typeface="Noto Serif" panose="02020600060500020200" pitchFamily="18" charset="0"/>
              <a:cs typeface="Noto Serif" panose="02020600060500020200" pitchFamily="18" charset="0"/>
            </a:endParaRPr>
          </a:p>
        </p:txBody>
      </p:sp>
    </p:spTree>
    <p:extLst>
      <p:ext uri="{BB962C8B-B14F-4D97-AF65-F5344CB8AC3E}">
        <p14:creationId xmlns:p14="http://schemas.microsoft.com/office/powerpoint/2010/main" val="221471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D1F05A8-E7A3-4BC1-9B30-71509F779346}"/>
              </a:ext>
            </a:extLst>
          </p:cNvPr>
          <p:cNvSpPr>
            <a:spLocks noGrp="1"/>
          </p:cNvSpPr>
          <p:nvPr>
            <p:ph type="title"/>
          </p:nvPr>
        </p:nvSpPr>
        <p:spPr>
          <a:xfrm>
            <a:off x="646111" y="452718"/>
            <a:ext cx="9404723" cy="1004293"/>
          </a:xfrm>
        </p:spPr>
        <p:txBody>
          <a:bodyPr/>
          <a:lstStyle/>
          <a:p>
            <a:r>
              <a:rPr lang="pl-PL" sz="3200" dirty="0"/>
              <a:t>Zasada odpowiedzialności zastępczej - istota</a:t>
            </a:r>
          </a:p>
        </p:txBody>
      </p:sp>
      <p:sp>
        <p:nvSpPr>
          <p:cNvPr id="3" name="Symbol zastępczy zawartości 2">
            <a:extLst>
              <a:ext uri="{FF2B5EF4-FFF2-40B4-BE49-F238E27FC236}">
                <a16:creationId xmlns:a16="http://schemas.microsoft.com/office/drawing/2014/main" id="{734A4A36-18C1-42D1-9570-61E5B7CE8BCF}"/>
              </a:ext>
            </a:extLst>
          </p:cNvPr>
          <p:cNvSpPr>
            <a:spLocks noGrp="1"/>
          </p:cNvSpPr>
          <p:nvPr>
            <p:ph idx="1"/>
          </p:nvPr>
        </p:nvSpPr>
        <p:spPr>
          <a:xfrm>
            <a:off x="321548" y="1336432"/>
            <a:ext cx="11505362" cy="5068850"/>
          </a:xfrm>
        </p:spPr>
        <p:txBody>
          <a:bodyPr>
            <a:normAutofit fontScale="92500"/>
          </a:bodyPr>
          <a:lstStyle/>
          <a:p>
            <a:pPr marL="114300" indent="0" algn="just">
              <a:buNone/>
            </a:pPr>
            <a:r>
              <a:rPr lang="pl-PL" sz="1600" dirty="0">
                <a:latin typeface="Noto Serif" panose="02020600060500020200" pitchFamily="18" charset="0"/>
              </a:rPr>
              <a:t>Przepis art. 110 § 2 reguluje tzw. zasadę odpowiedzialności zastępczej. Dotyczy ona sytuacji, gdy cudzoziemiec dopuszcza się za granicą przestępstwa nieskierowanego przeciwko interesom państwa aktualnego pobytu ani też jego obywatelom. Nie jest więc możliwe oparcie odpowiedzialności karnej na zasadzie ochronnej ograniczonej (art. 110 § 1 KK) ani na zasadzie ochronnej nieograniczonej (</a:t>
            </a:r>
            <a:r>
              <a:rPr lang="pl-PL" sz="1600" dirty="0">
                <a:latin typeface="Noto Serif" panose="02020600060500020200" pitchFamily="18" charset="0"/>
                <a:hlinkClick r:id="rId2">
                  <a:extLst>
                    <a:ext uri="{A12FA001-AC4F-418D-AE19-62706E023703}">
                      <ahyp:hlinkClr xmlns:ahyp="http://schemas.microsoft.com/office/drawing/2018/hyperlinkcolor" val="tx"/>
                    </a:ext>
                  </a:extLst>
                </a:hlinkClick>
              </a:rPr>
              <a:t>art. 112</a:t>
            </a:r>
            <a:r>
              <a:rPr lang="pl-PL" sz="1600" dirty="0">
                <a:latin typeface="Noto Serif" panose="02020600060500020200" pitchFamily="18" charset="0"/>
              </a:rPr>
              <a:t> KK). Czyn zabroniony popełniony przez cudzoziemca nie stanowi także przestępstwa </a:t>
            </a:r>
            <a:r>
              <a:rPr lang="pl-PL" sz="1600" i="1" dirty="0">
                <a:latin typeface="Noto Serif" panose="02020600060500020200" pitchFamily="18" charset="0"/>
              </a:rPr>
              <a:t>iuris </a:t>
            </a:r>
            <a:r>
              <a:rPr lang="pl-PL" sz="1600" i="1" dirty="0" err="1">
                <a:latin typeface="Noto Serif" panose="02020600060500020200" pitchFamily="18" charset="0"/>
              </a:rPr>
              <a:t>gentium</a:t>
            </a:r>
            <a:r>
              <a:rPr lang="pl-PL" sz="1600" dirty="0">
                <a:latin typeface="Noto Serif" panose="02020600060500020200" pitchFamily="18" charset="0"/>
              </a:rPr>
              <a:t>, co uniemożliwia zastosowanie zasady represji wszechświatowej (</a:t>
            </a:r>
            <a:r>
              <a:rPr lang="pl-PL" sz="1600" dirty="0">
                <a:latin typeface="Noto Serif" panose="02020600060500020200" pitchFamily="18" charset="0"/>
                <a:hlinkClick r:id="rId3">
                  <a:extLst>
                    <a:ext uri="{A12FA001-AC4F-418D-AE19-62706E023703}">
                      <ahyp:hlinkClr xmlns:ahyp="http://schemas.microsoft.com/office/drawing/2018/hyperlinkcolor" val="tx"/>
                    </a:ext>
                  </a:extLst>
                </a:hlinkClick>
              </a:rPr>
              <a:t>art. 113</a:t>
            </a:r>
            <a:r>
              <a:rPr lang="pl-PL" sz="1600" dirty="0">
                <a:latin typeface="Noto Serif" panose="02020600060500020200" pitchFamily="18" charset="0"/>
              </a:rPr>
              <a:t> KK). </a:t>
            </a:r>
          </a:p>
          <a:p>
            <a:pPr marL="114300" indent="0" algn="just">
              <a:buNone/>
            </a:pPr>
            <a:r>
              <a:rPr lang="pl-PL" sz="1600" b="1" dirty="0">
                <a:latin typeface="Noto Serif" panose="02020600060500020200" pitchFamily="18" charset="0"/>
              </a:rPr>
              <a:t>Jedynym ogniwem łączącym sprawcę czynu zabronionego z Polską jest fakt przebywania na terytorium RP.</a:t>
            </a:r>
            <a:r>
              <a:rPr lang="pl-PL" sz="1600" dirty="0">
                <a:latin typeface="Noto Serif" panose="02020600060500020200" pitchFamily="18" charset="0"/>
              </a:rPr>
              <a:t> </a:t>
            </a:r>
            <a:r>
              <a:rPr lang="pl-PL" sz="1600" b="1" dirty="0">
                <a:solidFill>
                  <a:srgbClr val="FF0000"/>
                </a:solidFill>
                <a:latin typeface="Noto Serif" panose="02020600060500020200" pitchFamily="18" charset="0"/>
              </a:rPr>
              <a:t>Wydaje się, że </a:t>
            </a:r>
            <a:r>
              <a:rPr lang="pl-PL" sz="1600" b="1" i="1" dirty="0">
                <a:solidFill>
                  <a:srgbClr val="FF0000"/>
                </a:solidFill>
                <a:latin typeface="Noto Serif" panose="02020600060500020200" pitchFamily="18" charset="0"/>
              </a:rPr>
              <a:t>ratio legis</a:t>
            </a:r>
            <a:r>
              <a:rPr lang="pl-PL" sz="1600" b="1" dirty="0">
                <a:solidFill>
                  <a:srgbClr val="FF0000"/>
                </a:solidFill>
                <a:latin typeface="Noto Serif" panose="02020600060500020200" pitchFamily="18" charset="0"/>
              </a:rPr>
              <a:t> tej zasady bierze się z faktu, że żadne państwo nie chce być postrzegane jako "oaza bezkarności", choć w literaturze mówi się także o potrzebie realizacji "międzynarodowej solidarności państw w zwalczaniu przestępczości". Generalnie można rzec, że państwu pobytu sprawcy czynu zabronionego nie powinno być obojętne, czy przestępca przebywający na jego terytorium pozostaje bezkarny.</a:t>
            </a:r>
          </a:p>
          <a:p>
            <a:pPr marL="114300" indent="0" algn="just">
              <a:buNone/>
            </a:pPr>
            <a:endParaRPr lang="pl-PL" sz="1600" dirty="0">
              <a:latin typeface="Noto Serif" panose="02020600060500020200" pitchFamily="18" charset="0"/>
            </a:endParaRPr>
          </a:p>
          <a:p>
            <a:pPr marL="114300" indent="0" algn="just">
              <a:buNone/>
            </a:pPr>
            <a:r>
              <a:rPr lang="pl-PL" sz="1600" dirty="0">
                <a:latin typeface="Noto Serif" panose="02020600060500020200" pitchFamily="18" charset="0"/>
              </a:rPr>
              <a:t>Koncepcja odpowiedzialności w zastępstwie innego państwa związana jest z całkowitą rezygnacją przez państwo, którego obywatelem jest sprawca, z woli jego ścigania. Komentowane rozwiązanie nie wskazuje, że warunkiem wszczęcia i prowadzenia ścigania w Polsce jest "wola ścigania" wyrażona, co najmniej </a:t>
            </a:r>
            <a:r>
              <a:rPr lang="pl-PL" sz="1600" i="1" dirty="0">
                <a:latin typeface="Noto Serif" panose="02020600060500020200" pitchFamily="18" charset="0"/>
              </a:rPr>
              <a:t>per </a:t>
            </a:r>
            <a:r>
              <a:rPr lang="pl-PL" sz="1600" i="1" dirty="0" err="1">
                <a:latin typeface="Noto Serif" panose="02020600060500020200" pitchFamily="18" charset="0"/>
              </a:rPr>
              <a:t>facta</a:t>
            </a:r>
            <a:r>
              <a:rPr lang="pl-PL" sz="1600" i="1" dirty="0">
                <a:latin typeface="Noto Serif" panose="02020600060500020200" pitchFamily="18" charset="0"/>
              </a:rPr>
              <a:t> </a:t>
            </a:r>
            <a:r>
              <a:rPr lang="pl-PL" sz="1600" i="1" dirty="0" err="1">
                <a:latin typeface="Noto Serif" panose="02020600060500020200" pitchFamily="18" charset="0"/>
              </a:rPr>
              <a:t>concludentia</a:t>
            </a:r>
            <a:r>
              <a:rPr lang="pl-PL" sz="1600" dirty="0">
                <a:latin typeface="Noto Serif" panose="02020600060500020200" pitchFamily="18" charset="0"/>
              </a:rPr>
              <a:t>, przez organy właściwego państwa obecnego. Trafnie wskazuje </a:t>
            </a:r>
            <a:r>
              <a:rPr lang="pl-PL" sz="1600" i="1" dirty="0">
                <a:latin typeface="Noto Serif" panose="02020600060500020200" pitchFamily="18" charset="0"/>
              </a:rPr>
              <a:t>M. Płachta</a:t>
            </a:r>
            <a:r>
              <a:rPr lang="pl-PL" sz="1600" dirty="0">
                <a:latin typeface="Noto Serif" panose="02020600060500020200" pitchFamily="18" charset="0"/>
              </a:rPr>
              <a:t> (Zastępcza represja, s. 350–351), że "z polskiego unormowania nie wynika nawet konieczność zwrócenia uwagi przez polskie organy wymiaru sprawiedliwości na stosunek państwa zainteresowanego do jednostronnej decyzji o przeprowadzeniu ścigania przez stronę polską". Oznacza to, że polskie rozwiązanie dalekie jest od klasycznego postrzegania zasady odpowiedzialności zastępczej. Przede wszystkim widzieć w nim należy bufor przed staniem się "oazą bezkarności" oraz swoistą alternatywę wobec "wydawania osób". Inaczej postrzega zasadę odpowiedzialności zastępczej </a:t>
            </a:r>
            <a:r>
              <a:rPr lang="pl-PL" sz="1600" i="1" dirty="0">
                <a:latin typeface="Noto Serif" panose="02020600060500020200" pitchFamily="18" charset="0"/>
              </a:rPr>
              <a:t>D. Zając</a:t>
            </a:r>
            <a:r>
              <a:rPr lang="pl-PL" sz="1600" dirty="0">
                <a:latin typeface="Noto Serif" panose="02020600060500020200" pitchFamily="18" charset="0"/>
              </a:rPr>
              <a:t>, który wskazuje, że zasada ta stanowi "swoistą deklarację państwa, w której określa ono, jakie kategorie </a:t>
            </a:r>
            <a:r>
              <a:rPr lang="pl-PL" sz="1600" dirty="0" err="1">
                <a:latin typeface="Noto Serif" panose="02020600060500020200" pitchFamily="18" charset="0"/>
              </a:rPr>
              <a:t>zachowań</a:t>
            </a:r>
            <a:r>
              <a:rPr lang="pl-PL" sz="1600" dirty="0">
                <a:latin typeface="Noto Serif" panose="02020600060500020200" pitchFamily="18" charset="0"/>
              </a:rPr>
              <a:t>, niepozostających w zakresie jego klasycznie pojmowanej jurysdykcji, bazującej na łącznikach, ani niestanowiących zbrodni prawa międzynarodowego, zostają objęte penalizacją na mocy krajowego prawa karnego" (</a:t>
            </a:r>
            <a:r>
              <a:rPr lang="pl-PL" sz="1600" i="1" dirty="0">
                <a:latin typeface="Noto Serif" panose="02020600060500020200" pitchFamily="18" charset="0"/>
              </a:rPr>
              <a:t>D. Zając</a:t>
            </a:r>
            <a:r>
              <a:rPr lang="pl-PL" sz="1600" dirty="0">
                <a:latin typeface="Noto Serif" panose="02020600060500020200" pitchFamily="18" charset="0"/>
              </a:rPr>
              <a:t>, Odpowiedzialność, s. 440).</a:t>
            </a:r>
          </a:p>
          <a:p>
            <a:pPr marL="114300" indent="0" algn="just">
              <a:buNone/>
            </a:pPr>
            <a:endParaRPr lang="pl-PL" sz="1600" dirty="0"/>
          </a:p>
          <a:p>
            <a:pPr marL="0" indent="0">
              <a:buNone/>
            </a:pPr>
            <a:endParaRPr lang="pl-PL" sz="1600" dirty="0"/>
          </a:p>
        </p:txBody>
      </p:sp>
    </p:spTree>
    <p:extLst>
      <p:ext uri="{BB962C8B-B14F-4D97-AF65-F5344CB8AC3E}">
        <p14:creationId xmlns:p14="http://schemas.microsoft.com/office/powerpoint/2010/main" val="2477177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9FAD30-430F-4199-99E3-0ACA4364A0D3}"/>
              </a:ext>
            </a:extLst>
          </p:cNvPr>
          <p:cNvSpPr>
            <a:spLocks noGrp="1"/>
          </p:cNvSpPr>
          <p:nvPr>
            <p:ph type="title"/>
          </p:nvPr>
        </p:nvSpPr>
        <p:spPr>
          <a:xfrm>
            <a:off x="646111" y="452718"/>
            <a:ext cx="9404723" cy="863616"/>
          </a:xfrm>
        </p:spPr>
        <p:txBody>
          <a:bodyPr/>
          <a:lstStyle/>
          <a:p>
            <a:r>
              <a:rPr lang="pl-PL" sz="2800" dirty="0"/>
              <a:t>Zasada odpowiedzialności zastępczej - przesłanki</a:t>
            </a:r>
          </a:p>
        </p:txBody>
      </p:sp>
      <p:sp>
        <p:nvSpPr>
          <p:cNvPr id="3" name="Symbol zastępczy zawartości 2">
            <a:extLst>
              <a:ext uri="{FF2B5EF4-FFF2-40B4-BE49-F238E27FC236}">
                <a16:creationId xmlns:a16="http://schemas.microsoft.com/office/drawing/2014/main" id="{EE13FD75-6A53-4AFA-8C5C-722A8E2D8223}"/>
              </a:ext>
            </a:extLst>
          </p:cNvPr>
          <p:cNvSpPr>
            <a:spLocks noGrp="1"/>
          </p:cNvSpPr>
          <p:nvPr>
            <p:ph idx="1"/>
          </p:nvPr>
        </p:nvSpPr>
        <p:spPr>
          <a:xfrm>
            <a:off x="401934" y="1316334"/>
            <a:ext cx="11414928" cy="5215095"/>
          </a:xfrm>
        </p:spPr>
        <p:txBody>
          <a:bodyPr>
            <a:noAutofit/>
          </a:bodyPr>
          <a:lstStyle/>
          <a:p>
            <a:pPr marL="114300" indent="0" algn="just">
              <a:buNone/>
            </a:pPr>
            <a:r>
              <a:rPr lang="pl-PL" sz="1100" dirty="0">
                <a:latin typeface="Noto Serif" panose="02020600060500020200" pitchFamily="18" charset="0"/>
              </a:rPr>
              <a:t>Przepis art. 110 § 2 KK formułuje przesłanki, których spełnienie daje możliwość oparcia odpowiedzialności na tzw. zasadzie odpowiedzialności zastępczej. Ma to miejsce wówczas, gdy:</a:t>
            </a:r>
          </a:p>
          <a:p>
            <a:pPr marL="114300" indent="0" algn="just">
              <a:buNone/>
            </a:pPr>
            <a:r>
              <a:rPr lang="pl-PL" sz="1100" dirty="0">
                <a:latin typeface="Noto Serif" panose="02020600060500020200" pitchFamily="18" charset="0"/>
              </a:rPr>
              <a:t>1) czyn zabroniony, inny niż w § 1, został popełniony przez cudzoziemca za granicą;</a:t>
            </a:r>
          </a:p>
          <a:p>
            <a:pPr marL="114300" indent="0" algn="just">
              <a:buNone/>
            </a:pPr>
            <a:r>
              <a:rPr lang="pl-PL" sz="1100" dirty="0">
                <a:latin typeface="Noto Serif" panose="02020600060500020200" pitchFamily="18" charset="0"/>
              </a:rPr>
              <a:t>2) czyn zabroniony zagrożony jest w polskiej ustawie karnej karą </a:t>
            </a:r>
            <a:r>
              <a:rPr lang="pl-PL" sz="1100" b="1" dirty="0">
                <a:latin typeface="Noto Serif" panose="02020600060500020200" pitchFamily="18" charset="0"/>
              </a:rPr>
              <a:t>przekraczającą 2 lata pozbawienia wolności</a:t>
            </a:r>
            <a:r>
              <a:rPr lang="pl-PL" sz="1100" dirty="0">
                <a:latin typeface="Noto Serif" panose="02020600060500020200" pitchFamily="18" charset="0"/>
              </a:rPr>
              <a:t>;</a:t>
            </a:r>
          </a:p>
          <a:p>
            <a:pPr marL="114300" indent="0" algn="just">
              <a:buNone/>
            </a:pPr>
            <a:r>
              <a:rPr lang="pl-PL" sz="1100" dirty="0">
                <a:latin typeface="Noto Serif" panose="02020600060500020200" pitchFamily="18" charset="0"/>
              </a:rPr>
              <a:t>3) sprawca czynu zabronionego przebywa na terytorium Rzeczypospolitej Polskiej;</a:t>
            </a:r>
          </a:p>
          <a:p>
            <a:pPr marL="114300" indent="0" algn="just">
              <a:buNone/>
            </a:pPr>
            <a:r>
              <a:rPr lang="pl-PL" sz="1100" dirty="0">
                <a:latin typeface="Noto Serif" panose="02020600060500020200" pitchFamily="18" charset="0"/>
              </a:rPr>
              <a:t>4) czyn zabroniony jest uznany za przestępstwo zarówno w polskiej ustawie karnej, jak i ustawie obowiązującej w miejscu jego popełnienia;</a:t>
            </a:r>
          </a:p>
          <a:p>
            <a:pPr marL="114300" indent="0" algn="just">
              <a:buNone/>
            </a:pPr>
            <a:r>
              <a:rPr lang="pl-PL" sz="1100" dirty="0">
                <a:latin typeface="Noto Serif" panose="02020600060500020200" pitchFamily="18" charset="0"/>
              </a:rPr>
              <a:t>5) brak postanowienia o wydaniu sprawcy.</a:t>
            </a:r>
          </a:p>
          <a:p>
            <a:pPr marL="114300" indent="0" algn="just">
              <a:buNone/>
            </a:pPr>
            <a:endParaRPr lang="pl-PL" sz="1100" dirty="0">
              <a:latin typeface="Noto Serif" panose="02020600060500020200" pitchFamily="18" charset="0"/>
            </a:endParaRPr>
          </a:p>
          <a:p>
            <a:pPr marL="114300" indent="0" algn="just">
              <a:buNone/>
            </a:pPr>
            <a:r>
              <a:rPr lang="pl-PL" sz="1100" dirty="0">
                <a:latin typeface="Noto Serif" panose="02020600060500020200" pitchFamily="18" charset="0"/>
              </a:rPr>
              <a:t>Ograniczenie zastosowania tzw. zasady zastępczej odpowiedzialności do przestępstw zagrożonych karą powyżej 2 lat pozbawienia wolności odnosi się do ustawowego zagrożenia wskazanego w części szczególnej KK. </a:t>
            </a:r>
            <a:r>
              <a:rPr lang="pl-PL" sz="1100" b="1" dirty="0">
                <a:solidFill>
                  <a:srgbClr val="FF0000"/>
                </a:solidFill>
                <a:latin typeface="Noto Serif" panose="02020600060500020200" pitchFamily="18" charset="0"/>
              </a:rPr>
              <a:t>Tak określony próg zagrożenia jest uzasadniony względami ekonomiki procesowej. Warto podnieść, że przy badaniu tej przesłanki nie należy brać pod uwagę ewentualnych modyfikacji ustawowego zagrożenia związanych z nadzwyczajnym zaostrzeniem kary czy recydywą specjalną wielokrotną.</a:t>
            </a:r>
          </a:p>
          <a:p>
            <a:pPr marL="114300" indent="0" algn="just">
              <a:buNone/>
            </a:pPr>
            <a:endParaRPr lang="pl-PL" sz="1100" dirty="0">
              <a:latin typeface="Noto Serif" panose="02020600060500020200" pitchFamily="18" charset="0"/>
            </a:endParaRPr>
          </a:p>
          <a:p>
            <a:pPr marL="114300" indent="0" algn="just">
              <a:buNone/>
            </a:pPr>
            <a:r>
              <a:rPr lang="pl-PL" sz="1100" dirty="0">
                <a:latin typeface="Noto Serif" panose="02020600060500020200" pitchFamily="18" charset="0"/>
              </a:rPr>
              <a:t>Sformułowanie "nie postanowiono wydać" obejmuje sytuacje, gdy </a:t>
            </a:r>
          </a:p>
          <a:p>
            <a:pPr marL="114300" indent="0" algn="just">
              <a:buNone/>
            </a:pPr>
            <a:r>
              <a:rPr lang="pl-PL" sz="1100" b="1" dirty="0">
                <a:latin typeface="Noto Serif" panose="02020600060500020200" pitchFamily="18" charset="0"/>
              </a:rPr>
              <a:t>sąd polski prawomocnie orzeknie, iż ekstradycja nie jest dopuszczalna</a:t>
            </a:r>
            <a:r>
              <a:rPr lang="pl-PL" sz="1100" dirty="0">
                <a:latin typeface="Noto Serif" panose="02020600060500020200" pitchFamily="18" charset="0"/>
              </a:rPr>
              <a:t> (</a:t>
            </a:r>
            <a:r>
              <a:rPr lang="pl-PL" sz="1100" dirty="0">
                <a:latin typeface="Noto Serif" panose="02020600060500020200" pitchFamily="18" charset="0"/>
                <a:hlinkClick r:id="rId2">
                  <a:extLst>
                    <a:ext uri="{A12FA001-AC4F-418D-AE19-62706E023703}">
                      <ahyp:hlinkClr xmlns:ahyp="http://schemas.microsoft.com/office/drawing/2018/hyperlinkcolor" val="tx"/>
                    </a:ext>
                  </a:extLst>
                </a:hlinkClick>
              </a:rPr>
              <a:t>art. 604</a:t>
            </a:r>
            <a:r>
              <a:rPr lang="pl-PL" sz="1100" dirty="0">
                <a:latin typeface="Noto Serif" panose="02020600060500020200" pitchFamily="18" charset="0"/>
              </a:rPr>
              <a:t> KPK), </a:t>
            </a:r>
          </a:p>
          <a:p>
            <a:pPr marL="114300" indent="0" algn="just">
              <a:buNone/>
            </a:pPr>
            <a:r>
              <a:rPr lang="pl-PL" sz="1100" b="1" dirty="0">
                <a:latin typeface="Noto Serif" panose="02020600060500020200" pitchFamily="18" charset="0"/>
              </a:rPr>
              <a:t>Minister Sprawiedliwości odmówi wydania osoby ściganej</a:t>
            </a:r>
            <a:r>
              <a:rPr lang="pl-PL" sz="1100" dirty="0">
                <a:latin typeface="Noto Serif" panose="02020600060500020200" pitchFamily="18" charset="0"/>
              </a:rPr>
              <a:t> (</a:t>
            </a:r>
            <a:r>
              <a:rPr lang="pl-PL" sz="1100" dirty="0">
                <a:latin typeface="Noto Serif" panose="02020600060500020200" pitchFamily="18" charset="0"/>
                <a:hlinkClick r:id="rId3">
                  <a:extLst>
                    <a:ext uri="{A12FA001-AC4F-418D-AE19-62706E023703}">
                      <ahyp:hlinkClr xmlns:ahyp="http://schemas.microsoft.com/office/drawing/2018/hyperlinkcolor" val="tx"/>
                    </a:ext>
                  </a:extLst>
                </a:hlinkClick>
              </a:rPr>
              <a:t>art. 603 § 5</a:t>
            </a:r>
            <a:r>
              <a:rPr lang="pl-PL" sz="1100" dirty="0">
                <a:latin typeface="Noto Serif" panose="02020600060500020200" pitchFamily="18" charset="0"/>
              </a:rPr>
              <a:t> KPK), </a:t>
            </a:r>
          </a:p>
          <a:p>
            <a:pPr marL="114300" indent="0" algn="just">
              <a:buNone/>
            </a:pPr>
            <a:r>
              <a:rPr lang="pl-PL" sz="1100" b="1" dirty="0">
                <a:latin typeface="Noto Serif" panose="02020600060500020200" pitchFamily="18" charset="0"/>
              </a:rPr>
              <a:t>nie zdecydowano o przekazaniu ścigania </a:t>
            </a:r>
            <a:r>
              <a:rPr lang="pl-PL" sz="1100" dirty="0">
                <a:latin typeface="Noto Serif" panose="02020600060500020200" pitchFamily="18" charset="0"/>
              </a:rPr>
              <a:t>(</a:t>
            </a:r>
            <a:r>
              <a:rPr lang="pl-PL" sz="1100" dirty="0">
                <a:latin typeface="Noto Serif" panose="02020600060500020200" pitchFamily="18" charset="0"/>
                <a:hlinkClick r:id="rId4">
                  <a:extLst>
                    <a:ext uri="{A12FA001-AC4F-418D-AE19-62706E023703}">
                      <ahyp:hlinkClr xmlns:ahyp="http://schemas.microsoft.com/office/drawing/2018/hyperlinkcolor" val="tx"/>
                    </a:ext>
                  </a:extLst>
                </a:hlinkClick>
              </a:rPr>
              <a:t>art. 590</a:t>
            </a:r>
            <a:r>
              <a:rPr lang="pl-PL" sz="1100" dirty="0">
                <a:latin typeface="Noto Serif" panose="02020600060500020200" pitchFamily="18" charset="0"/>
              </a:rPr>
              <a:t> KPK), </a:t>
            </a:r>
          </a:p>
          <a:p>
            <a:pPr marL="114300" indent="0" algn="just">
              <a:buNone/>
            </a:pPr>
            <a:r>
              <a:rPr lang="pl-PL" sz="1100" b="1" dirty="0">
                <a:latin typeface="Noto Serif" panose="02020600060500020200" pitchFamily="18" charset="0"/>
              </a:rPr>
              <a:t>nie wykonano europejskiego nakazu aresztowania</a:t>
            </a:r>
            <a:r>
              <a:rPr lang="pl-PL" sz="1100" dirty="0">
                <a:latin typeface="Noto Serif" panose="02020600060500020200" pitchFamily="18" charset="0"/>
              </a:rPr>
              <a:t> (</a:t>
            </a:r>
            <a:r>
              <a:rPr lang="pl-PL" sz="1100" dirty="0">
                <a:latin typeface="Noto Serif" panose="02020600060500020200" pitchFamily="18" charset="0"/>
                <a:hlinkClick r:id="rId5">
                  <a:extLst>
                    <a:ext uri="{A12FA001-AC4F-418D-AE19-62706E023703}">
                      <ahyp:hlinkClr xmlns:ahyp="http://schemas.microsoft.com/office/drawing/2018/hyperlinkcolor" val="tx"/>
                    </a:ext>
                  </a:extLst>
                </a:hlinkClick>
              </a:rPr>
              <a:t>art. 656</a:t>
            </a:r>
            <a:r>
              <a:rPr lang="pl-PL" sz="1100" dirty="0">
                <a:latin typeface="Noto Serif" panose="02020600060500020200" pitchFamily="18" charset="0"/>
              </a:rPr>
              <a:t> KPK), jak również wtedy, gdy </a:t>
            </a:r>
          </a:p>
          <a:p>
            <a:pPr marL="114300" indent="0" algn="just">
              <a:buNone/>
            </a:pPr>
            <a:r>
              <a:rPr lang="pl-PL" sz="1100" b="1" dirty="0">
                <a:latin typeface="Noto Serif" panose="02020600060500020200" pitchFamily="18" charset="0"/>
              </a:rPr>
              <a:t>w ogóle nie rozstrzygano w powyższym zakresie</a:t>
            </a:r>
            <a:r>
              <a:rPr lang="pl-PL" sz="1100" dirty="0">
                <a:latin typeface="Noto Serif" panose="02020600060500020200" pitchFamily="18" charset="0"/>
              </a:rPr>
              <a:t>. </a:t>
            </a:r>
          </a:p>
          <a:p>
            <a:pPr marL="114300" indent="0" algn="just">
              <a:buNone/>
            </a:pPr>
            <a:endParaRPr lang="pl-PL" sz="1100" dirty="0">
              <a:latin typeface="Noto Serif" panose="02020600060500020200" pitchFamily="18" charset="0"/>
            </a:endParaRPr>
          </a:p>
          <a:p>
            <a:pPr marL="114300" indent="0" algn="just">
              <a:buNone/>
            </a:pPr>
            <a:r>
              <a:rPr lang="pl-PL" sz="1100" dirty="0">
                <a:latin typeface="Noto Serif" panose="02020600060500020200" pitchFamily="18" charset="0"/>
              </a:rPr>
              <a:t>Nie można w tym względzie podzielić stanowiska </a:t>
            </a:r>
            <a:r>
              <a:rPr lang="pl-PL" sz="1100" i="1" dirty="0">
                <a:latin typeface="Noto Serif" panose="02020600060500020200" pitchFamily="18" charset="0"/>
              </a:rPr>
              <a:t>A. Marka</a:t>
            </a:r>
            <a:r>
              <a:rPr lang="pl-PL" sz="1100" dirty="0">
                <a:latin typeface="Noto Serif" panose="02020600060500020200" pitchFamily="18" charset="0"/>
              </a:rPr>
              <a:t>, że analizowany termin wskazuje na konieczność wydania decyzji odmawiającej wydanie.</a:t>
            </a:r>
          </a:p>
          <a:p>
            <a:pPr marL="114300" indent="0" algn="just">
              <a:buNone/>
            </a:pPr>
            <a:endParaRPr lang="pl-PL" sz="1100" dirty="0"/>
          </a:p>
          <a:p>
            <a:pPr marL="0" indent="0">
              <a:buNone/>
            </a:pPr>
            <a:endParaRPr lang="pl-PL" sz="1100" dirty="0"/>
          </a:p>
        </p:txBody>
      </p:sp>
    </p:spTree>
    <p:extLst>
      <p:ext uri="{BB962C8B-B14F-4D97-AF65-F5344CB8AC3E}">
        <p14:creationId xmlns:p14="http://schemas.microsoft.com/office/powerpoint/2010/main" val="289110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341B29-BDDD-4677-96EB-5D9D0C53ABF7}"/>
              </a:ext>
            </a:extLst>
          </p:cNvPr>
          <p:cNvSpPr>
            <a:spLocks noGrp="1"/>
          </p:cNvSpPr>
          <p:nvPr>
            <p:ph type="title"/>
          </p:nvPr>
        </p:nvSpPr>
        <p:spPr>
          <a:xfrm>
            <a:off x="646111" y="452718"/>
            <a:ext cx="9404723" cy="1104777"/>
          </a:xfrm>
        </p:spPr>
        <p:txBody>
          <a:bodyPr/>
          <a:lstStyle/>
          <a:p>
            <a:r>
              <a:rPr lang="pl-PL" sz="2800" dirty="0"/>
              <a:t>Zasada narodowości przedmiotowej w ujęciu obostrzonym – istota i zakres</a:t>
            </a:r>
            <a:endParaRPr lang="pl-PL" sz="2400" dirty="0"/>
          </a:p>
        </p:txBody>
      </p:sp>
      <p:sp>
        <p:nvSpPr>
          <p:cNvPr id="3" name="Symbol zastępczy zawartości 2">
            <a:extLst>
              <a:ext uri="{FF2B5EF4-FFF2-40B4-BE49-F238E27FC236}">
                <a16:creationId xmlns:a16="http://schemas.microsoft.com/office/drawing/2014/main" id="{CE53ED6D-EB11-4A96-A3D2-941A7900AFC9}"/>
              </a:ext>
            </a:extLst>
          </p:cNvPr>
          <p:cNvSpPr>
            <a:spLocks noGrp="1"/>
          </p:cNvSpPr>
          <p:nvPr>
            <p:ph idx="1"/>
          </p:nvPr>
        </p:nvSpPr>
        <p:spPr>
          <a:xfrm>
            <a:off x="331596" y="1557496"/>
            <a:ext cx="11525459" cy="4943788"/>
          </a:xfrm>
        </p:spPr>
        <p:txBody>
          <a:bodyPr>
            <a:normAutofit fontScale="77500" lnSpcReduction="20000"/>
          </a:bodyPr>
          <a:lstStyle/>
          <a:p>
            <a:pPr marL="114300" indent="0" algn="just">
              <a:buNone/>
            </a:pPr>
            <a:r>
              <a:rPr lang="pl-PL" i="1" dirty="0">
                <a:latin typeface="Noto Serif" panose="02020600060500020200" pitchFamily="18" charset="0"/>
                <a:ea typeface="Noto Serif" panose="02020600060500020200" pitchFamily="18" charset="0"/>
                <a:cs typeface="Noto Serif" panose="02020600060500020200" pitchFamily="18" charset="0"/>
              </a:rPr>
              <a:t>Ratio legis</a:t>
            </a:r>
            <a:r>
              <a:rPr lang="pl-PL" dirty="0">
                <a:latin typeface="Noto Serif" panose="02020600060500020200" pitchFamily="18" charset="0"/>
                <a:ea typeface="Noto Serif" panose="02020600060500020200" pitchFamily="18" charset="0"/>
                <a:cs typeface="Noto Serif" panose="02020600060500020200" pitchFamily="18" charset="0"/>
              </a:rPr>
              <a:t> tej zasady sprowadza się do zapewnienia ochrony istotnych interesów państwa poza jego granicami, niezależnie od przynależności państwowej sprawcy oraz przepisów obowiązujących w miejscu popełnienia przestępstwa (</a:t>
            </a:r>
            <a:r>
              <a:rPr lang="pl-PL" i="1" dirty="0">
                <a:latin typeface="Noto Serif" panose="02020600060500020200" pitchFamily="18" charset="0"/>
                <a:ea typeface="Noto Serif" panose="02020600060500020200" pitchFamily="18" charset="0"/>
                <a:cs typeface="Noto Serif" panose="02020600060500020200" pitchFamily="18" charset="0"/>
              </a:rPr>
              <a:t>lex </a:t>
            </a:r>
            <a:r>
              <a:rPr lang="pl-PL" i="1" dirty="0" err="1">
                <a:latin typeface="Noto Serif" panose="02020600060500020200" pitchFamily="18" charset="0"/>
                <a:ea typeface="Noto Serif" panose="02020600060500020200" pitchFamily="18" charset="0"/>
                <a:cs typeface="Noto Serif" panose="02020600060500020200" pitchFamily="18" charset="0"/>
              </a:rPr>
              <a:t>loci</a:t>
            </a:r>
            <a:r>
              <a:rPr lang="pl-PL" i="1" dirty="0">
                <a:latin typeface="Noto Serif" panose="02020600060500020200" pitchFamily="18" charset="0"/>
                <a:ea typeface="Noto Serif" panose="02020600060500020200" pitchFamily="18" charset="0"/>
                <a:cs typeface="Noto Serif" panose="02020600060500020200" pitchFamily="18" charset="0"/>
              </a:rPr>
              <a:t>)</a:t>
            </a:r>
            <a:r>
              <a:rPr lang="pl-PL" dirty="0">
                <a:latin typeface="Noto Serif" panose="02020600060500020200" pitchFamily="18" charset="0"/>
                <a:ea typeface="Noto Serif" panose="02020600060500020200" pitchFamily="18" charset="0"/>
                <a:cs typeface="Noto Serif" panose="02020600060500020200" pitchFamily="18" charset="0"/>
              </a:rPr>
              <a:t>. </a:t>
            </a: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Nieobjęcie analizowanej zasady warunkiem podwójnej przestępności czynu jest oczywiste, ponieważ w naturze przestępstw określonych w art. 112 pkt 1, 2, 3 i 5 KK leży to, że czyny te nie są z reguły uznawane za granicą za przestępstwa.</a:t>
            </a:r>
            <a:r>
              <a:rPr lang="pl-PL" dirty="0">
                <a:solidFill>
                  <a:srgbClr val="FF0000"/>
                </a:solidFill>
                <a:latin typeface="Noto Serif" panose="02020600060500020200" pitchFamily="18" charset="0"/>
                <a:ea typeface="Noto Serif" panose="02020600060500020200" pitchFamily="18" charset="0"/>
                <a:cs typeface="Noto Serif" panose="02020600060500020200" pitchFamily="18" charset="0"/>
              </a:rPr>
              <a:t> </a:t>
            </a:r>
            <a:r>
              <a:rPr lang="pl-PL" dirty="0">
                <a:latin typeface="Noto Serif" panose="02020600060500020200" pitchFamily="18" charset="0"/>
                <a:ea typeface="Noto Serif" panose="02020600060500020200" pitchFamily="18" charset="0"/>
                <a:cs typeface="Noto Serif" panose="02020600060500020200" pitchFamily="18" charset="0"/>
              </a:rPr>
              <a:t>Co do zasady, naruszenie dóbr, które zostały wskazane w tym przepisie, może nastąpić legalnie. </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Uzasadnieniem tej zasady może być konieczność zapewnienia tych podstawowych dóbr prawnych, które choć nie mają kluczowego znaczenia dla funkcjonowania kraju, to jednak muszą pozostawać pod ochroną RP ze względu na swój charakter – państwo polskie jest ich jedynym dysponentem.</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Zasada znajduje zastosowanie wobec:</a:t>
            </a:r>
          </a:p>
          <a:p>
            <a:pPr marL="114300" indent="0">
              <a:buNone/>
            </a:pPr>
            <a:r>
              <a:rPr lang="pl-PL" dirty="0">
                <a:latin typeface="Noto Serif" panose="02020600060500020200" pitchFamily="18" charset="0"/>
                <a:ea typeface="Noto Serif" panose="02020600060500020200" pitchFamily="18" charset="0"/>
                <a:cs typeface="Noto Serif" panose="02020600060500020200" pitchFamily="18" charset="0"/>
              </a:rPr>
              <a:t>1) przestępstwa przeciwko bezpieczeństwu wewnętrznemu lub zewnętrznemu Rzeczypospolitej Polskiej;</a:t>
            </a:r>
          </a:p>
          <a:p>
            <a:pPr marL="114300" indent="0">
              <a:buNone/>
            </a:pPr>
            <a:r>
              <a:rPr lang="pl-PL" dirty="0">
                <a:latin typeface="Noto Serif" panose="02020600060500020200" pitchFamily="18" charset="0"/>
                <a:ea typeface="Noto Serif" panose="02020600060500020200" pitchFamily="18" charset="0"/>
                <a:cs typeface="Noto Serif" panose="02020600060500020200" pitchFamily="18" charset="0"/>
              </a:rPr>
              <a:t>2) przestępstwa przeciwko polskim urzędom lub funkcjonariuszom publicznym oraz przestępstwa wyłudzenia poświadczenia nieprawdy od polskiego funkcjonariusza publicznego lub innej osoby uprawnionej na podstawie prawa polskiego do wystawienia dokumentu;</a:t>
            </a:r>
          </a:p>
          <a:p>
            <a:pPr marL="114300" indent="0">
              <a:buNone/>
            </a:pPr>
            <a:r>
              <a:rPr lang="pl-PL" dirty="0">
                <a:latin typeface="Noto Serif" panose="02020600060500020200" pitchFamily="18" charset="0"/>
                <a:ea typeface="Noto Serif" panose="02020600060500020200" pitchFamily="18" charset="0"/>
                <a:cs typeface="Noto Serif" panose="02020600060500020200" pitchFamily="18" charset="0"/>
              </a:rPr>
              <a:t>3) przestępstwa przeciwko istotnym polskim interesom gospodarczym;</a:t>
            </a:r>
          </a:p>
          <a:p>
            <a:pPr marL="114300" indent="0">
              <a:buNone/>
            </a:pPr>
            <a:r>
              <a:rPr lang="pl-PL" dirty="0">
                <a:latin typeface="Noto Serif" panose="02020600060500020200" pitchFamily="18" charset="0"/>
                <a:ea typeface="Noto Serif" panose="02020600060500020200" pitchFamily="18" charset="0"/>
                <a:cs typeface="Noto Serif" panose="02020600060500020200" pitchFamily="18" charset="0"/>
              </a:rPr>
              <a:t>4) przestępstwa fałszywych zeznań, złożenia fałszywego oświadczenia, opinii lub tłumaczenia, posłużenia się dokumentem stwierdzającym tożsamość innej osoby, poświadczającym nieprawdę lub fałszywym - wobec urzędu polskiego;</a:t>
            </a:r>
          </a:p>
          <a:p>
            <a:pPr marL="114300" indent="0">
              <a:buNone/>
            </a:pPr>
            <a:r>
              <a:rPr lang="pl-PL" dirty="0">
                <a:latin typeface="Noto Serif" panose="02020600060500020200" pitchFamily="18" charset="0"/>
                <a:ea typeface="Noto Serif" panose="02020600060500020200" pitchFamily="18" charset="0"/>
                <a:cs typeface="Noto Serif" panose="02020600060500020200" pitchFamily="18" charset="0"/>
              </a:rPr>
              <a:t>5) przestępstwa, z którego została osiągnięta, chociażby pośrednio, korzyść majątkowa na terytorium Rzeczypospolitej Polskiej.</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1904797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1033DD2-DE22-4CBF-B7ED-0D06182DB4A9}"/>
              </a:ext>
            </a:extLst>
          </p:cNvPr>
          <p:cNvSpPr>
            <a:spLocks noGrp="1"/>
          </p:cNvSpPr>
          <p:nvPr>
            <p:ph type="title"/>
          </p:nvPr>
        </p:nvSpPr>
        <p:spPr>
          <a:xfrm>
            <a:off x="646111" y="452718"/>
            <a:ext cx="9404723" cy="1185163"/>
          </a:xfrm>
        </p:spPr>
        <p:txBody>
          <a:bodyPr/>
          <a:lstStyle/>
          <a:p>
            <a:r>
              <a:rPr lang="pl-PL" sz="3200" dirty="0"/>
              <a:t>Zasada narodowości przedmiotowej w ujęciu obostrzonym</a:t>
            </a:r>
          </a:p>
        </p:txBody>
      </p:sp>
      <p:sp>
        <p:nvSpPr>
          <p:cNvPr id="3" name="Symbol zastępczy zawartości 2">
            <a:extLst>
              <a:ext uri="{FF2B5EF4-FFF2-40B4-BE49-F238E27FC236}">
                <a16:creationId xmlns:a16="http://schemas.microsoft.com/office/drawing/2014/main" id="{CF5E5472-C534-4B89-9A47-C681FA4F625A}"/>
              </a:ext>
            </a:extLst>
          </p:cNvPr>
          <p:cNvSpPr>
            <a:spLocks noGrp="1"/>
          </p:cNvSpPr>
          <p:nvPr>
            <p:ph idx="1"/>
          </p:nvPr>
        </p:nvSpPr>
        <p:spPr>
          <a:xfrm>
            <a:off x="321548" y="1557495"/>
            <a:ext cx="11555604" cy="4994029"/>
          </a:xfrm>
        </p:spPr>
        <p:txBody>
          <a:bodyPr>
            <a:normAutofit fontScale="85000" lnSpcReduction="10000"/>
          </a:bodyPr>
          <a:lstStyle/>
          <a:p>
            <a:pPr marL="114300" indent="0" algn="just">
              <a:buNone/>
            </a:pPr>
            <a:r>
              <a:rPr lang="pl-PL" dirty="0">
                <a:latin typeface="Noto Serif" panose="02020600060500020200" pitchFamily="18" charset="0"/>
              </a:rPr>
              <a:t>Niedookreśloną kategorią jest grupa "</a:t>
            </a:r>
            <a:r>
              <a:rPr lang="pl-PL" b="1" dirty="0">
                <a:latin typeface="Noto Serif" panose="02020600060500020200" pitchFamily="18" charset="0"/>
              </a:rPr>
              <a:t>przestępstw, z których została osiągnięta, chociażby pośrednio, korzyść majątkowa na terytorium Rzeczypospolitej Polskiej</a:t>
            </a:r>
            <a:r>
              <a:rPr lang="pl-PL" dirty="0">
                <a:latin typeface="Noto Serif" panose="02020600060500020200" pitchFamily="18" charset="0"/>
              </a:rPr>
              <a:t>" (art. 112 pkt 5 KK). Została ona dodana </a:t>
            </a:r>
            <a:r>
              <a:rPr lang="pl-PL" dirty="0" err="1">
                <a:latin typeface="Noto Serif" panose="02020600060500020200" pitchFamily="18" charset="0"/>
              </a:rPr>
              <a:t>ZmKK</a:t>
            </a:r>
            <a:r>
              <a:rPr lang="pl-PL" dirty="0">
                <a:latin typeface="Noto Serif" panose="02020600060500020200" pitchFamily="18" charset="0"/>
              </a:rPr>
              <a:t> z 18.3.2004 r. Z uzasadnienia projektu wynika, że </a:t>
            </a:r>
            <a:r>
              <a:rPr lang="pl-PL" i="1" dirty="0">
                <a:latin typeface="Noto Serif" panose="02020600060500020200" pitchFamily="18" charset="0"/>
              </a:rPr>
              <a:t>ratio legis</a:t>
            </a:r>
            <a:r>
              <a:rPr lang="pl-PL" dirty="0">
                <a:latin typeface="Noto Serif" panose="02020600060500020200" pitchFamily="18" charset="0"/>
              </a:rPr>
              <a:t> omawianej regulacji opiera się na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4</a:t>
            </a:r>
            <a:r>
              <a:rPr lang="pl-PL" dirty="0">
                <a:latin typeface="Noto Serif" panose="02020600060500020200" pitchFamily="18" charset="0"/>
              </a:rPr>
              <a:t> Konwencji z 26.7.1995 r. o ochronie interesów finansowych Wspólnot Europejskich, sporządzonej w Brukseli. Wskazać należy, że przepis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4</a:t>
            </a:r>
            <a:r>
              <a:rPr lang="pl-PL" dirty="0">
                <a:latin typeface="Noto Serif" panose="02020600060500020200" pitchFamily="18" charset="0"/>
              </a:rPr>
              <a:t> Konwencji o ochronie interesów finansowych Wspólnot Europejskich obliguje, aby każde z państw-stron Konwencji podjęło niezbędne działania w celu określenia jurysdykcji w zakresie przestępstw określonych przez nie zgodnie z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1</a:t>
            </a:r>
            <a:r>
              <a:rPr lang="pl-PL" dirty="0">
                <a:latin typeface="Noto Serif" panose="02020600060500020200" pitchFamily="18" charset="0"/>
              </a:rPr>
              <a:t> i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2 ust. 1</a:t>
            </a:r>
            <a:r>
              <a:rPr lang="pl-PL" dirty="0">
                <a:latin typeface="Noto Serif" panose="02020600060500020200" pitchFamily="18" charset="0"/>
              </a:rPr>
              <a:t> Konwencji, w przypadku gdy:</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	1) oszustwo, uczestnictwo w oszustwie lub usiłowanie dokonania oszustwa naruszającego 	interesy finansowe Wspólnot Europejskich zostanie popełnione w części lub w całości na 	jego terytorium, włączając w to oszustwo, w ramach którego zysk został uzyskany na tym 	terytorium 	(zasada terytorialna);</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2) osoba przebywająca na jego terytorium świadomie pomaga lub nakłania do 	popełnienia takiego oszustwa na terytorium każdego innego państwa (zasada 	uniwersalna względna);</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3) sprawcą przestępstwa jest obywatel państwa członkowskiego, którego przestępstwo to 	dotyczy, przy czym przepisy prawne tego państwa członkowskiego mogą wymagać, by 	działanie takie było także karalne w państwie, w którym zostało popełnione (zasada 	narodowości przedmiotowej).</a:t>
            </a: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2215895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029925-F2D8-4CC9-871F-240EAF3F53E2}"/>
              </a:ext>
            </a:extLst>
          </p:cNvPr>
          <p:cNvSpPr>
            <a:spLocks noGrp="1"/>
          </p:cNvSpPr>
          <p:nvPr>
            <p:ph type="title"/>
          </p:nvPr>
        </p:nvSpPr>
        <p:spPr/>
        <p:txBody>
          <a:bodyPr/>
          <a:lstStyle/>
          <a:p>
            <a:r>
              <a:rPr lang="pl-PL" sz="3200" dirty="0"/>
              <a:t>Zasada narodowości przedmiotowej w ujęciu obostrzonym</a:t>
            </a:r>
            <a:endParaRPr lang="pl-PL" sz="2800" dirty="0"/>
          </a:p>
        </p:txBody>
      </p:sp>
      <p:sp>
        <p:nvSpPr>
          <p:cNvPr id="3" name="Symbol zastępczy zawartości 2">
            <a:extLst>
              <a:ext uri="{FF2B5EF4-FFF2-40B4-BE49-F238E27FC236}">
                <a16:creationId xmlns:a16="http://schemas.microsoft.com/office/drawing/2014/main" id="{C08B5578-5C81-4715-B4E7-A7EE46D9D58D}"/>
              </a:ext>
            </a:extLst>
          </p:cNvPr>
          <p:cNvSpPr>
            <a:spLocks noGrp="1"/>
          </p:cNvSpPr>
          <p:nvPr>
            <p:ph idx="1"/>
          </p:nvPr>
        </p:nvSpPr>
        <p:spPr>
          <a:xfrm>
            <a:off x="331596" y="1547446"/>
            <a:ext cx="11505362" cy="4983983"/>
          </a:xfrm>
        </p:spPr>
        <p:txBody>
          <a:bodyPr>
            <a:normAutofit fontScale="92500" lnSpcReduction="10000"/>
          </a:bodyPr>
          <a:lstStyle/>
          <a:p>
            <a:pPr marL="114300" indent="0" algn="just">
              <a:buNone/>
            </a:pPr>
            <a:r>
              <a:rPr lang="pl-PL" dirty="0">
                <a:latin typeface="Noto Serif" panose="02020600060500020200" pitchFamily="18" charset="0"/>
              </a:rPr>
              <a:t>Tylko w stosunku do pierwszej z wyżej wymienionych zasad Konwencja o ochronie interesów finansowych Wspólnot Europejskich rozciąga zakres jej zastosowania zarówno na działanie i zaniechanie sprawcy, jak też obejmuje terytorium, na którym został uzyskany zysk z przestępstwa. Tym samym w trakcie prac legislacyjnych nastąpiło pomieszanie dwóch zasad jurysdykcyjnych: terytorialnej i ochronnej nieograniczonej. Przepis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4</a:t>
            </a:r>
            <a:r>
              <a:rPr lang="pl-PL" dirty="0">
                <a:latin typeface="Noto Serif" panose="02020600060500020200" pitchFamily="18" charset="0"/>
              </a:rPr>
              <a:t> Konwencji wskazuje na konieczność rozciągnięcia pierwszej z nich, natomiast polski ustawodawca rozszerzył zakres stosowania drugiej. Poza tym należy stwierdzić, że nowe brzmienie art. 112 pkt 5 KK posiada charakter szeroki w stosunku do regulacji, która legła u jego podstaw.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Oto bowiem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1</a:t>
            </a:r>
            <a:r>
              <a:rPr lang="pl-PL" dirty="0">
                <a:latin typeface="Noto Serif" panose="02020600060500020200" pitchFamily="18" charset="0"/>
              </a:rPr>
              <a:t> oraz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2 ust. 1</a:t>
            </a:r>
            <a:r>
              <a:rPr lang="pl-PL" dirty="0">
                <a:latin typeface="Noto Serif" panose="02020600060500020200" pitchFamily="18" charset="0"/>
              </a:rPr>
              <a:t> Konwencji określają jedynie stosunkowo wąski zakres przestępstw określonego typu, na co wskazuje już sam tytuł Konwencji, </a:t>
            </a:r>
            <a:r>
              <a:rPr lang="pl-PL" b="1" dirty="0">
                <a:solidFill>
                  <a:srgbClr val="FF0000"/>
                </a:solidFill>
                <a:latin typeface="Noto Serif" panose="02020600060500020200" pitchFamily="18" charset="0"/>
              </a:rPr>
              <a:t>zaś dodanie pkt 5 do art. 112 KK spowodowało, że komentowana regulacja ma zastosowanie do wszelkich typów przestępstw, niemających nic wspólnego z interesami finansowymi Unii Europejskiej, a przecież tylko te Polska jest zobowiązana chronić. </a:t>
            </a:r>
            <a:r>
              <a:rPr lang="pl-PL" b="1" dirty="0">
                <a:latin typeface="Noto Serif" panose="02020600060500020200" pitchFamily="18" charset="0"/>
              </a:rPr>
              <a:t>Konsekwencją takiego stanu </a:t>
            </a:r>
            <a:r>
              <a:rPr lang="pl-PL" b="1" i="1" dirty="0">
                <a:latin typeface="Noto Serif" panose="02020600060500020200" pitchFamily="18" charset="0"/>
              </a:rPr>
              <a:t>lex lata</a:t>
            </a:r>
            <a:r>
              <a:rPr lang="pl-PL" b="1" dirty="0">
                <a:latin typeface="Noto Serif" panose="02020600060500020200" pitchFamily="18" charset="0"/>
              </a:rPr>
              <a:t> jest to, że wykładnia językowa art. 112 pkt 5 KK dopuszcza jego stosowanie do "wszystkich typów przestępstw, z których popełnieniem związane jest osiągnięcie zarówno bezpośrednio, jak i pośrednio, jakiejkolwiek korzyści majątkowej na terytorium Rzeczypospolitej Polskiej", co oznacza daleko idące rozszerzenie jurysdykcji karnej </a:t>
            </a:r>
            <a:r>
              <a:rPr lang="pl-PL" dirty="0">
                <a:latin typeface="Noto Serif" panose="02020600060500020200" pitchFamily="18" charset="0"/>
              </a:rPr>
              <a:t>(por. </a:t>
            </a:r>
            <a:r>
              <a:rPr lang="pl-PL" i="1" dirty="0">
                <a:latin typeface="Noto Serif" panose="02020600060500020200" pitchFamily="18" charset="0"/>
              </a:rPr>
              <a:t>J. </a:t>
            </a:r>
            <a:r>
              <a:rPr lang="pl-PL" i="1" dirty="0" err="1">
                <a:latin typeface="Noto Serif" panose="02020600060500020200" pitchFamily="18" charset="0"/>
              </a:rPr>
              <a:t>Raglewski</a:t>
            </a:r>
            <a:r>
              <a:rPr lang="pl-PL" dirty="0">
                <a:latin typeface="Noto Serif" panose="02020600060500020200" pitchFamily="18" charset="0"/>
              </a:rPr>
              <a:t>, w: </a:t>
            </a:r>
            <a:r>
              <a:rPr lang="pl-PL" i="1" dirty="0">
                <a:latin typeface="Noto Serif" panose="02020600060500020200" pitchFamily="18" charset="0"/>
              </a:rPr>
              <a:t>W. Wróbel, A. Zoll</a:t>
            </a:r>
            <a:r>
              <a:rPr lang="pl-PL" dirty="0">
                <a:latin typeface="Noto Serif" panose="02020600060500020200" pitchFamily="18" charset="0"/>
              </a:rPr>
              <a:t>, KK. Komentarz. Część ogólna, t. 1, cz. 2, 2016, s. 900–901).</a:t>
            </a:r>
            <a:endParaRPr lang="pl-PL" dirty="0"/>
          </a:p>
          <a:p>
            <a:pPr marL="0" indent="0">
              <a:buNone/>
            </a:pPr>
            <a:endParaRPr lang="pl-PL" dirty="0"/>
          </a:p>
        </p:txBody>
      </p:sp>
    </p:spTree>
    <p:extLst>
      <p:ext uri="{BB962C8B-B14F-4D97-AF65-F5344CB8AC3E}">
        <p14:creationId xmlns:p14="http://schemas.microsoft.com/office/powerpoint/2010/main" val="2790778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7812A8-8623-4E11-9CCC-94A19D8BB241}"/>
              </a:ext>
            </a:extLst>
          </p:cNvPr>
          <p:cNvSpPr>
            <a:spLocks noGrp="1"/>
          </p:cNvSpPr>
          <p:nvPr>
            <p:ph type="title"/>
          </p:nvPr>
        </p:nvSpPr>
        <p:spPr>
          <a:xfrm>
            <a:off x="646111" y="452718"/>
            <a:ext cx="9404723" cy="863616"/>
          </a:xfrm>
        </p:spPr>
        <p:txBody>
          <a:bodyPr/>
          <a:lstStyle/>
          <a:p>
            <a:r>
              <a:rPr lang="pl-PL" sz="2800" dirty="0"/>
              <a:t>Zasada represji wszechświatowej – istota i zakres</a:t>
            </a:r>
          </a:p>
        </p:txBody>
      </p:sp>
      <p:sp>
        <p:nvSpPr>
          <p:cNvPr id="3" name="Symbol zastępczy zawartości 2">
            <a:extLst>
              <a:ext uri="{FF2B5EF4-FFF2-40B4-BE49-F238E27FC236}">
                <a16:creationId xmlns:a16="http://schemas.microsoft.com/office/drawing/2014/main" id="{B8D927DF-2541-4843-A5D7-12E8FC337304}"/>
              </a:ext>
            </a:extLst>
          </p:cNvPr>
          <p:cNvSpPr>
            <a:spLocks noGrp="1"/>
          </p:cNvSpPr>
          <p:nvPr>
            <p:ph idx="1"/>
          </p:nvPr>
        </p:nvSpPr>
        <p:spPr>
          <a:xfrm>
            <a:off x="401934" y="1386673"/>
            <a:ext cx="11435024" cy="5154803"/>
          </a:xfrm>
        </p:spPr>
        <p:txBody>
          <a:bodyPr>
            <a:normAutofit fontScale="62500" lnSpcReduction="20000"/>
          </a:bodyPr>
          <a:lstStyle/>
          <a:p>
            <a:pPr marL="114300" indent="0" algn="just">
              <a:buNone/>
            </a:pPr>
            <a:r>
              <a:rPr lang="pl-PL" dirty="0">
                <a:latin typeface="Noto Serif" panose="02020600060500020200" pitchFamily="18" charset="0"/>
              </a:rPr>
              <a:t>Przepis art. 113 został znowelizowany </a:t>
            </a:r>
            <a:r>
              <a:rPr lang="pl-PL" dirty="0" err="1">
                <a:latin typeface="Noto Serif" panose="02020600060500020200" pitchFamily="18" charset="0"/>
              </a:rPr>
              <a:t>ZmKK</a:t>
            </a:r>
            <a:r>
              <a:rPr lang="pl-PL" dirty="0">
                <a:latin typeface="Noto Serif" panose="02020600060500020200" pitchFamily="18" charset="0"/>
              </a:rPr>
              <a:t> z 20.5.2010 r., która </a:t>
            </a:r>
            <a:r>
              <a:rPr lang="pl-PL" i="1" dirty="0">
                <a:latin typeface="Noto Serif" panose="02020600060500020200" pitchFamily="18" charset="0"/>
              </a:rPr>
              <a:t>in fine</a:t>
            </a:r>
            <a:r>
              <a:rPr lang="pl-PL" dirty="0">
                <a:latin typeface="Noto Serif" panose="02020600060500020200" pitchFamily="18" charset="0"/>
              </a:rPr>
              <a:t> istniejącego unormowania </a:t>
            </a:r>
            <a:r>
              <a:rPr lang="pl-PL" b="1" dirty="0">
                <a:latin typeface="Noto Serif" panose="02020600060500020200" pitchFamily="18" charset="0"/>
              </a:rPr>
              <a:t>dodała zwrot "lub przestępstwa określonego w Rzymskim Statucie Międzynarodowego Trybunału Karnego, sporządzonym w Rzymie 17.7.1998 r.</a:t>
            </a:r>
            <a:r>
              <a:rPr lang="pl-PL" dirty="0">
                <a:latin typeface="Noto Serif" panose="02020600060500020200" pitchFamily="18" charset="0"/>
              </a:rPr>
              <a:t>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Konsekwencją zmiany stało się o</a:t>
            </a:r>
            <a:r>
              <a:rPr lang="pl-PL" b="1" dirty="0">
                <a:latin typeface="Noto Serif" panose="02020600060500020200" pitchFamily="18" charset="0"/>
              </a:rPr>
              <a:t>bjęcie przepisem art. 113 KK przestępstw objętych Statutem MTK, </a:t>
            </a:r>
            <a:r>
              <a:rPr lang="pl-PL" b="1" dirty="0">
                <a:solidFill>
                  <a:srgbClr val="FF0000"/>
                </a:solidFill>
                <a:latin typeface="Noto Serif" panose="02020600060500020200" pitchFamily="18" charset="0"/>
              </a:rPr>
              <a:t>przy jednoczesnym uniknięciu wyłącznej jurysdykcji Międzynarodowego Trybunału Karnego w tym zakresie. </a:t>
            </a:r>
            <a:r>
              <a:rPr lang="pl-PL" dirty="0">
                <a:latin typeface="Noto Serif" panose="02020600060500020200" pitchFamily="18" charset="0"/>
              </a:rPr>
              <a:t>Zatem ściganie obywatela polskiego bądź cudzoziemca, w razie popełnienia przez niego przestępstwa za granicą może nastąpić </a:t>
            </a:r>
            <a:r>
              <a:rPr lang="pl-PL" u="sng" dirty="0">
                <a:latin typeface="Noto Serif" panose="02020600060500020200" pitchFamily="18" charset="0"/>
              </a:rPr>
              <a:t>zarówno za przestępstwa ujęte w </a:t>
            </a:r>
            <a:r>
              <a:rPr lang="pl-PL" u="sng" dirty="0">
                <a:latin typeface="Noto Serif" panose="02020600060500020200" pitchFamily="18" charset="0"/>
                <a:hlinkClick r:id="rId2">
                  <a:extLst>
                    <a:ext uri="{A12FA001-AC4F-418D-AE19-62706E023703}">
                      <ahyp:hlinkClr xmlns:ahyp="http://schemas.microsoft.com/office/drawing/2018/hyperlinkcolor" val="tx"/>
                    </a:ext>
                  </a:extLst>
                </a:hlinkClick>
              </a:rPr>
              <a:t>art. 5–8</a:t>
            </a:r>
            <a:r>
              <a:rPr lang="pl-PL" u="sng" dirty="0">
                <a:latin typeface="Noto Serif" panose="02020600060500020200" pitchFamily="18" charset="0"/>
              </a:rPr>
              <a:t> Statutu MTK, </a:t>
            </a:r>
            <a:r>
              <a:rPr lang="pl-PL" dirty="0">
                <a:latin typeface="Noto Serif" panose="02020600060500020200" pitchFamily="18" charset="0"/>
              </a:rPr>
              <a:t>tj. zbrodni ludobójstwa, zbrodni przeciwko ludzkości, zbrodni wojennych oraz zbrodni agresji, </a:t>
            </a:r>
            <a:r>
              <a:rPr lang="pl-PL" u="sng" dirty="0">
                <a:latin typeface="Noto Serif" panose="02020600060500020200" pitchFamily="18" charset="0"/>
              </a:rPr>
              <a:t>jak i za wszystkie przestępstwa umyślne przeciwko wymiarowi sprawiedliwości, które znalazły się w </a:t>
            </a:r>
            <a:r>
              <a:rPr lang="pl-PL" u="sng" dirty="0">
                <a:latin typeface="Noto Serif" panose="02020600060500020200" pitchFamily="18" charset="0"/>
                <a:hlinkClick r:id="rId3">
                  <a:extLst>
                    <a:ext uri="{A12FA001-AC4F-418D-AE19-62706E023703}">
                      <ahyp:hlinkClr xmlns:ahyp="http://schemas.microsoft.com/office/drawing/2018/hyperlinkcolor" val="tx"/>
                    </a:ext>
                  </a:extLst>
                </a:hlinkClick>
              </a:rPr>
              <a:t>art. 70</a:t>
            </a:r>
            <a:r>
              <a:rPr lang="pl-PL" u="sng" dirty="0">
                <a:latin typeface="Noto Serif" panose="02020600060500020200" pitchFamily="18" charset="0"/>
              </a:rPr>
              <a:t> Statutu MTK,</a:t>
            </a:r>
            <a:r>
              <a:rPr lang="pl-PL" dirty="0">
                <a:latin typeface="Noto Serif" panose="02020600060500020200" pitchFamily="18" charset="0"/>
              </a:rPr>
              <a:t> tj.:</a:t>
            </a:r>
          </a:p>
          <a:p>
            <a:pPr marL="114300" indent="0" algn="just">
              <a:buNone/>
            </a:pPr>
            <a:r>
              <a:rPr lang="pl-PL" dirty="0">
                <a:latin typeface="Noto Serif" panose="02020600060500020200" pitchFamily="18" charset="0"/>
              </a:rPr>
              <a:t>	1) składanie fałszywych zeznań;</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2) przedstawianie dowodów, co do których strona ma świadomość, że są nieprawdziwe lub sfałszowane;</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3) przekupstwo świadka, przeszkadzanie lub ingerowanie w stawiennictwo lub 	składanie zeznań przez świadka, branie odwetu na świadku za złożenie zeznań 	oraz niszczenie dowodów, ingerowanie w ich treść lub utrudnianie ich gromadzenia;</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4) utrudnianie pracy, zastraszanie lub przekupstwo urzędnika Trybunału w celu zmuszenia lub nakłonienia go do niewykonywania lub niewłaściwego wykonywania jego obowiązków;</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5) branie odwetu na urzędniku Trybunału z powodu obowiązków wykonywanych przez 	tego lub innego urzędnika;</a:t>
            </a:r>
          </a:p>
          <a:p>
            <a:pPr marL="114300" indent="0" algn="just">
              <a:buNone/>
            </a:pPr>
            <a:r>
              <a:rPr lang="pl-PL" dirty="0">
                <a:latin typeface="Noto Serif" panose="02020600060500020200" pitchFamily="18" charset="0"/>
              </a:rPr>
              <a:t>	</a:t>
            </a:r>
          </a:p>
          <a:p>
            <a:pPr marL="114300" indent="0" algn="just">
              <a:buNone/>
            </a:pPr>
            <a:r>
              <a:rPr lang="pl-PL" dirty="0">
                <a:latin typeface="Noto Serif" panose="02020600060500020200" pitchFamily="18" charset="0"/>
              </a:rPr>
              <a:t>	6) domaganie się wręczenia lub przyjęcie łapówki przez urzędnika Trybunału w związku z wykonywaniem przez niego obowiązków służbowych.</a:t>
            </a: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2882837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C3B3E1-AC70-4895-8B8A-FB34457919B8}"/>
              </a:ext>
            </a:extLst>
          </p:cNvPr>
          <p:cNvSpPr>
            <a:spLocks noGrp="1"/>
          </p:cNvSpPr>
          <p:nvPr>
            <p:ph type="title"/>
          </p:nvPr>
        </p:nvSpPr>
        <p:spPr>
          <a:xfrm>
            <a:off x="646111" y="452718"/>
            <a:ext cx="9404723" cy="893761"/>
          </a:xfrm>
        </p:spPr>
        <p:txBody>
          <a:bodyPr/>
          <a:lstStyle/>
          <a:p>
            <a:r>
              <a:rPr lang="pl-PL" sz="2800" dirty="0"/>
              <a:t>Zasada represji wszechświatowej – istota i zakres</a:t>
            </a:r>
          </a:p>
        </p:txBody>
      </p:sp>
      <p:sp>
        <p:nvSpPr>
          <p:cNvPr id="3" name="Symbol zastępczy zawartości 2">
            <a:extLst>
              <a:ext uri="{FF2B5EF4-FFF2-40B4-BE49-F238E27FC236}">
                <a16:creationId xmlns:a16="http://schemas.microsoft.com/office/drawing/2014/main" id="{D58022F0-B2C7-4758-BA59-FE8EB1D4629C}"/>
              </a:ext>
            </a:extLst>
          </p:cNvPr>
          <p:cNvSpPr>
            <a:spLocks noGrp="1"/>
          </p:cNvSpPr>
          <p:nvPr>
            <p:ph idx="1"/>
          </p:nvPr>
        </p:nvSpPr>
        <p:spPr>
          <a:xfrm>
            <a:off x="381838" y="1436914"/>
            <a:ext cx="11364686" cy="5064370"/>
          </a:xfrm>
        </p:spPr>
        <p:txBody>
          <a:bodyPr>
            <a:normAutofit fontScale="70000" lnSpcReduction="2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Istota regulacji sprowadza się do ścigania przestępstw konwencyjnych (</a:t>
            </a:r>
            <a:r>
              <a:rPr lang="pl-PL" i="1" dirty="0" err="1">
                <a:latin typeface="Noto Serif" panose="02020600060500020200" pitchFamily="18" charset="0"/>
                <a:ea typeface="Noto Serif" panose="02020600060500020200" pitchFamily="18" charset="0"/>
                <a:cs typeface="Noto Serif" panose="02020600060500020200" pitchFamily="18" charset="0"/>
              </a:rPr>
              <a:t>delicta</a:t>
            </a:r>
            <a:r>
              <a:rPr lang="pl-PL" i="1" dirty="0">
                <a:latin typeface="Noto Serif" panose="02020600060500020200" pitchFamily="18" charset="0"/>
                <a:ea typeface="Noto Serif" panose="02020600060500020200" pitchFamily="18" charset="0"/>
                <a:cs typeface="Noto Serif" panose="02020600060500020200" pitchFamily="18" charset="0"/>
              </a:rPr>
              <a:t> iuris </a:t>
            </a:r>
            <a:r>
              <a:rPr lang="pl-PL" i="1" dirty="0" err="1">
                <a:latin typeface="Noto Serif" panose="02020600060500020200" pitchFamily="18" charset="0"/>
                <a:ea typeface="Noto Serif" panose="02020600060500020200" pitchFamily="18" charset="0"/>
                <a:cs typeface="Noto Serif" panose="02020600060500020200" pitchFamily="18" charset="0"/>
              </a:rPr>
              <a:t>gentium</a:t>
            </a:r>
            <a:r>
              <a:rPr lang="pl-PL" i="1" dirty="0">
                <a:latin typeface="Noto Serif" panose="02020600060500020200" pitchFamily="18" charset="0"/>
                <a:ea typeface="Noto Serif" panose="02020600060500020200" pitchFamily="18" charset="0"/>
                <a:cs typeface="Noto Serif" panose="02020600060500020200" pitchFamily="18" charset="0"/>
              </a:rPr>
              <a:t>)</a:t>
            </a:r>
            <a:r>
              <a:rPr lang="pl-PL" dirty="0">
                <a:latin typeface="Noto Serif" panose="02020600060500020200" pitchFamily="18" charset="0"/>
                <a:ea typeface="Noto Serif" panose="02020600060500020200" pitchFamily="18" charset="0"/>
                <a:cs typeface="Noto Serif" panose="02020600060500020200" pitchFamily="18" charset="0"/>
              </a:rPr>
              <a:t>, które </a:t>
            </a:r>
            <a:r>
              <a:rPr lang="pl-PL" b="1" dirty="0">
                <a:latin typeface="Noto Serif" panose="02020600060500020200" pitchFamily="18" charset="0"/>
                <a:ea typeface="Noto Serif" panose="02020600060500020200" pitchFamily="18" charset="0"/>
                <a:cs typeface="Noto Serif" panose="02020600060500020200" pitchFamily="18" charset="0"/>
              </a:rPr>
              <a:t>godzą we wspólne interesy społeczności międzynarodowej </a:t>
            </a: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jako całości</a:t>
            </a:r>
            <a:r>
              <a:rPr lang="pl-PL" dirty="0">
                <a:latin typeface="Noto Serif" panose="02020600060500020200" pitchFamily="18" charset="0"/>
                <a:ea typeface="Noto Serif" panose="02020600060500020200" pitchFamily="18" charset="0"/>
                <a:cs typeface="Noto Serif" panose="02020600060500020200" pitchFamily="18" charset="0"/>
              </a:rPr>
              <a:t>. Z</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Stanowią one </a:t>
            </a:r>
            <a:r>
              <a:rPr lang="pl-PL" b="1" dirty="0">
                <a:latin typeface="Noto Serif" panose="02020600060500020200" pitchFamily="18" charset="0"/>
                <a:ea typeface="Noto Serif" panose="02020600060500020200" pitchFamily="18" charset="0"/>
                <a:cs typeface="Noto Serif" panose="02020600060500020200" pitchFamily="18" charset="0"/>
              </a:rPr>
              <a:t>zagrożenie dla wszystkich państw i narodów</a:t>
            </a:r>
            <a:r>
              <a:rPr lang="pl-PL" dirty="0">
                <a:latin typeface="Noto Serif" panose="02020600060500020200" pitchFamily="18" charset="0"/>
                <a:ea typeface="Noto Serif" panose="02020600060500020200" pitchFamily="18" charset="0"/>
                <a:cs typeface="Noto Serif" panose="02020600060500020200" pitchFamily="18" charset="0"/>
              </a:rPr>
              <a:t>, a ich </a:t>
            </a: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ściganie nie jest możliwe do przypisania kompetencji jakiegoś jednego państwa</a:t>
            </a:r>
            <a:r>
              <a:rPr lang="pl-PL" dirty="0">
                <a:latin typeface="Noto Serif" panose="02020600060500020200" pitchFamily="18" charset="0"/>
                <a:ea typeface="Noto Serif" panose="02020600060500020200" pitchFamily="18" charset="0"/>
                <a:cs typeface="Noto Serif" panose="02020600060500020200" pitchFamily="18" charset="0"/>
              </a:rPr>
              <a:t>, ponieważ zbrodnie te </a:t>
            </a:r>
            <a:r>
              <a:rPr lang="pl-PL" b="1" dirty="0">
                <a:latin typeface="Noto Serif" panose="02020600060500020200" pitchFamily="18" charset="0"/>
                <a:ea typeface="Noto Serif" panose="02020600060500020200" pitchFamily="18" charset="0"/>
                <a:cs typeface="Noto Serif" panose="02020600060500020200" pitchFamily="18" charset="0"/>
              </a:rPr>
              <a:t>wykraczają poza sferę zainteresowania pojedynczych państw</a:t>
            </a:r>
            <a:r>
              <a:rPr lang="pl-PL"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Rzeczpospolita Polska </a:t>
            </a:r>
            <a:r>
              <a:rPr lang="pl-PL" b="1" dirty="0">
                <a:latin typeface="Noto Serif" panose="02020600060500020200" pitchFamily="18" charset="0"/>
                <a:ea typeface="Noto Serif" panose="02020600060500020200" pitchFamily="18" charset="0"/>
                <a:cs typeface="Noto Serif" panose="02020600060500020200" pitchFamily="18" charset="0"/>
              </a:rPr>
              <a:t>zobowiązała się do wprowadzenia penalizacji, ścigania oraz karania sprawców m.in. następujących przestępstw</a:t>
            </a:r>
            <a:r>
              <a:rPr lang="pl-PL"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1)zbrodni ludobójstwa </a:t>
            </a:r>
            <a:r>
              <a:rPr lang="pl-PL" dirty="0">
                <a:latin typeface="Noto Serif" panose="02020600060500020200" pitchFamily="18" charset="0"/>
                <a:ea typeface="Noto Serif" panose="02020600060500020200" pitchFamily="18" charset="0"/>
                <a:cs typeface="Noto Serif" panose="02020600060500020200" pitchFamily="18" charset="0"/>
              </a:rPr>
              <a:t>-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ONZ w sprawie zapobiegania i karania zbrodni ludobójstwa z dnia 9 grudnia 1948 r. (Dz. U. z 1952 r. Nr 2, poz. 9 ze </a:t>
            </a:r>
            <a:r>
              <a:rPr lang="pl-PL" dirty="0" err="1">
                <a:latin typeface="Noto Serif" panose="02020600060500020200" pitchFamily="18" charset="0"/>
                <a:ea typeface="Noto Serif" panose="02020600060500020200" pitchFamily="18" charset="0"/>
                <a:cs typeface="Noto Serif" panose="02020600060500020200" pitchFamily="18" charset="0"/>
              </a:rPr>
              <a:t>sprost</a:t>
            </a:r>
            <a:r>
              <a:rPr lang="pl-PL"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2)handlu ludźmi </a:t>
            </a:r>
            <a:r>
              <a:rPr lang="pl-PL" dirty="0">
                <a:latin typeface="Noto Serif" panose="02020600060500020200" pitchFamily="18" charset="0"/>
                <a:ea typeface="Noto Serif" panose="02020600060500020200" pitchFamily="18" charset="0"/>
                <a:cs typeface="Noto Serif" panose="02020600060500020200" pitchFamily="18" charset="0"/>
              </a:rPr>
              <a:t>- przystępując do: Międzynarodowego porozumienia z dnia 18 maja 1904 r. i do międzynarodowej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z dnia 4 maja 1910 r., podpisanych w Paryżu, dotyczących zwalczania handlu żywym towarem (Dz. U. z 1922 r. Nr 87, poz. 783 ze </a:t>
            </a:r>
            <a:r>
              <a:rPr lang="pl-PL" dirty="0" err="1">
                <a:latin typeface="Noto Serif" panose="02020600060500020200" pitchFamily="18" charset="0"/>
                <a:ea typeface="Noto Serif" panose="02020600060500020200" pitchFamily="18" charset="0"/>
                <a:cs typeface="Noto Serif" panose="02020600060500020200" pitchFamily="18" charset="0"/>
              </a:rPr>
              <a:t>sprost</a:t>
            </a:r>
            <a:r>
              <a:rPr lang="pl-PL" dirty="0">
                <a:latin typeface="Noto Serif" panose="02020600060500020200" pitchFamily="18" charset="0"/>
                <a:ea typeface="Noto Serif" panose="02020600060500020200" pitchFamily="18" charset="0"/>
                <a:cs typeface="Noto Serif" panose="02020600060500020200" pitchFamily="18" charset="0"/>
              </a:rPr>
              <a:t>.), Międzynarodowej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handlu kobietami i dziećmi, podpisanej w Genewie dnia 30 września 1921 r. (Dz. U. z 1925 r. Nr 125, poz. 893 z </a:t>
            </a:r>
            <a:r>
              <a:rPr lang="pl-PL" dirty="0" err="1">
                <a:latin typeface="Noto Serif" panose="02020600060500020200" pitchFamily="18" charset="0"/>
                <a:ea typeface="Noto Serif" panose="02020600060500020200" pitchFamily="18" charset="0"/>
                <a:cs typeface="Noto Serif" panose="02020600060500020200" pitchFamily="18" charset="0"/>
              </a:rPr>
              <a:t>późn</a:t>
            </a:r>
            <a:r>
              <a:rPr lang="pl-PL" dirty="0">
                <a:latin typeface="Noto Serif" panose="02020600060500020200" pitchFamily="18" charset="0"/>
                <a:ea typeface="Noto Serif" panose="02020600060500020200" pitchFamily="18" charset="0"/>
                <a:cs typeface="Noto Serif" panose="02020600060500020200" pitchFamily="18" charset="0"/>
              </a:rPr>
              <a:t>. zm.),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handlu kobietami pełnoletnimi, podpisanej w Genewie dnia 11 października 1933 r. (Dz. U. z 1938 r. Nr 7, poz. 37 z </a:t>
            </a:r>
            <a:r>
              <a:rPr lang="pl-PL" dirty="0" err="1">
                <a:latin typeface="Noto Serif" panose="02020600060500020200" pitchFamily="18" charset="0"/>
                <a:ea typeface="Noto Serif" panose="02020600060500020200" pitchFamily="18" charset="0"/>
                <a:cs typeface="Noto Serif" panose="02020600060500020200" pitchFamily="18" charset="0"/>
              </a:rPr>
              <a:t>późn</a:t>
            </a:r>
            <a:r>
              <a:rPr lang="pl-PL" dirty="0">
                <a:latin typeface="Noto Serif" panose="02020600060500020200" pitchFamily="18" charset="0"/>
                <a:ea typeface="Noto Serif" panose="02020600060500020200" pitchFamily="18" charset="0"/>
                <a:cs typeface="Noto Serif" panose="02020600060500020200" pitchFamily="18" charset="0"/>
              </a:rPr>
              <a:t>. zm.),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w sprawie zwalczania handlu ludźmi i eksploatacji prostytucji z dnia 21 marca 1950 r., otwartej do podpisu w Lake </a:t>
            </a:r>
            <a:r>
              <a:rPr lang="pl-PL" dirty="0" err="1">
                <a:latin typeface="Noto Serif" panose="02020600060500020200" pitchFamily="18" charset="0"/>
                <a:ea typeface="Noto Serif" panose="02020600060500020200" pitchFamily="18" charset="0"/>
                <a:cs typeface="Noto Serif" panose="02020600060500020200" pitchFamily="18" charset="0"/>
              </a:rPr>
              <a:t>Success</a:t>
            </a:r>
            <a:r>
              <a:rPr lang="pl-PL" dirty="0">
                <a:latin typeface="Noto Serif" panose="02020600060500020200" pitchFamily="18" charset="0"/>
                <a:ea typeface="Noto Serif" panose="02020600060500020200" pitchFamily="18" charset="0"/>
                <a:cs typeface="Noto Serif" panose="02020600060500020200" pitchFamily="18" charset="0"/>
              </a:rPr>
              <a:t> (Dz. U. z 1952 r. Nr 41, poz. 278), Protokołu fakultatywnego do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prawach dziecka w sprawie handlu dziećmi, dziecięcej prostytucji i dziecięcej pornografii przyjętego w Nowym Jorku dnia 25 maja 2000 r. (Dz. U. z 2007 r. Nr 76, poz. 494), </a:t>
            </a:r>
            <a:r>
              <a:rPr lang="pl-PL" dirty="0">
                <a:latin typeface="Noto Serif" panose="02020600060500020200" pitchFamily="18" charset="0"/>
                <a:ea typeface="Noto Serif" panose="02020600060500020200" pitchFamily="18" charset="0"/>
                <a:cs typeface="Noto Serif" panose="02020600060500020200" pitchFamily="18" charset="0"/>
                <a:hlinkClick r:id="rId8">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Rady Europy w sprawie działań przeciwko handlowi ludźmi sporządzonej w Warszawie dnia 16 maja 2005 r. (Dz. U. z 2009 r. Nr 20, poz. 107);</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3)oddania w stan niewolnictwa oraz handlu niewolnikami</a:t>
            </a:r>
            <a:r>
              <a:rPr lang="pl-PL" dirty="0">
                <a:latin typeface="Noto Serif" panose="02020600060500020200" pitchFamily="18" charset="0"/>
                <a:ea typeface="Noto Serif" panose="02020600060500020200" pitchFamily="18" charset="0"/>
                <a:cs typeface="Noto Serif" panose="02020600060500020200" pitchFamily="18" charset="0"/>
              </a:rPr>
              <a:t> -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9">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niewolnictwa, podpisaną w Genewie dnia 25 września 1926 r. (Dz. U. z 1931 r. Nr 4, poz. 21 i 22), a także uzupełniającą </a:t>
            </a:r>
            <a:r>
              <a:rPr lang="pl-PL" dirty="0">
                <a:latin typeface="Noto Serif" panose="02020600060500020200" pitchFamily="18" charset="0"/>
                <a:ea typeface="Noto Serif" panose="02020600060500020200" pitchFamily="18" charset="0"/>
                <a:cs typeface="Noto Serif" panose="02020600060500020200" pitchFamily="18" charset="0"/>
                <a:hlinkClick r:id="rId10">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zniesienia niewolnictwa, handlu niewolnikami oraz instytucji i praktyk zbliżonych do niewolnictwa podpisaną w Genewie dnia 7 września 1956 r. (Dz. U. z 1963 r. Nr 33, poz. 185 i 186 zał.);</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47196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2E296D-8487-48CE-ADCB-EDC7D2BEB20E}"/>
              </a:ext>
            </a:extLst>
          </p:cNvPr>
          <p:cNvSpPr>
            <a:spLocks noGrp="1"/>
          </p:cNvSpPr>
          <p:nvPr>
            <p:ph type="title"/>
          </p:nvPr>
        </p:nvSpPr>
        <p:spPr>
          <a:xfrm>
            <a:off x="646111" y="452718"/>
            <a:ext cx="9404723" cy="863616"/>
          </a:xfrm>
        </p:spPr>
        <p:txBody>
          <a:bodyPr/>
          <a:lstStyle/>
          <a:p>
            <a:r>
              <a:rPr lang="pl-PL" sz="3600" dirty="0"/>
              <a:t>Zasada represji wszechświatowej - zakres</a:t>
            </a:r>
          </a:p>
        </p:txBody>
      </p:sp>
      <p:sp>
        <p:nvSpPr>
          <p:cNvPr id="3" name="Symbol zastępczy zawartości 2">
            <a:extLst>
              <a:ext uri="{FF2B5EF4-FFF2-40B4-BE49-F238E27FC236}">
                <a16:creationId xmlns:a16="http://schemas.microsoft.com/office/drawing/2014/main" id="{31BBC910-7AA6-4B68-B2A7-8766C64D0B75}"/>
              </a:ext>
            </a:extLst>
          </p:cNvPr>
          <p:cNvSpPr>
            <a:spLocks noGrp="1"/>
          </p:cNvSpPr>
          <p:nvPr>
            <p:ph idx="1"/>
          </p:nvPr>
        </p:nvSpPr>
        <p:spPr>
          <a:xfrm>
            <a:off x="311499" y="1416818"/>
            <a:ext cx="11545555" cy="5144756"/>
          </a:xfrm>
        </p:spPr>
        <p:txBody>
          <a:bodyPr>
            <a:normAutofit fontScale="85000" lnSpcReduction="20000"/>
          </a:bodyPr>
          <a:lstStyle/>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4)stosowania tortur </a:t>
            </a:r>
            <a:r>
              <a:rPr lang="pl-PL" dirty="0">
                <a:latin typeface="Noto Serif" panose="02020600060500020200" pitchFamily="18" charset="0"/>
                <a:ea typeface="Noto Serif" panose="02020600060500020200" pitchFamily="18" charset="0"/>
                <a:cs typeface="Noto Serif" panose="02020600060500020200" pitchFamily="18" charset="0"/>
              </a:rPr>
              <a:t>- przystępując do: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ONZ w sprawie zakazu stosowania tortur oraz innego okrutnego, nieludzkiego lub poniżającego traktowania albo karania przyjętej dnia 10 grudnia 1984 r. (Dz. U. z 1989 r. Nr 63, poz. 378) wraz z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Protokołem</a:t>
            </a:r>
            <a:r>
              <a:rPr lang="pl-PL" dirty="0">
                <a:latin typeface="Noto Serif" panose="02020600060500020200" pitchFamily="18" charset="0"/>
                <a:ea typeface="Noto Serif" panose="02020600060500020200" pitchFamily="18" charset="0"/>
                <a:cs typeface="Noto Serif" panose="02020600060500020200" pitchFamily="18" charset="0"/>
              </a:rPr>
              <a:t> fakultatywnym przyjętym przez Zgromadzenie Ogólne ONZ w Nowym Jorku dnia 18 grudnia 2002 r. (Dz. U. z 2007 r. Nr 30, poz. 192) oraz Europejskiej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zapobieganiu torturom oraz nieludzkiemu lub poniżającemu traktowaniu albo karaniu, sporządzonej w Strasburgu dnia 26 listopada 1987 r. (Dz. U. z 1995 r. Nr 46, poz. 238 i 239);</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5)dyskryminacji rasowej </a:t>
            </a:r>
            <a:r>
              <a:rPr lang="pl-PL" dirty="0">
                <a:latin typeface="Noto Serif" panose="02020600060500020200" pitchFamily="18" charset="0"/>
                <a:ea typeface="Noto Serif" panose="02020600060500020200" pitchFamily="18" charset="0"/>
                <a:cs typeface="Noto Serif" panose="02020600060500020200" pitchFamily="18" charset="0"/>
              </a:rPr>
              <a:t>- przystępując do Międzynarodowej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w sprawie likwidacji wszelkich form dyskryminacji rasowej, otwartej do podpisu w Nowym Jorku dnia 7 marca 1966 r. (Dz. U. z 1969 r. Nr 25, poz. 187 zał.);</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6)zbrodni apartheidu</a:t>
            </a:r>
            <a:r>
              <a:rPr lang="pl-PL" dirty="0">
                <a:latin typeface="Noto Serif" panose="02020600060500020200" pitchFamily="18" charset="0"/>
                <a:ea typeface="Noto Serif" panose="02020600060500020200" pitchFamily="18" charset="0"/>
                <a:cs typeface="Noto Serif" panose="02020600060500020200" pitchFamily="18" charset="0"/>
              </a:rPr>
              <a:t> - ratyfikując Międzynarodową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zwalczaniu i karaniu zbrodni apartheidu przyjętą przez Zgromadzenie Ogólne ONZ dnia 30 listopada 1973 r. (Dz. U. z 1976 r. Nr 32, poz. 186 zał.);</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7)terroryzmu międzynarodowego </a:t>
            </a:r>
            <a:r>
              <a:rPr lang="pl-PL" dirty="0">
                <a:latin typeface="Noto Serif" panose="02020600060500020200" pitchFamily="18" charset="0"/>
                <a:ea typeface="Noto Serif" panose="02020600060500020200" pitchFamily="18" charset="0"/>
                <a:cs typeface="Noto Serif" panose="02020600060500020200" pitchFamily="18" charset="0"/>
              </a:rPr>
              <a:t>- przystępując do: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zapobieganiu przestępstwom i karaniu sprawców przestępstw przeciwko osobom korzystającym z ochrony międzynarodowej, w tym przeciwko dyplomatom, sporządzonej w Nowym Jorku dnia 14 grudnia 1973 r. (Dz. U. z 1983 r. Nr 37, poz. 168 i 169 zał.), Europejskiej </a:t>
            </a:r>
            <a:r>
              <a:rPr lang="pl-PL" dirty="0">
                <a:latin typeface="Noto Serif" panose="02020600060500020200" pitchFamily="18" charset="0"/>
                <a:ea typeface="Noto Serif" panose="02020600060500020200" pitchFamily="18" charset="0"/>
                <a:cs typeface="Noto Serif" panose="02020600060500020200" pitchFamily="18" charset="0"/>
                <a:hlinkClick r:id="rId8">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terroryzmu, sporządzonej w Strasburgu dnia 27 stycznia 1977 r. (Dz. U. z 1996 r. Nr 117, poz. 557 i 558), Międzynarodowej </a:t>
            </a:r>
            <a:r>
              <a:rPr lang="pl-PL" dirty="0">
                <a:latin typeface="Noto Serif" panose="02020600060500020200" pitchFamily="18" charset="0"/>
                <a:ea typeface="Noto Serif" panose="02020600060500020200" pitchFamily="18" charset="0"/>
                <a:cs typeface="Noto Serif" panose="02020600060500020200" pitchFamily="18" charset="0"/>
                <a:hlinkClick r:id="rId9">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finansowania terroryzmu przyjętej przez Zgromadzenie Ogólne Narodów Zjednoczonych dnia 9 grudnia 1999 r. (Dz. U. z 2004 r. Nr 263, poz. 2620), </a:t>
            </a:r>
            <a:r>
              <a:rPr lang="pl-PL" dirty="0">
                <a:latin typeface="Noto Serif" panose="02020600060500020200" pitchFamily="18" charset="0"/>
                <a:ea typeface="Noto Serif" panose="02020600060500020200" pitchFamily="18" charset="0"/>
                <a:cs typeface="Noto Serif" panose="02020600060500020200" pitchFamily="18" charset="0"/>
                <a:hlinkClick r:id="rId10">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Rady Europy o praniu, ujawnianiu, zajmowaniu i konfiskacie dochodów pochodzących z przestępstwa oraz o finansowaniu terroryzmu, sporządzonej w Warszawie dnia 16 maja 2005 r. (Dz. U. z 2008 r. Nr 165, poz. 1028);</a:t>
            </a:r>
          </a:p>
          <a:p>
            <a:endParaRPr lang="pl-PL" dirty="0"/>
          </a:p>
          <a:p>
            <a:pPr marL="0" indent="0">
              <a:buNone/>
            </a:pPr>
            <a:endParaRPr lang="pl-PL" dirty="0"/>
          </a:p>
        </p:txBody>
      </p:sp>
    </p:spTree>
    <p:extLst>
      <p:ext uri="{BB962C8B-B14F-4D97-AF65-F5344CB8AC3E}">
        <p14:creationId xmlns:p14="http://schemas.microsoft.com/office/powerpoint/2010/main" val="220901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FF86FC-B491-4397-B317-B6A949EB3A5B}"/>
              </a:ext>
            </a:extLst>
          </p:cNvPr>
          <p:cNvSpPr>
            <a:spLocks noGrp="1"/>
          </p:cNvSpPr>
          <p:nvPr>
            <p:ph type="title"/>
          </p:nvPr>
        </p:nvSpPr>
        <p:spPr>
          <a:xfrm>
            <a:off x="646111" y="452718"/>
            <a:ext cx="9404723" cy="813374"/>
          </a:xfrm>
        </p:spPr>
        <p:txBody>
          <a:bodyPr/>
          <a:lstStyle/>
          <a:p>
            <a:r>
              <a:rPr lang="pl-PL" sz="3600" dirty="0"/>
              <a:t>Zasada represji wszechświatowej - zakres</a:t>
            </a:r>
          </a:p>
        </p:txBody>
      </p:sp>
      <p:sp>
        <p:nvSpPr>
          <p:cNvPr id="3" name="Symbol zastępczy zawartości 2">
            <a:extLst>
              <a:ext uri="{FF2B5EF4-FFF2-40B4-BE49-F238E27FC236}">
                <a16:creationId xmlns:a16="http://schemas.microsoft.com/office/drawing/2014/main" id="{A6FD579F-7F51-4CC7-A1D1-0C0D1E393F68}"/>
              </a:ext>
            </a:extLst>
          </p:cNvPr>
          <p:cNvSpPr>
            <a:spLocks noGrp="1"/>
          </p:cNvSpPr>
          <p:nvPr>
            <p:ph idx="1"/>
          </p:nvPr>
        </p:nvSpPr>
        <p:spPr>
          <a:xfrm>
            <a:off x="321547" y="1346480"/>
            <a:ext cx="11495315" cy="5164852"/>
          </a:xfrm>
        </p:spPr>
        <p:txBody>
          <a:bodyPr>
            <a:normAutofit fontScale="70000" lnSpcReduction="20000"/>
          </a:bodyPr>
          <a:lstStyle/>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8)terrorystycznych ataków bombowych </a:t>
            </a:r>
            <a:r>
              <a:rPr lang="pl-PL" dirty="0">
                <a:latin typeface="Noto Serif" panose="02020600060500020200" pitchFamily="18" charset="0"/>
                <a:ea typeface="Noto Serif" panose="02020600060500020200" pitchFamily="18" charset="0"/>
                <a:cs typeface="Noto Serif" panose="02020600060500020200" pitchFamily="18" charset="0"/>
              </a:rPr>
              <a:t>- Międzynarodowa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konwencja</a:t>
            </a:r>
            <a:r>
              <a:rPr lang="pl-PL" dirty="0">
                <a:latin typeface="Noto Serif" panose="02020600060500020200" pitchFamily="18" charset="0"/>
                <a:ea typeface="Noto Serif" panose="02020600060500020200" pitchFamily="18" charset="0"/>
                <a:cs typeface="Noto Serif" panose="02020600060500020200" pitchFamily="18" charset="0"/>
              </a:rPr>
              <a:t> o zwalczaniu terrorystycznych ataków bombowych przyjęta przez Zgromadzenie Ogólne Narodów Zjednoczonych dnia 15 grudnia 1997 r. (Dz. U. z 2007 r. Nr 66, poz. 438);</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9)terroryzmu lotniczego </a:t>
            </a:r>
            <a:r>
              <a:rPr lang="pl-PL" dirty="0">
                <a:latin typeface="Noto Serif" panose="02020600060500020200" pitchFamily="18" charset="0"/>
                <a:ea typeface="Noto Serif" panose="02020600060500020200" pitchFamily="18" charset="0"/>
                <a:cs typeface="Noto Serif" panose="02020600060500020200" pitchFamily="18" charset="0"/>
              </a:rPr>
              <a:t>- przystępując do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w sprawie przestępstw i niektórych innych czynów popełnionych na pokładzie statków powietrznych, sporządzonej w Tokio dnia 14 września 1963 r. (Dz. U. z 1971 r. Nr 15, poz. 147 i 148 zał.),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bezprawnego zawładnięcia statkami powietrznymi, sporządzonej w Hadze dnia 16 grudnia 1970 r. (Dz. U. z 1972 r. Nr 25, poz. 181 zał.) oraz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zwalczaniu bezprawnych czynów skierowanych przeciwko bezpieczeństwu lotnictwa cywilnego, sporządzonej w Montrealu dnia 23 września 1971 r. (Dz. U. z 1976 r. Nr 8, poz. 37 i 38 zał.);</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10)terroryzmu jądrowego</a:t>
            </a:r>
            <a:r>
              <a:rPr lang="pl-PL" dirty="0">
                <a:latin typeface="Noto Serif" panose="02020600060500020200" pitchFamily="18" charset="0"/>
                <a:ea typeface="Noto Serif" panose="02020600060500020200" pitchFamily="18" charset="0"/>
                <a:cs typeface="Noto Serif" panose="02020600060500020200" pitchFamily="18" charset="0"/>
              </a:rPr>
              <a:t> - ratyfikując Międzynarodową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zwalczania ataków terroryzmu jądrowego przyjętą przez Zgromadzenie Ogólne ONZ dnia 13 kwietnia 2005 r. (Dz. U. z 2010 r. Nr 112, poz. 740);</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11)piractwa morskiego </a:t>
            </a:r>
            <a:r>
              <a:rPr lang="pl-PL" dirty="0">
                <a:latin typeface="Noto Serif" panose="02020600060500020200" pitchFamily="18" charset="0"/>
                <a:ea typeface="Noto Serif" panose="02020600060500020200" pitchFamily="18" charset="0"/>
                <a:cs typeface="Noto Serif" panose="02020600060500020200" pitchFamily="18" charset="0"/>
              </a:rPr>
              <a:t>-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morzu pełnym, sporządzoną w Genewie dnia 29 kwietnia 1958 r. (Dz. U. z 1963 r. Nr 33, poz. 187 i 188 zał.), </a:t>
            </a:r>
            <a:r>
              <a:rPr lang="pl-PL" dirty="0">
                <a:latin typeface="Noto Serif" panose="02020600060500020200" pitchFamily="18" charset="0"/>
                <a:ea typeface="Noto Serif" panose="02020600060500020200" pitchFamily="18" charset="0"/>
                <a:cs typeface="Noto Serif" panose="02020600060500020200" pitchFamily="18" charset="0"/>
                <a:hlinkClick r:id="rId8">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przeciwdziałania bezprawnym czynom przeciwko bezpieczeństwu żeglugi morskiej sporządzoną w Rzymie dnia 10 marca 1988 r. (Dz. U. z 1994 r. Nr 129, poz. 635 z </a:t>
            </a:r>
            <a:r>
              <a:rPr lang="pl-PL" dirty="0" err="1">
                <a:latin typeface="Noto Serif" panose="02020600060500020200" pitchFamily="18" charset="0"/>
                <a:ea typeface="Noto Serif" panose="02020600060500020200" pitchFamily="18" charset="0"/>
                <a:cs typeface="Noto Serif" panose="02020600060500020200" pitchFamily="18" charset="0"/>
              </a:rPr>
              <a:t>późn</a:t>
            </a:r>
            <a:r>
              <a:rPr lang="pl-PL" dirty="0">
                <a:latin typeface="Noto Serif" panose="02020600060500020200" pitchFamily="18" charset="0"/>
                <a:ea typeface="Noto Serif" panose="02020600060500020200" pitchFamily="18" charset="0"/>
                <a:cs typeface="Noto Serif" panose="02020600060500020200" pitchFamily="18" charset="0"/>
              </a:rPr>
              <a:t>. zm.) oraz </a:t>
            </a:r>
            <a:r>
              <a:rPr lang="pl-PL" dirty="0">
                <a:latin typeface="Noto Serif" panose="02020600060500020200" pitchFamily="18" charset="0"/>
                <a:ea typeface="Noto Serif" panose="02020600060500020200" pitchFamily="18" charset="0"/>
                <a:cs typeface="Noto Serif" panose="02020600060500020200" pitchFamily="18" charset="0"/>
                <a:hlinkClick r:id="rId9">
                  <a:extLst>
                    <a:ext uri="{A12FA001-AC4F-418D-AE19-62706E023703}">
                      <ahyp:hlinkClr xmlns:ahyp="http://schemas.microsoft.com/office/drawing/2018/hyperlinkcolor" val="tx"/>
                    </a:ext>
                  </a:extLst>
                </a:hlinkClick>
              </a:rPr>
              <a:t>Protokół</a:t>
            </a:r>
            <a:r>
              <a:rPr lang="pl-PL" dirty="0">
                <a:latin typeface="Noto Serif" panose="02020600060500020200" pitchFamily="18" charset="0"/>
                <a:ea typeface="Noto Serif" panose="02020600060500020200" pitchFamily="18" charset="0"/>
                <a:cs typeface="Noto Serif" panose="02020600060500020200" pitchFamily="18" charset="0"/>
              </a:rPr>
              <a:t> w sprawie przeciwdziałania bezprawnym czynom przeciwko bezpieczeństwu stałych platform umieszczonych na szelfie kontynentalnym, sporządzony w Rzymie dnia 10 marca 1988 r. (Dz. U. z 2002 r. Nr 22, poz. 211);</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12)obrotu narkotykami </a:t>
            </a:r>
            <a:r>
              <a:rPr lang="pl-PL" dirty="0">
                <a:latin typeface="Noto Serif" panose="02020600060500020200" pitchFamily="18" charset="0"/>
                <a:ea typeface="Noto Serif" panose="02020600060500020200" pitchFamily="18" charset="0"/>
                <a:cs typeface="Noto Serif" panose="02020600060500020200" pitchFamily="18" charset="0"/>
              </a:rPr>
              <a:t>- ratyfikując Jednolitą </a:t>
            </a:r>
            <a:r>
              <a:rPr lang="pl-PL" dirty="0">
                <a:latin typeface="Noto Serif" panose="02020600060500020200" pitchFamily="18" charset="0"/>
                <a:ea typeface="Noto Serif" panose="02020600060500020200" pitchFamily="18" charset="0"/>
                <a:cs typeface="Noto Serif" panose="02020600060500020200" pitchFamily="18" charset="0"/>
                <a:hlinkClick r:id="rId10">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środkach odurzających, sporządzoną w Nowym Jorku dnia 30 marca 1961 r. (Dz. U. z 1966 r. Nr 45, poz. 277 i 278 zał.), </a:t>
            </a:r>
            <a:r>
              <a:rPr lang="pl-PL" dirty="0">
                <a:latin typeface="Noto Serif" panose="02020600060500020200" pitchFamily="18" charset="0"/>
                <a:ea typeface="Noto Serif" panose="02020600060500020200" pitchFamily="18" charset="0"/>
                <a:cs typeface="Noto Serif" panose="02020600060500020200" pitchFamily="18" charset="0"/>
                <a:hlinkClick r:id="rId11">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substancjach psychotropowych, sporządzoną w Wiedniu dnia 21 lutego 1971 r. (Dz. U. z 1976 r. Nr 31, poz. 180 i 181 zał.) oraz </a:t>
            </a:r>
            <a:r>
              <a:rPr lang="pl-PL" dirty="0">
                <a:latin typeface="Noto Serif" panose="02020600060500020200" pitchFamily="18" charset="0"/>
                <a:ea typeface="Noto Serif" panose="02020600060500020200" pitchFamily="18" charset="0"/>
                <a:cs typeface="Noto Serif" panose="02020600060500020200" pitchFamily="18" charset="0"/>
                <a:hlinkClick r:id="rId12">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zwalczaniu nielegalnego obrotu środkami odurzającymi i substancjami psychotropowymi, sporządzoną w Wiedniu dnia 20 grudnia 1988 r. (Dz. U. z 1995 r. Nr 15, poz. 69); Sąd Najwyższy w uchwale składu siedmiu sędziów z dnia 28 stycznia 2016 r., </a:t>
            </a:r>
            <a:r>
              <a:rPr lang="pl-PL" dirty="0">
                <a:latin typeface="Noto Serif" panose="02020600060500020200" pitchFamily="18" charset="0"/>
                <a:ea typeface="Noto Serif" panose="02020600060500020200" pitchFamily="18" charset="0"/>
                <a:cs typeface="Noto Serif" panose="02020600060500020200" pitchFamily="18" charset="0"/>
                <a:hlinkClick r:id="rId13">
                  <a:extLst>
                    <a:ext uri="{A12FA001-AC4F-418D-AE19-62706E023703}">
                      <ahyp:hlinkClr xmlns:ahyp="http://schemas.microsoft.com/office/drawing/2018/hyperlinkcolor" val="tx"/>
                    </a:ext>
                  </a:extLst>
                </a:hlinkClick>
              </a:rPr>
              <a:t>I KZP 15/15</a:t>
            </a:r>
            <a:r>
              <a:rPr lang="pl-PL" dirty="0">
                <a:latin typeface="Noto Serif" panose="02020600060500020200" pitchFamily="18" charset="0"/>
                <a:ea typeface="Noto Serif" panose="02020600060500020200" pitchFamily="18" charset="0"/>
                <a:cs typeface="Noto Serif" panose="02020600060500020200" pitchFamily="18" charset="0"/>
              </a:rPr>
              <a:t>, OSNKW 2016, z. 3, poz. 18) stwierdził, iż do przestępstw spenalizowanych w </a:t>
            </a:r>
            <a:r>
              <a:rPr lang="pl-PL" dirty="0">
                <a:latin typeface="Noto Serif" panose="02020600060500020200" pitchFamily="18" charset="0"/>
                <a:ea typeface="Noto Serif" panose="02020600060500020200" pitchFamily="18" charset="0"/>
                <a:cs typeface="Noto Serif" panose="02020600060500020200" pitchFamily="18" charset="0"/>
                <a:hlinkClick r:id="rId14">
                  <a:extLst>
                    <a:ext uri="{A12FA001-AC4F-418D-AE19-62706E023703}">
                      <ahyp:hlinkClr xmlns:ahyp="http://schemas.microsoft.com/office/drawing/2018/hyperlinkcolor" val="tx"/>
                    </a:ext>
                  </a:extLst>
                </a:hlinkClick>
              </a:rPr>
              <a:t>art. 56 ust. 1</a:t>
            </a:r>
            <a:r>
              <a:rPr lang="pl-PL" dirty="0">
                <a:latin typeface="Noto Serif" panose="02020600060500020200" pitchFamily="18" charset="0"/>
                <a:ea typeface="Noto Serif" panose="02020600060500020200" pitchFamily="18" charset="0"/>
                <a:cs typeface="Noto Serif" panose="02020600060500020200" pitchFamily="18" charset="0"/>
              </a:rPr>
              <a:t> i </a:t>
            </a:r>
            <a:r>
              <a:rPr lang="pl-PL" dirty="0">
                <a:latin typeface="Noto Serif" panose="02020600060500020200" pitchFamily="18" charset="0"/>
                <a:ea typeface="Noto Serif" panose="02020600060500020200" pitchFamily="18" charset="0"/>
                <a:cs typeface="Noto Serif" panose="02020600060500020200" pitchFamily="18" charset="0"/>
                <a:hlinkClick r:id="rId15">
                  <a:extLst>
                    <a:ext uri="{A12FA001-AC4F-418D-AE19-62706E023703}">
                      <ahyp:hlinkClr xmlns:ahyp="http://schemas.microsoft.com/office/drawing/2018/hyperlinkcolor" val="tx"/>
                    </a:ext>
                  </a:extLst>
                </a:hlinkClick>
              </a:rPr>
              <a:t>3</a:t>
            </a:r>
            <a:r>
              <a:rPr lang="pl-PL" dirty="0">
                <a:latin typeface="Noto Serif" panose="02020600060500020200" pitchFamily="18" charset="0"/>
                <a:ea typeface="Noto Serif" panose="02020600060500020200" pitchFamily="18" charset="0"/>
                <a:cs typeface="Noto Serif" panose="02020600060500020200" pitchFamily="18" charset="0"/>
              </a:rPr>
              <a:t> </a:t>
            </a:r>
            <a:r>
              <a:rPr lang="pl-PL" dirty="0" err="1">
                <a:latin typeface="Noto Serif" panose="02020600060500020200" pitchFamily="18" charset="0"/>
                <a:ea typeface="Noto Serif" panose="02020600060500020200" pitchFamily="18" charset="0"/>
                <a:cs typeface="Noto Serif" panose="02020600060500020200" pitchFamily="18" charset="0"/>
              </a:rPr>
              <a:t>u.p.n</a:t>
            </a:r>
            <a:r>
              <a:rPr lang="pl-PL" dirty="0">
                <a:latin typeface="Noto Serif" panose="02020600060500020200" pitchFamily="18" charset="0"/>
                <a:ea typeface="Noto Serif" panose="02020600060500020200" pitchFamily="18" charset="0"/>
                <a:cs typeface="Noto Serif" panose="02020600060500020200" pitchFamily="18" charset="0"/>
              </a:rPr>
              <a:t>. "popełnionych przez sprawcę, który działa wyłącznie poza granicami Polski ma zastosowanie </a:t>
            </a:r>
            <a:r>
              <a:rPr lang="pl-PL" dirty="0">
                <a:latin typeface="Noto Serif" panose="02020600060500020200" pitchFamily="18" charset="0"/>
                <a:ea typeface="Noto Serif" panose="02020600060500020200" pitchFamily="18" charset="0"/>
                <a:cs typeface="Noto Serif" panose="02020600060500020200" pitchFamily="18" charset="0"/>
                <a:hlinkClick r:id="rId16">
                  <a:extLst>
                    <a:ext uri="{A12FA001-AC4F-418D-AE19-62706E023703}">
                      <ahyp:hlinkClr xmlns:ahyp="http://schemas.microsoft.com/office/drawing/2018/hyperlinkcolor" val="tx"/>
                    </a:ext>
                  </a:extLst>
                </a:hlinkClick>
              </a:rPr>
              <a:t>art. 113</a:t>
            </a:r>
            <a:r>
              <a:rPr lang="pl-PL" dirty="0">
                <a:latin typeface="Noto Serif" panose="02020600060500020200" pitchFamily="18" charset="0"/>
                <a:ea typeface="Noto Serif" panose="02020600060500020200" pitchFamily="18" charset="0"/>
                <a:cs typeface="Noto Serif" panose="02020600060500020200" pitchFamily="18" charset="0"/>
              </a:rPr>
              <a:t> k.k.";</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4213885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FE6755-D0C8-403A-9AB4-0DCE2766C527}"/>
              </a:ext>
            </a:extLst>
          </p:cNvPr>
          <p:cNvSpPr>
            <a:spLocks noGrp="1"/>
          </p:cNvSpPr>
          <p:nvPr>
            <p:ph type="title"/>
          </p:nvPr>
        </p:nvSpPr>
        <p:spPr>
          <a:xfrm>
            <a:off x="646111" y="452718"/>
            <a:ext cx="9404723" cy="863616"/>
          </a:xfrm>
        </p:spPr>
        <p:txBody>
          <a:bodyPr/>
          <a:lstStyle/>
          <a:p>
            <a:r>
              <a:rPr lang="pl-PL" sz="3600" dirty="0"/>
              <a:t>Zasada represji wszechświatowej - zakres</a:t>
            </a:r>
          </a:p>
        </p:txBody>
      </p:sp>
      <p:sp>
        <p:nvSpPr>
          <p:cNvPr id="3" name="Symbol zastępczy zawartości 2">
            <a:extLst>
              <a:ext uri="{FF2B5EF4-FFF2-40B4-BE49-F238E27FC236}">
                <a16:creationId xmlns:a16="http://schemas.microsoft.com/office/drawing/2014/main" id="{7D96A6A4-089F-4163-ABFB-525CCC5DFD79}"/>
              </a:ext>
            </a:extLst>
          </p:cNvPr>
          <p:cNvSpPr>
            <a:spLocks noGrp="1"/>
          </p:cNvSpPr>
          <p:nvPr>
            <p:ph idx="1"/>
          </p:nvPr>
        </p:nvSpPr>
        <p:spPr>
          <a:xfrm>
            <a:off x="381837" y="1316334"/>
            <a:ext cx="11465169" cy="5205046"/>
          </a:xfrm>
        </p:spPr>
        <p:txBody>
          <a:bodyPr>
            <a:normAutofit fontScale="70000" lnSpcReduction="20000"/>
          </a:bodyPr>
          <a:lstStyle/>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13)prania brudnych pieniędzy </a:t>
            </a:r>
            <a:r>
              <a:rPr lang="pl-PL" dirty="0">
                <a:latin typeface="Noto Serif" panose="02020600060500020200" pitchFamily="18" charset="0"/>
                <a:ea typeface="Noto Serif" panose="02020600060500020200" pitchFamily="18" charset="0"/>
                <a:cs typeface="Noto Serif" panose="02020600060500020200" pitchFamily="18" charset="0"/>
              </a:rPr>
              <a:t>- ratyfikując: Konwencję o zwalczaniu nielegalnego obrotu środkami odurzającymi i substancjami psychotropowymi,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praniu, ujawnianiu, zajmowaniu i konfiskacie dochodów pochodzących z przestępstwa, sporządzoną w Strasburgu dnia 8 listopada 1990 r. (Dz. U. z 2003 r. Nr 46, poz. 394),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Rady Europy o praniu, ujawnianiu, zajmowaniu i konfiskacie dochodów pochodzących z przestępstwa oraz o finansowaniu terroryzmu sporządzoną w Warszawie dnia 16 maja 2005 r. (Dz. U. z 2008 r. Nr 165, poz. 1028), drugi Protokół do konwencji o ochronie interesów finansowych Wspólnot Europejskich;</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14)fałszowania pieniędzy </a:t>
            </a:r>
            <a:r>
              <a:rPr lang="pl-PL" dirty="0">
                <a:latin typeface="Noto Serif" panose="02020600060500020200" pitchFamily="18" charset="0"/>
                <a:ea typeface="Noto Serif" panose="02020600060500020200" pitchFamily="18" charset="0"/>
                <a:cs typeface="Noto Serif" panose="02020600060500020200" pitchFamily="18" charset="0"/>
              </a:rPr>
              <a:t>-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zwalczaniu fałszowania pieniędzy, podpisaną w Genewie dnia 20 kwietnia 1929 r. (Dz. U. z 1934 r. Nr 102, poz. 919);</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15)przeciwko interesom finansowym Wspólnot Europejskich </a:t>
            </a:r>
            <a:r>
              <a:rPr lang="pl-PL" dirty="0">
                <a:latin typeface="Noto Serif" panose="02020600060500020200" pitchFamily="18" charset="0"/>
                <a:ea typeface="Noto Serif" panose="02020600060500020200" pitchFamily="18" charset="0"/>
                <a:cs typeface="Noto Serif" panose="02020600060500020200" pitchFamily="18" charset="0"/>
              </a:rPr>
              <a:t>- ratyfikując Konwencję o ochronie interesów finansowych Wspólnot Europejskich oraz protokoły do niej sporządzone w Dublinie dnia 27 września 1996 r. i w Brukseli dnia 19 czerwca 1997 r. (Dz. U. z 2009 r. 208, poz. 1603);</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16)przynależności do zorganizowanej grupy przestępczej </a:t>
            </a:r>
            <a:r>
              <a:rPr lang="pl-PL" dirty="0">
                <a:latin typeface="Noto Serif" panose="02020600060500020200" pitchFamily="18" charset="0"/>
                <a:ea typeface="Noto Serif" panose="02020600060500020200" pitchFamily="18" charset="0"/>
                <a:cs typeface="Noto Serif" panose="02020600060500020200" pitchFamily="18" charset="0"/>
              </a:rPr>
              <a:t>- ratyfikując konwencję przeciwko międzynarodowej przestępczości zorganizowanej; zob. również protokoły stanowiące uzupełnienie postanowień tej konwencji ONZ:</a:t>
            </a:r>
          </a:p>
          <a:p>
            <a:pPr algn="just"/>
            <a:r>
              <a:rPr lang="pl-PL" b="1" dirty="0">
                <a:latin typeface="Noto Serif" panose="02020600060500020200" pitchFamily="18" charset="0"/>
                <a:ea typeface="Noto Serif" panose="02020600060500020200" pitchFamily="18" charset="0"/>
                <a:cs typeface="Noto Serif" panose="02020600060500020200" pitchFamily="18" charset="0"/>
              </a:rPr>
              <a:t>a)</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Protokół</a:t>
            </a:r>
            <a:r>
              <a:rPr lang="pl-PL" dirty="0">
                <a:latin typeface="Noto Serif" panose="02020600060500020200" pitchFamily="18" charset="0"/>
                <a:ea typeface="Noto Serif" panose="02020600060500020200" pitchFamily="18" charset="0"/>
                <a:cs typeface="Noto Serif" panose="02020600060500020200" pitchFamily="18" charset="0"/>
              </a:rPr>
              <a:t> z dnia 15 listopada 2000 r. o zapobieganiu, zwalczaniu oraz karaniu za handel ludźmi, w szczególności kobietami i dziećmi, uzupełniający konwencję Narodów Zjednoczonych przeciwko międzynarodowej przestępczości zorganizowanej (Dz. U. z 2005 r. Nr 18, poz. 160),</a:t>
            </a:r>
          </a:p>
          <a:p>
            <a:pPr algn="just"/>
            <a:r>
              <a:rPr lang="pl-PL" b="1" dirty="0">
                <a:latin typeface="Noto Serif" panose="02020600060500020200" pitchFamily="18" charset="0"/>
                <a:ea typeface="Noto Serif" panose="02020600060500020200" pitchFamily="18" charset="0"/>
                <a:cs typeface="Noto Serif" panose="02020600060500020200" pitchFamily="18" charset="0"/>
              </a:rPr>
              <a:t>b)</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Protokół</a:t>
            </a:r>
            <a:r>
              <a:rPr lang="pl-PL" dirty="0">
                <a:latin typeface="Noto Serif" panose="02020600060500020200" pitchFamily="18" charset="0"/>
                <a:ea typeface="Noto Serif" panose="02020600060500020200" pitchFamily="18" charset="0"/>
                <a:cs typeface="Noto Serif" panose="02020600060500020200" pitchFamily="18" charset="0"/>
              </a:rPr>
              <a:t> z dnia 15 listopada 2000 r. przeciwko przemytowi migrantów drogą lądową, morską i powietrzną uzupełniający Konwencję Narodów Zjednoczonych przeciwko międzynarodowej przestępczości zorganizowanej (Dz. U. z 2005 r. Nr 18, poz. 162),</a:t>
            </a:r>
          </a:p>
          <a:p>
            <a:pPr algn="just"/>
            <a:r>
              <a:rPr lang="pl-PL" b="1" dirty="0">
                <a:latin typeface="Noto Serif" panose="02020600060500020200" pitchFamily="18" charset="0"/>
                <a:ea typeface="Noto Serif" panose="02020600060500020200" pitchFamily="18" charset="0"/>
                <a:cs typeface="Noto Serif" panose="02020600060500020200" pitchFamily="18" charset="0"/>
              </a:rPr>
              <a:t>c)</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Protokół</a:t>
            </a:r>
            <a:r>
              <a:rPr lang="pl-PL" dirty="0">
                <a:latin typeface="Noto Serif" panose="02020600060500020200" pitchFamily="18" charset="0"/>
                <a:ea typeface="Noto Serif" panose="02020600060500020200" pitchFamily="18" charset="0"/>
                <a:cs typeface="Noto Serif" panose="02020600060500020200" pitchFamily="18" charset="0"/>
              </a:rPr>
              <a:t> z dnia 31 maja 2001 r. przeciwko nielegalnemu wytwarzaniu i obrotowi bronią palną, jej częściami i komponentami oraz amunicją uzupełniający konwencję Narodów Zjednoczonych przeciwko międzynarodowej przestępczości zorganizowanej (Dz. U. z 2005 r. Nr 252, poz. 2120);</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389036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D9F5025-D040-4B6C-A4D1-2BDE362BAF07}"/>
              </a:ext>
            </a:extLst>
          </p:cNvPr>
          <p:cNvSpPr>
            <a:spLocks noGrp="1"/>
          </p:cNvSpPr>
          <p:nvPr>
            <p:ph type="title"/>
          </p:nvPr>
        </p:nvSpPr>
        <p:spPr>
          <a:xfrm>
            <a:off x="646111" y="452718"/>
            <a:ext cx="9404723" cy="933955"/>
          </a:xfrm>
        </p:spPr>
        <p:txBody>
          <a:bodyPr/>
          <a:lstStyle/>
          <a:p>
            <a:r>
              <a:rPr lang="pl-PL" sz="3600" dirty="0"/>
              <a:t>Zasada represji wszechświatowej - zakres</a:t>
            </a:r>
          </a:p>
        </p:txBody>
      </p:sp>
      <p:sp>
        <p:nvSpPr>
          <p:cNvPr id="3" name="Symbol zastępczy zawartości 2">
            <a:extLst>
              <a:ext uri="{FF2B5EF4-FFF2-40B4-BE49-F238E27FC236}">
                <a16:creationId xmlns:a16="http://schemas.microsoft.com/office/drawing/2014/main" id="{4F853580-98D5-4D3D-AA27-D988E9F58A0F}"/>
              </a:ext>
            </a:extLst>
          </p:cNvPr>
          <p:cNvSpPr>
            <a:spLocks noGrp="1"/>
          </p:cNvSpPr>
          <p:nvPr>
            <p:ph idx="1"/>
          </p:nvPr>
        </p:nvSpPr>
        <p:spPr>
          <a:xfrm>
            <a:off x="391886" y="1386673"/>
            <a:ext cx="11445072" cy="5164851"/>
          </a:xfrm>
        </p:spPr>
        <p:txBody>
          <a:bodyPr>
            <a:normAutofit fontScale="92500" lnSpcReduction="20000"/>
          </a:bodyPr>
          <a:lstStyle/>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17)korupcji</a:t>
            </a:r>
            <a:r>
              <a:rPr lang="pl-PL" dirty="0">
                <a:latin typeface="Noto Serif" panose="02020600060500020200" pitchFamily="18" charset="0"/>
                <a:ea typeface="Noto Serif" panose="02020600060500020200" pitchFamily="18" charset="0"/>
                <a:cs typeface="Noto Serif" panose="02020600060500020200" pitchFamily="18" charset="0"/>
              </a:rPr>
              <a:t> -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zwalczaniu przekupstwa zagranicznych funkcjonariuszy publicznych w międzynarodowych transakcjach handlowych, sporządzoną w Paryżu dnia 17 grudnia 1997 r. (Dz. U. z 2001 r. Nr 23, poz. 264), Prawnokarną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korupcji, sporządzoną w Strasburgu dnia 27 stycznia 1999 r. (Dz. U. z 2005 r. Nr 29, poz. 249),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Narodów Zjednoczonych przeciwko korupcji przyjętą przez Zgromadzenie Ogólne Narodów Zjednoczonych dnia 31 października 2003 r. (Dz. U. z 2007 r. Nr 84, poz. 563); Protokół do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ochronie interesów finansowych Wspólnot Europejskich z dnia 26 lipca 1995 r. sporządzony w Dublinie 27 września 1996 r. (Dz. U. z 2009 r. Nr 208, poz. 1603); zob. również Konwencja w sprawie zwalczania korupcji funkcjonariuszy Wspólnot Europejskich i funkcjonariuszy Państw Członkowskich Unii Europejskiej sporządzona w Brukseli 26 maja 1997 r.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ustawa</a:t>
            </a:r>
            <a:r>
              <a:rPr lang="pl-PL" dirty="0">
                <a:latin typeface="Noto Serif" panose="02020600060500020200" pitchFamily="18" charset="0"/>
                <a:ea typeface="Noto Serif" panose="02020600060500020200" pitchFamily="18" charset="0"/>
                <a:cs typeface="Noto Serif" panose="02020600060500020200" pitchFamily="18" charset="0"/>
              </a:rPr>
              <a:t> zezwalająca na ratyfikację - Dz. U. z 2004 r. Nr 194, poz. 1981);</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18)brania zakładnika </a:t>
            </a:r>
            <a:r>
              <a:rPr lang="pl-PL" dirty="0">
                <a:latin typeface="Noto Serif" panose="02020600060500020200" pitchFamily="18" charset="0"/>
                <a:ea typeface="Noto Serif" panose="02020600060500020200" pitchFamily="18" charset="0"/>
                <a:cs typeface="Noto Serif" panose="02020600060500020200" pitchFamily="18" charset="0"/>
              </a:rPr>
              <a:t>- ratyfikując Międzynarodową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przeciwko braniu zakładników, sporządzoną w Nowym Jorku dnia 18 grudnia 1979 r. (Dz. U. z 2000 r. Nr 106, poz. 1123);</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19)aktów przemocy i wybryków widzów </a:t>
            </a:r>
            <a:r>
              <a:rPr lang="pl-PL" dirty="0">
                <a:latin typeface="Noto Serif" panose="02020600060500020200" pitchFamily="18" charset="0"/>
                <a:ea typeface="Noto Serif" panose="02020600060500020200" pitchFamily="18" charset="0"/>
                <a:cs typeface="Noto Serif" panose="02020600060500020200" pitchFamily="18" charset="0"/>
              </a:rPr>
              <a:t>- ratyfikując Europejską </a:t>
            </a:r>
            <a:r>
              <a:rPr lang="pl-PL" dirty="0">
                <a:latin typeface="Noto Serif" panose="02020600060500020200" pitchFamily="18" charset="0"/>
                <a:ea typeface="Noto Serif" panose="02020600060500020200" pitchFamily="18" charset="0"/>
                <a:cs typeface="Noto Serif" panose="02020600060500020200" pitchFamily="18" charset="0"/>
                <a:hlinkClick r:id="rId8">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przemocy i ekscesów widzów w czasie imprez sportowych, a w szczególności meczów piłki nożnej, sporządzoną w Strasburgu dnia 19 sierpnia 1985 r. (Dz. U. z 1995 r. Nr 129, poz. 625 i 626);</a:t>
            </a:r>
          </a:p>
          <a:p>
            <a:pPr marL="114300" indent="0" algn="just">
              <a:buNone/>
            </a:pPr>
            <a:endParaRPr lang="pl-PL" sz="2400"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699300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A90915-3190-4298-AC81-F8CEDF1F7F16}"/>
              </a:ext>
            </a:extLst>
          </p:cNvPr>
          <p:cNvSpPr>
            <a:spLocks noGrp="1"/>
          </p:cNvSpPr>
          <p:nvPr>
            <p:ph type="title"/>
          </p:nvPr>
        </p:nvSpPr>
        <p:spPr>
          <a:xfrm>
            <a:off x="646111" y="452718"/>
            <a:ext cx="9404723" cy="903809"/>
          </a:xfrm>
        </p:spPr>
        <p:txBody>
          <a:bodyPr/>
          <a:lstStyle/>
          <a:p>
            <a:r>
              <a:rPr lang="pl-PL" sz="3600" dirty="0"/>
              <a:t>Zasada represji wszechświatowej - zakres</a:t>
            </a:r>
          </a:p>
        </p:txBody>
      </p:sp>
      <p:sp>
        <p:nvSpPr>
          <p:cNvPr id="3" name="Symbol zastępczy zawartości 2">
            <a:extLst>
              <a:ext uri="{FF2B5EF4-FFF2-40B4-BE49-F238E27FC236}">
                <a16:creationId xmlns:a16="http://schemas.microsoft.com/office/drawing/2014/main" id="{34C8436C-071F-49A5-8BC6-09EA4A3B1FD5}"/>
              </a:ext>
            </a:extLst>
          </p:cNvPr>
          <p:cNvSpPr>
            <a:spLocks noGrp="1"/>
          </p:cNvSpPr>
          <p:nvPr>
            <p:ph idx="1"/>
          </p:nvPr>
        </p:nvSpPr>
        <p:spPr>
          <a:xfrm>
            <a:off x="341644" y="1426866"/>
            <a:ext cx="11525459" cy="5084466"/>
          </a:xfrm>
        </p:spPr>
        <p:txBody>
          <a:bodyPr>
            <a:normAutofit fontScale="92500" lnSpcReduction="10000"/>
          </a:bodyPr>
          <a:lstStyle/>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20)obiegu i handlu wydawnictwami pornograficznymi </a:t>
            </a:r>
            <a:r>
              <a:rPr lang="pl-PL" dirty="0">
                <a:latin typeface="Noto Serif" panose="02020600060500020200" pitchFamily="18" charset="0"/>
                <a:ea typeface="Noto Serif" panose="02020600060500020200" pitchFamily="18" charset="0"/>
                <a:cs typeface="Noto Serif" panose="02020600060500020200" pitchFamily="18" charset="0"/>
              </a:rPr>
              <a:t>-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Porozumienie</a:t>
            </a:r>
            <a:r>
              <a:rPr lang="pl-PL" dirty="0">
                <a:latin typeface="Noto Serif" panose="02020600060500020200" pitchFamily="18" charset="0"/>
                <a:ea typeface="Noto Serif" panose="02020600060500020200" pitchFamily="18" charset="0"/>
                <a:cs typeface="Noto Serif" panose="02020600060500020200" pitchFamily="18" charset="0"/>
              </a:rPr>
              <a:t> dotyczące zwalczania obiegu wydawnictw pornograficznych, podpisane w Paryżu dnia 4 maja 1910 r. (Dz. U. z 1922 r. Nr 21, poz. 167); Międzynarodową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w sprawie zwalczania obiegu i handlu wydawnictwami </a:t>
            </a:r>
            <a:r>
              <a:rPr lang="pl-PL" dirty="0" err="1">
                <a:latin typeface="Noto Serif" panose="02020600060500020200" pitchFamily="18" charset="0"/>
                <a:ea typeface="Noto Serif" panose="02020600060500020200" pitchFamily="18" charset="0"/>
                <a:cs typeface="Noto Serif" panose="02020600060500020200" pitchFamily="18" charset="0"/>
              </a:rPr>
              <a:t>pornograficznemi</a:t>
            </a:r>
            <a:r>
              <a:rPr lang="pl-PL" dirty="0">
                <a:latin typeface="Noto Serif" panose="02020600060500020200" pitchFamily="18" charset="0"/>
                <a:ea typeface="Noto Serif" panose="02020600060500020200" pitchFamily="18" charset="0"/>
                <a:cs typeface="Noto Serif" panose="02020600060500020200" pitchFamily="18" charset="0"/>
              </a:rPr>
              <a:t>, podpisaną w Genewie dnia 12 września 1923 r. (Dz. U. z 1927 r. Nr 71, poz. 621 z </a:t>
            </a:r>
            <a:r>
              <a:rPr lang="pl-PL" dirty="0" err="1">
                <a:latin typeface="Noto Serif" panose="02020600060500020200" pitchFamily="18" charset="0"/>
                <a:ea typeface="Noto Serif" panose="02020600060500020200" pitchFamily="18" charset="0"/>
                <a:cs typeface="Noto Serif" panose="02020600060500020200" pitchFamily="18" charset="0"/>
              </a:rPr>
              <a:t>późn</a:t>
            </a:r>
            <a:r>
              <a:rPr lang="pl-PL" dirty="0">
                <a:latin typeface="Noto Serif" panose="02020600060500020200" pitchFamily="18" charset="0"/>
                <a:ea typeface="Noto Serif" panose="02020600060500020200" pitchFamily="18" charset="0"/>
                <a:cs typeface="Noto Serif" panose="02020600060500020200" pitchFamily="18" charset="0"/>
              </a:rPr>
              <a:t>. zm.) oraz Protokół fakultatywny do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Konwencji</a:t>
            </a:r>
            <a:r>
              <a:rPr lang="pl-PL" dirty="0">
                <a:latin typeface="Noto Serif" panose="02020600060500020200" pitchFamily="18" charset="0"/>
                <a:ea typeface="Noto Serif" panose="02020600060500020200" pitchFamily="18" charset="0"/>
                <a:cs typeface="Noto Serif" panose="02020600060500020200" pitchFamily="18" charset="0"/>
              </a:rPr>
              <a:t> o prawach dziecka w sprawie handlu dziećmi, dziecięcej prostytucji i dziecięcej pornografii przyjęty w Nowym Jorku dnia 25 maja 2000 r. (Dz. U. z 2007 r. Nr 76, poz. 494);</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21)zanieczyszczenia morza olejami </a:t>
            </a:r>
            <a:r>
              <a:rPr lang="pl-PL" dirty="0">
                <a:latin typeface="Noto Serif" panose="02020600060500020200" pitchFamily="18" charset="0"/>
                <a:ea typeface="Noto Serif" panose="02020600060500020200" pitchFamily="18" charset="0"/>
                <a:cs typeface="Noto Serif" panose="02020600060500020200" pitchFamily="18" charset="0"/>
              </a:rPr>
              <a:t>- ratyfikując Międzynarodową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zapobieganiu zanieczyszczaniu morza olejami, sporządzoną w Londynie dnia 12 maja 1954 r. (Dz. U. z 1961 r. Nr 28, poz. 135 i 136 z </a:t>
            </a:r>
            <a:r>
              <a:rPr lang="pl-PL" dirty="0" err="1">
                <a:latin typeface="Noto Serif" panose="02020600060500020200" pitchFamily="18" charset="0"/>
                <a:ea typeface="Noto Serif" panose="02020600060500020200" pitchFamily="18" charset="0"/>
                <a:cs typeface="Noto Serif" panose="02020600060500020200" pitchFamily="18" charset="0"/>
              </a:rPr>
              <a:t>późn</a:t>
            </a:r>
            <a:r>
              <a:rPr lang="pl-PL" dirty="0">
                <a:latin typeface="Noto Serif" panose="02020600060500020200" pitchFamily="18" charset="0"/>
                <a:ea typeface="Noto Serif" panose="02020600060500020200" pitchFamily="18" charset="0"/>
                <a:cs typeface="Noto Serif" panose="02020600060500020200" pitchFamily="18" charset="0"/>
              </a:rPr>
              <a:t>. zm.);</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22)uszkodzenie kabla podmorskiego </a:t>
            </a:r>
            <a:r>
              <a:rPr lang="pl-PL" dirty="0">
                <a:latin typeface="Noto Serif" panose="02020600060500020200" pitchFamily="18" charset="0"/>
                <a:ea typeface="Noto Serif" panose="02020600060500020200" pitchFamily="18" charset="0"/>
                <a:cs typeface="Noto Serif" panose="02020600060500020200" pitchFamily="18" charset="0"/>
              </a:rPr>
              <a:t>- ratyfikując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o morzu pełnym, sporządzoną w Genewie dnia 29 kwietnia 1958 r. (Dz. U. z 1963 r. Nr 33, poz. 187 i 188 zał.) oraz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Konwencję</a:t>
            </a:r>
            <a:r>
              <a:rPr lang="pl-PL" dirty="0">
                <a:latin typeface="Noto Serif" panose="02020600060500020200" pitchFamily="18" charset="0"/>
                <a:ea typeface="Noto Serif" panose="02020600060500020200" pitchFamily="18" charset="0"/>
                <a:cs typeface="Noto Serif" panose="02020600060500020200" pitchFamily="18" charset="0"/>
              </a:rPr>
              <a:t> międzynarodową o ochronie kabli podmorskich z dnia 14 marca 1884 r. (Dz. U. z 1935 r. Nr 17, poz. 97).</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1597202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CD10B8-C9BD-4B24-BB02-2AD1CCDC6EAE}"/>
              </a:ext>
            </a:extLst>
          </p:cNvPr>
          <p:cNvSpPr>
            <a:spLocks noGrp="1"/>
          </p:cNvSpPr>
          <p:nvPr>
            <p:ph type="title"/>
          </p:nvPr>
        </p:nvSpPr>
        <p:spPr>
          <a:xfrm>
            <a:off x="646111" y="452718"/>
            <a:ext cx="9404723" cy="903809"/>
          </a:xfrm>
        </p:spPr>
        <p:txBody>
          <a:bodyPr/>
          <a:lstStyle/>
          <a:p>
            <a:r>
              <a:rPr lang="pl-PL" sz="3600" dirty="0"/>
              <a:t>Zasada represji wszechświatowej</a:t>
            </a:r>
          </a:p>
        </p:txBody>
      </p:sp>
      <p:sp>
        <p:nvSpPr>
          <p:cNvPr id="3" name="Symbol zastępczy zawartości 2">
            <a:extLst>
              <a:ext uri="{FF2B5EF4-FFF2-40B4-BE49-F238E27FC236}">
                <a16:creationId xmlns:a16="http://schemas.microsoft.com/office/drawing/2014/main" id="{9DA030AF-EF7E-45B7-9E6D-5357731B6C30}"/>
              </a:ext>
            </a:extLst>
          </p:cNvPr>
          <p:cNvSpPr>
            <a:spLocks noGrp="1"/>
          </p:cNvSpPr>
          <p:nvPr>
            <p:ph idx="1"/>
          </p:nvPr>
        </p:nvSpPr>
        <p:spPr>
          <a:xfrm>
            <a:off x="281354" y="1356527"/>
            <a:ext cx="11545556" cy="5184949"/>
          </a:xfrm>
        </p:spPr>
        <p:txBody>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Aplikacja na podstawie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113</a:t>
            </a:r>
            <a:r>
              <a:rPr lang="pl-PL" dirty="0">
                <a:latin typeface="Noto Serif" panose="02020600060500020200" pitchFamily="18" charset="0"/>
                <a:ea typeface="Noto Serif" panose="02020600060500020200" pitchFamily="18" charset="0"/>
                <a:cs typeface="Noto Serif" panose="02020600060500020200" pitchFamily="18" charset="0"/>
              </a:rPr>
              <a:t> k.k. polskiej ustawy karnej także do przestępstw określonych w Rzymskim Statucie Międzynarodowego Trybunału Karnego uzasadniona była chęcią rozszerzenia na nie zakresu polskiej jurysdykcji karnej. Specyfika tej umowy międzynarodowej polega na tym, że nie nakłada na państwa-strony obowiązku wprowadzenia karalności takich czynów w krajowych systemach prawa karnego. </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Wprowadzone rozwiązanie ustawowe miało służyć ochronie polskich obywateli, którzy popełnili przestępstwo poza granicami naszego kraju i w których przypadku nie jest spełniony warunek podwójnej karalności, zaś Rzeczpospolita Polska nie jest obowiązana na podstawie umowy międzynarodowej do ich ścigania</a:t>
            </a:r>
            <a:r>
              <a:rPr lang="pl-PL" dirty="0">
                <a:latin typeface="Noto Serif" panose="02020600060500020200" pitchFamily="18" charset="0"/>
                <a:ea typeface="Noto Serif" panose="02020600060500020200" pitchFamily="18" charset="0"/>
                <a:cs typeface="Noto Serif" panose="02020600060500020200" pitchFamily="18" charset="0"/>
              </a:rPr>
              <a:t>. Chodzi o czyny karalne określone w art. 6-8 statutu (m.in. przestępstwa seksualne). Brak rozszerzenia zakresu stosowania komentowanego przepisu kodeksu karnego oznaczałby wyłączną jurysdykcję Międzynarodowego Trybunału Karnego w tych sprawach.</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2897426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5CC48D7-F12D-4576-887F-20632F2A9430}"/>
              </a:ext>
            </a:extLst>
          </p:cNvPr>
          <p:cNvSpPr>
            <a:spLocks noGrp="1"/>
          </p:cNvSpPr>
          <p:nvPr>
            <p:ph type="title"/>
          </p:nvPr>
        </p:nvSpPr>
        <p:spPr>
          <a:xfrm>
            <a:off x="646111" y="452718"/>
            <a:ext cx="9404723" cy="964100"/>
          </a:xfrm>
        </p:spPr>
        <p:txBody>
          <a:bodyPr/>
          <a:lstStyle/>
          <a:p>
            <a:r>
              <a:rPr lang="pl-PL" sz="4400" dirty="0"/>
              <a:t>Ukaranie za granicą – art. 114 k.k.</a:t>
            </a:r>
            <a:endParaRPr lang="pl-PL" dirty="0"/>
          </a:p>
        </p:txBody>
      </p:sp>
      <p:sp>
        <p:nvSpPr>
          <p:cNvPr id="3" name="Symbol zastępczy zawartości 2">
            <a:extLst>
              <a:ext uri="{FF2B5EF4-FFF2-40B4-BE49-F238E27FC236}">
                <a16:creationId xmlns:a16="http://schemas.microsoft.com/office/drawing/2014/main" id="{17D18B98-4476-4457-ABAF-A6020DAD1CB0}"/>
              </a:ext>
            </a:extLst>
          </p:cNvPr>
          <p:cNvSpPr>
            <a:spLocks noGrp="1"/>
          </p:cNvSpPr>
          <p:nvPr>
            <p:ph idx="1"/>
          </p:nvPr>
        </p:nvSpPr>
        <p:spPr>
          <a:xfrm>
            <a:off x="371790" y="1416818"/>
            <a:ext cx="11414926" cy="5124659"/>
          </a:xfrm>
        </p:spPr>
        <p:txBody>
          <a:bodyPr>
            <a:normAutofit fontScale="92500" lnSpcReduction="1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Przepis art. 114 § 1 KK formułuję zasadę </a:t>
            </a:r>
            <a:r>
              <a:rPr lang="pl-PL" b="1" dirty="0">
                <a:latin typeface="Noto Serif" panose="02020600060500020200" pitchFamily="18" charset="0"/>
                <a:ea typeface="Noto Serif" panose="02020600060500020200" pitchFamily="18" charset="0"/>
                <a:cs typeface="Noto Serif" panose="02020600060500020200" pitchFamily="18" charset="0"/>
              </a:rPr>
              <a:t>samodzielności jurysdykcji krajowej w sprawach karnych</a:t>
            </a:r>
            <a:r>
              <a:rPr lang="pl-PL" dirty="0">
                <a:latin typeface="Noto Serif" panose="02020600060500020200" pitchFamily="18" charset="0"/>
                <a:ea typeface="Noto Serif" panose="02020600060500020200" pitchFamily="18" charset="0"/>
                <a:cs typeface="Noto Serif" panose="02020600060500020200" pitchFamily="18" charset="0"/>
              </a:rPr>
              <a:t> (także określanej zasadą samodzielności jurysdykcji. </a:t>
            </a:r>
            <a:r>
              <a:rPr lang="pl-PL" b="1" dirty="0">
                <a:solidFill>
                  <a:srgbClr val="FF0000"/>
                </a:solidFill>
                <a:latin typeface="Noto Serif" panose="02020600060500020200" pitchFamily="18" charset="0"/>
                <a:ea typeface="Noto Serif" panose="02020600060500020200" pitchFamily="18" charset="0"/>
                <a:cs typeface="Noto Serif" panose="02020600060500020200" pitchFamily="18" charset="0"/>
              </a:rPr>
              <a:t>Wynika z niej, że orzeczenie zapadłe za granicą nie stanowi przeszkody do wszczęcia lub prowadzenia postępowania karnego o ten sam czyn zabroniony przed sądem polskim. </a:t>
            </a:r>
            <a:r>
              <a:rPr lang="pl-PL" dirty="0">
                <a:latin typeface="Noto Serif" panose="02020600060500020200" pitchFamily="18" charset="0"/>
                <a:ea typeface="Noto Serif" panose="02020600060500020200" pitchFamily="18" charset="0"/>
                <a:cs typeface="Noto Serif" panose="02020600060500020200" pitchFamily="18" charset="0"/>
              </a:rPr>
              <a:t>W ten sposób ustawodawca ukształtował samoistność polskiej jurysdykcji karnej. Wynika z tego, że w odniesieniu do orzeczeń zagranicznych nie obowiązuje zasada powagi rzeczy osądzonej (</a:t>
            </a:r>
            <a:r>
              <a:rPr lang="pl-PL" i="1" dirty="0">
                <a:latin typeface="Noto Serif" panose="02020600060500020200" pitchFamily="18" charset="0"/>
                <a:ea typeface="Noto Serif" panose="02020600060500020200" pitchFamily="18" charset="0"/>
                <a:cs typeface="Noto Serif" panose="02020600060500020200" pitchFamily="18" charset="0"/>
              </a:rPr>
              <a:t>res iudicata)</a:t>
            </a:r>
            <a:r>
              <a:rPr lang="pl-PL" dirty="0">
                <a:latin typeface="Noto Serif" panose="02020600060500020200" pitchFamily="18" charset="0"/>
                <a:ea typeface="Noto Serif" panose="02020600060500020200" pitchFamily="18" charset="0"/>
                <a:cs typeface="Noto Serif" panose="02020600060500020200" pitchFamily="18" charset="0"/>
              </a:rPr>
              <a:t>, zaś osoba nie może skutecznie powoływać się na prawo podstawowe, jakim jest zakaz ponownego sądzenia osoby za ten sam czyn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i="1" dirty="0">
                <a:latin typeface="Noto Serif" panose="02020600060500020200" pitchFamily="18" charset="0"/>
                <a:ea typeface="Noto Serif" panose="02020600060500020200" pitchFamily="18" charset="0"/>
                <a:cs typeface="Noto Serif" panose="02020600060500020200" pitchFamily="18" charset="0"/>
              </a:rPr>
              <a:t>)</a:t>
            </a:r>
            <a:r>
              <a:rPr lang="pl-PL" dirty="0">
                <a:latin typeface="Noto Serif" panose="02020600060500020200" pitchFamily="18" charset="0"/>
                <a:ea typeface="Noto Serif" panose="02020600060500020200" pitchFamily="18" charset="0"/>
                <a:cs typeface="Noto Serif" panose="02020600060500020200" pitchFamily="18" charset="0"/>
              </a:rPr>
              <a:t>. Prawomocne zakończenie postępowania karnego za granicą nie stanowi więc negatywnej przesłanki procesowej w rozumieniu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17 § 1 pkt 7</a:t>
            </a:r>
            <a:r>
              <a:rPr lang="pl-PL" dirty="0">
                <a:latin typeface="Noto Serif" panose="02020600060500020200" pitchFamily="18" charset="0"/>
                <a:ea typeface="Noto Serif" panose="02020600060500020200" pitchFamily="18" charset="0"/>
                <a:cs typeface="Noto Serif" panose="02020600060500020200" pitchFamily="18" charset="0"/>
              </a:rPr>
              <a:t> KPK.</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rPr>
              <a:t>Jest rzeczą obojętną, czy zagraniczne orzeczenie ma charakter merytoryczny, czy jedynie formalny (m.in. wyrok skazujący, wyrok uniewinniający, orzeczenie warunkowo umarzające postępowanie, umorzenie postępowania)</a:t>
            </a: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rPr>
              <a:t>Rozwiązanie przyjęte w </a:t>
            </a:r>
            <a:r>
              <a:rPr lang="pl-PL" b="1" dirty="0">
                <a:latin typeface="Noto Serif" panose="02020600060500020200" pitchFamily="18" charset="0"/>
              </a:rPr>
              <a:t>art. 114 § 1 KK nie pozostaje w sprzeczności z </a:t>
            </a:r>
            <a:r>
              <a:rPr lang="pl-PL" b="1" dirty="0">
                <a:latin typeface="Noto Serif" panose="02020600060500020200" pitchFamily="18" charset="0"/>
                <a:hlinkClick r:id="rId3">
                  <a:extLst>
                    <a:ext uri="{A12FA001-AC4F-418D-AE19-62706E023703}">
                      <ahyp:hlinkClr xmlns:ahyp="http://schemas.microsoft.com/office/drawing/2018/hyperlinkcolor" val="tx"/>
                    </a:ext>
                  </a:extLst>
                </a:hlinkClick>
              </a:rPr>
              <a:t>art. 4 ust. 1</a:t>
            </a:r>
            <a:r>
              <a:rPr lang="pl-PL" b="1" dirty="0">
                <a:latin typeface="Noto Serif" panose="02020600060500020200" pitchFamily="18" charset="0"/>
              </a:rPr>
              <a:t> Protokołu Nr 7 do EKPC</a:t>
            </a:r>
            <a:r>
              <a:rPr lang="pl-PL" dirty="0">
                <a:latin typeface="Noto Serif" panose="02020600060500020200" pitchFamily="18" charset="0"/>
              </a:rPr>
              <a:t>, zgodnie z którym nikt nie będzie ponownie sądzony lub ukarany w postępowaniu karnym przed sądem tego samego państwa za przestępstwo, za które został już prawomocnie skazany lub uniewinniony zgodnie z prawem i procedurą karną tego państwa, </a:t>
            </a:r>
            <a:r>
              <a:rPr lang="pl-PL" b="1" dirty="0">
                <a:latin typeface="Noto Serif" panose="02020600060500020200" pitchFamily="18" charset="0"/>
              </a:rPr>
              <a:t>ani też z </a:t>
            </a:r>
            <a:r>
              <a:rPr lang="pl-PL" b="1" dirty="0">
                <a:latin typeface="Noto Serif" panose="02020600060500020200" pitchFamily="18" charset="0"/>
                <a:hlinkClick r:id="rId4">
                  <a:extLst>
                    <a:ext uri="{A12FA001-AC4F-418D-AE19-62706E023703}">
                      <ahyp:hlinkClr xmlns:ahyp="http://schemas.microsoft.com/office/drawing/2018/hyperlinkcolor" val="tx"/>
                    </a:ext>
                  </a:extLst>
                </a:hlinkClick>
              </a:rPr>
              <a:t>art. 14 ust. 7</a:t>
            </a:r>
            <a:r>
              <a:rPr lang="pl-PL" b="1" dirty="0">
                <a:latin typeface="Noto Serif" panose="02020600060500020200" pitchFamily="18" charset="0"/>
              </a:rPr>
              <a:t> </a:t>
            </a:r>
            <a:r>
              <a:rPr lang="pl-PL" b="1" dirty="0" err="1">
                <a:latin typeface="Noto Serif" panose="02020600060500020200" pitchFamily="18" charset="0"/>
              </a:rPr>
              <a:t>MPPOiP</a:t>
            </a:r>
            <a:r>
              <a:rPr lang="pl-PL" dirty="0">
                <a:latin typeface="Noto Serif" panose="02020600060500020200" pitchFamily="18" charset="0"/>
              </a:rPr>
              <a:t>. Obie te regulacje dotyczą postępowań prowadzonych wyłącznie w ramach tego samego państwa</a:t>
            </a: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2304310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23F3D9-03F7-4A70-B928-103D31C745DB}"/>
              </a:ext>
            </a:extLst>
          </p:cNvPr>
          <p:cNvSpPr>
            <a:spLocks noGrp="1"/>
          </p:cNvSpPr>
          <p:nvPr>
            <p:ph type="title"/>
          </p:nvPr>
        </p:nvSpPr>
        <p:spPr>
          <a:xfrm>
            <a:off x="646111" y="452718"/>
            <a:ext cx="9404723" cy="954051"/>
          </a:xfrm>
        </p:spPr>
        <p:txBody>
          <a:bodyPr/>
          <a:lstStyle/>
          <a:p>
            <a:r>
              <a:rPr lang="pl-PL" dirty="0"/>
              <a:t>Ukaranie za granicą - wyjątki</a:t>
            </a:r>
          </a:p>
        </p:txBody>
      </p:sp>
      <p:sp>
        <p:nvSpPr>
          <p:cNvPr id="3" name="Symbol zastępczy zawartości 2">
            <a:extLst>
              <a:ext uri="{FF2B5EF4-FFF2-40B4-BE49-F238E27FC236}">
                <a16:creationId xmlns:a16="http://schemas.microsoft.com/office/drawing/2014/main" id="{F7418B1F-CEE2-4B02-8D27-C2F12619A2CB}"/>
              </a:ext>
            </a:extLst>
          </p:cNvPr>
          <p:cNvSpPr>
            <a:spLocks noGrp="1"/>
          </p:cNvSpPr>
          <p:nvPr>
            <p:ph idx="1"/>
          </p:nvPr>
        </p:nvSpPr>
        <p:spPr>
          <a:xfrm>
            <a:off x="311500" y="1406770"/>
            <a:ext cx="11515410" cy="4998512"/>
          </a:xfrm>
        </p:spPr>
        <p:txBody>
          <a:bodyPr>
            <a:normAutofit fontScale="62500" lnSpcReduction="20000"/>
          </a:bodyPr>
          <a:lstStyle/>
          <a:p>
            <a:pPr marL="114300" indent="0" algn="just">
              <a:buNone/>
            </a:pPr>
            <a:r>
              <a:rPr lang="pl-PL" dirty="0">
                <a:latin typeface="Noto Serif" panose="02020600060500020200" pitchFamily="18" charset="0"/>
              </a:rPr>
              <a:t>Przepis art. 114 § 3 KK określa wyjątki od zasady samodzielności jurysdykcji krajowej w sprawach karnych. W wypadku ich zaistnienia nie jest możliwe wszczęcie lub prowadzenie postępowania karnego o ten sam czyn zabroniony, w stosunku do tego samego sprawcy. </a:t>
            </a:r>
            <a:r>
              <a:rPr lang="pl-PL" b="1" dirty="0">
                <a:latin typeface="Noto Serif" panose="02020600060500020200" pitchFamily="18" charset="0"/>
              </a:rPr>
              <a:t>Wyjątki od jurysdykcji polskiej w sprawach karnych zachodzą, gdy:</a:t>
            </a:r>
          </a:p>
          <a:p>
            <a:pPr marL="114300" indent="0" algn="just">
              <a:buNone/>
            </a:pPr>
            <a:r>
              <a:rPr lang="pl-PL" dirty="0">
                <a:latin typeface="Noto Serif" panose="02020600060500020200" pitchFamily="18" charset="0"/>
              </a:rPr>
              <a:t>	1) wyrok skazujący zapadły za granicą został przejęty do wykonania na terytorium 	RP;</a:t>
            </a:r>
          </a:p>
          <a:p>
            <a:pPr marL="114300" indent="0" algn="just">
              <a:buNone/>
            </a:pPr>
            <a:r>
              <a:rPr lang="pl-PL" dirty="0">
                <a:latin typeface="Noto Serif" panose="02020600060500020200" pitchFamily="18" charset="0"/>
              </a:rPr>
              <a:t>	2) orzeczenie zapadłe za granicą dotyczy przestępstwa, w związku, z którym 	nastąpiło przekazanie ścigania lub wydanie sprawcy z terytorium RP;</a:t>
            </a:r>
          </a:p>
          <a:p>
            <a:pPr marL="114300" indent="0" algn="just">
              <a:buNone/>
            </a:pPr>
            <a:r>
              <a:rPr lang="pl-PL" dirty="0">
                <a:latin typeface="Noto Serif" panose="02020600060500020200" pitchFamily="18" charset="0"/>
              </a:rPr>
              <a:t>	3) orzeczenie zostało wydane przez międzynarodowe trybunały karne działające 	na podstawie wiążącego Rzeczpospolitą Polską prawa międzynarodowego;</a:t>
            </a:r>
          </a:p>
          <a:p>
            <a:pPr marL="114300" indent="0" algn="just">
              <a:buNone/>
            </a:pPr>
            <a:r>
              <a:rPr lang="pl-PL" dirty="0">
                <a:latin typeface="Noto Serif" panose="02020600060500020200" pitchFamily="18" charset="0"/>
              </a:rPr>
              <a:t>	4) orzeczenie zostało wydane przez sąd lub inny organ państwa obcego kończący 	postępowanie karne, jeżeli wynika to z wiążącej Rzeczpospolitą Polską umowy 	międzynarodowej.</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Ad. 1 </a:t>
            </a:r>
            <a:r>
              <a:rPr lang="pl-PL" b="1" dirty="0">
                <a:latin typeface="Noto Serif" panose="02020600060500020200" pitchFamily="18" charset="0"/>
                <a:ea typeface="Noto Serif" panose="02020600060500020200" pitchFamily="18" charset="0"/>
                <a:cs typeface="Noto Serif" panose="02020600060500020200" pitchFamily="18" charset="0"/>
              </a:rPr>
              <a:t>Przejęcie wyroku zapadłego za granicą do wykonania na terytorium RP może nastąpić na podstawie umowy międzynarodowej dwustronnej bądź wielostronnej</a:t>
            </a:r>
            <a:r>
              <a:rPr lang="pl-PL" dirty="0">
                <a:latin typeface="Noto Serif" panose="02020600060500020200" pitchFamily="18" charset="0"/>
                <a:ea typeface="Noto Serif" panose="02020600060500020200" pitchFamily="18" charset="0"/>
                <a:cs typeface="Noto Serif" panose="02020600060500020200" pitchFamily="18" charset="0"/>
              </a:rPr>
              <a:t>, np. Konwencji z 19.5.1978 r. o przekazywaniu osób skazanych na karę pozbawienia wolności w celu odbycia kary w państwie, którego są obywatelami, sporządzonej w Berlinie (Dz.U. z 1980 r. Nr 8,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poz. 21</a:t>
            </a:r>
            <a:r>
              <a:rPr lang="pl-PL" dirty="0">
                <a:latin typeface="Noto Serif" panose="02020600060500020200" pitchFamily="18" charset="0"/>
                <a:ea typeface="Noto Serif" panose="02020600060500020200" pitchFamily="18" charset="0"/>
                <a:cs typeface="Noto Serif" panose="02020600060500020200" pitchFamily="18" charset="0"/>
              </a:rPr>
              <a:t>); Konwencji Rady Europy z 21.3.1983 r. o przekazywaniu osób skazanych, sporządzonej w Strasburgu (Dz.U. z 1995 r. Nr 51,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poz. 279</a:t>
            </a:r>
            <a:r>
              <a:rPr lang="pl-PL" dirty="0">
                <a:latin typeface="Noto Serif" panose="02020600060500020200" pitchFamily="18" charset="0"/>
                <a:ea typeface="Noto Serif" panose="02020600060500020200" pitchFamily="18" charset="0"/>
                <a:cs typeface="Noto Serif" panose="02020600060500020200" pitchFamily="18" charset="0"/>
              </a:rPr>
              <a:t>) wraz z Protokołem dodatkowym z 18.12.1997 r. (Dz.U. z 2000 r. Nr 43, </a:t>
            </a:r>
            <a:r>
              <a:rPr lang="pl-PL" dirty="0">
                <a:latin typeface="Noto Serif" panose="02020600060500020200" pitchFamily="18" charset="0"/>
                <a:ea typeface="Noto Serif" panose="02020600060500020200" pitchFamily="18" charset="0"/>
                <a:cs typeface="Noto Serif" panose="02020600060500020200" pitchFamily="18" charset="0"/>
                <a:hlinkClick r:id="rId4">
                  <a:extLst>
                    <a:ext uri="{A12FA001-AC4F-418D-AE19-62706E023703}">
                      <ahyp:hlinkClr xmlns:ahyp="http://schemas.microsoft.com/office/drawing/2018/hyperlinkcolor" val="tx"/>
                    </a:ext>
                  </a:extLst>
                </a:hlinkClick>
              </a:rPr>
              <a:t>poz. 490</a:t>
            </a:r>
            <a:r>
              <a:rPr lang="pl-PL" dirty="0">
                <a:latin typeface="Noto Serif" panose="02020600060500020200" pitchFamily="18" charset="0"/>
                <a:ea typeface="Noto Serif" panose="02020600060500020200" pitchFamily="18" charset="0"/>
                <a:cs typeface="Noto Serif" panose="02020600060500020200" pitchFamily="18" charset="0"/>
              </a:rPr>
              <a:t>), zaś w sytuacji, gdy Polska nie jest związana żadną umową międzynarodową, mają zastosowanie przepisy rozdziału 66 KPK. W tym ostatnim przypadku przejęcie wyroku zapadłego w państwie obcym do wykonania na terytorium Rzeczypospolitej Polskiej, przy braku istnienia umowy międzynarodowej, możliwe jest pod warunkiem zapewnienia wzajemności (</a:t>
            </a:r>
            <a:r>
              <a:rPr lang="pl-PL" dirty="0">
                <a:latin typeface="Noto Serif" panose="02020600060500020200" pitchFamily="18" charset="0"/>
                <a:ea typeface="Noto Serif" panose="02020600060500020200" pitchFamily="18" charset="0"/>
                <a:cs typeface="Noto Serif" panose="02020600060500020200" pitchFamily="18" charset="0"/>
                <a:hlinkClick r:id="rId5">
                  <a:extLst>
                    <a:ext uri="{A12FA001-AC4F-418D-AE19-62706E023703}">
                      <ahyp:hlinkClr xmlns:ahyp="http://schemas.microsoft.com/office/drawing/2018/hyperlinkcolor" val="tx"/>
                    </a:ext>
                  </a:extLst>
                </a:hlinkClick>
              </a:rPr>
              <a:t>art. 615 § 3</a:t>
            </a:r>
            <a:r>
              <a:rPr lang="pl-PL" dirty="0">
                <a:latin typeface="Noto Serif" panose="02020600060500020200" pitchFamily="18" charset="0"/>
                <a:ea typeface="Noto Serif" panose="02020600060500020200" pitchFamily="18" charset="0"/>
                <a:cs typeface="Noto Serif" panose="02020600060500020200" pitchFamily="18" charset="0"/>
              </a:rPr>
              <a:t> KPK).</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Do przejęcia orzeczenia do wykonania w Polsce może dojść na skutek</a:t>
            </a:r>
            <a:r>
              <a:rPr lang="pl-PL"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1) inicjatywy polskiego Ministra Sprawiedliwości, który może wystąpić z wnioskiem o przekazanie skazanego lub orzeczenia do wykonania (</a:t>
            </a:r>
            <a:r>
              <a:rPr lang="pl-PL" dirty="0">
                <a:latin typeface="Noto Serif" panose="02020600060500020200" pitchFamily="18" charset="0"/>
                <a:ea typeface="Noto Serif" panose="02020600060500020200" pitchFamily="18" charset="0"/>
                <a:cs typeface="Noto Serif" panose="02020600060500020200" pitchFamily="18" charset="0"/>
                <a:hlinkClick r:id="rId6">
                  <a:extLst>
                    <a:ext uri="{A12FA001-AC4F-418D-AE19-62706E023703}">
                      <ahyp:hlinkClr xmlns:ahyp="http://schemas.microsoft.com/office/drawing/2018/hyperlinkcolor" val="tx"/>
                    </a:ext>
                  </a:extLst>
                </a:hlinkClick>
              </a:rPr>
              <a:t>art. 608 § 1 i 2</a:t>
            </a:r>
            <a:r>
              <a:rPr lang="pl-PL" dirty="0">
                <a:latin typeface="Noto Serif" panose="02020600060500020200" pitchFamily="18" charset="0"/>
                <a:ea typeface="Noto Serif" panose="02020600060500020200" pitchFamily="18" charset="0"/>
                <a:cs typeface="Noto Serif" panose="02020600060500020200" pitchFamily="18" charset="0"/>
              </a:rPr>
              <a:t> KPK), albo</a:t>
            </a: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2) inicjatywy państwa obcego, które może zwrócić się do Polski z wnioskiem o wykonanie orzeczenia (</a:t>
            </a:r>
            <a:r>
              <a:rPr lang="pl-PL" dirty="0">
                <a:latin typeface="Noto Serif" panose="02020600060500020200" pitchFamily="18" charset="0"/>
                <a:ea typeface="Noto Serif" panose="02020600060500020200" pitchFamily="18" charset="0"/>
                <a:cs typeface="Noto Serif" panose="02020600060500020200" pitchFamily="18" charset="0"/>
                <a:hlinkClick r:id="rId7">
                  <a:extLst>
                    <a:ext uri="{A12FA001-AC4F-418D-AE19-62706E023703}">
                      <ahyp:hlinkClr xmlns:ahyp="http://schemas.microsoft.com/office/drawing/2018/hyperlinkcolor" val="tx"/>
                    </a:ext>
                  </a:extLst>
                </a:hlinkClick>
              </a:rPr>
              <a:t>art. 609 § 1 i 2</a:t>
            </a:r>
            <a:r>
              <a:rPr lang="pl-PL" dirty="0">
                <a:latin typeface="Noto Serif" panose="02020600060500020200" pitchFamily="18" charset="0"/>
                <a:ea typeface="Noto Serif" panose="02020600060500020200" pitchFamily="18" charset="0"/>
                <a:cs typeface="Noto Serif" panose="02020600060500020200" pitchFamily="18" charset="0"/>
              </a:rPr>
              <a:t> KPK).</a:t>
            </a:r>
          </a:p>
          <a:p>
            <a:pPr marL="114300" indent="0" algn="just">
              <a:buNone/>
            </a:pPr>
            <a:endParaRPr lang="pl-PL" sz="2400" dirty="0"/>
          </a:p>
          <a:p>
            <a:pPr marL="0" indent="0">
              <a:buNone/>
            </a:pPr>
            <a:endParaRPr lang="pl-PL" dirty="0"/>
          </a:p>
        </p:txBody>
      </p:sp>
    </p:spTree>
    <p:extLst>
      <p:ext uri="{BB962C8B-B14F-4D97-AF65-F5344CB8AC3E}">
        <p14:creationId xmlns:p14="http://schemas.microsoft.com/office/powerpoint/2010/main" val="2648995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BCE4842-133F-41E0-A0FB-EB691C39E99A}"/>
              </a:ext>
            </a:extLst>
          </p:cNvPr>
          <p:cNvSpPr>
            <a:spLocks noGrp="1"/>
          </p:cNvSpPr>
          <p:nvPr>
            <p:ph type="title"/>
          </p:nvPr>
        </p:nvSpPr>
        <p:spPr>
          <a:xfrm>
            <a:off x="646111" y="452718"/>
            <a:ext cx="9404723" cy="1004293"/>
          </a:xfrm>
        </p:spPr>
        <p:txBody>
          <a:bodyPr/>
          <a:lstStyle/>
          <a:p>
            <a:r>
              <a:rPr lang="pl-PL" dirty="0"/>
              <a:t>Przejęcie do wykonania</a:t>
            </a:r>
          </a:p>
        </p:txBody>
      </p:sp>
      <p:sp>
        <p:nvSpPr>
          <p:cNvPr id="3" name="Symbol zastępczy zawartości 2">
            <a:extLst>
              <a:ext uri="{FF2B5EF4-FFF2-40B4-BE49-F238E27FC236}">
                <a16:creationId xmlns:a16="http://schemas.microsoft.com/office/drawing/2014/main" id="{1C36A1C1-7B19-4C53-BA78-2ABE476CA143}"/>
              </a:ext>
            </a:extLst>
          </p:cNvPr>
          <p:cNvSpPr>
            <a:spLocks noGrp="1"/>
          </p:cNvSpPr>
          <p:nvPr>
            <p:ph idx="1"/>
          </p:nvPr>
        </p:nvSpPr>
        <p:spPr>
          <a:xfrm>
            <a:off x="341644" y="1457011"/>
            <a:ext cx="11505363" cy="5034223"/>
          </a:xfrm>
        </p:spPr>
        <p:txBody>
          <a:bodyPr>
            <a:normAutofit fontScale="77500" lnSpcReduction="20000"/>
          </a:bodyPr>
          <a:lstStyle/>
          <a:p>
            <a:pPr marL="114300" indent="0" algn="just">
              <a:buNone/>
            </a:pPr>
            <a:r>
              <a:rPr lang="pl-PL" b="1" dirty="0">
                <a:latin typeface="Noto Serif" panose="02020600060500020200" pitchFamily="18" charset="0"/>
              </a:rPr>
              <a:t>Przejęcie z inicjatywy Ministra Sprawiedliwości </a:t>
            </a:r>
            <a:r>
              <a:rPr lang="pl-PL" dirty="0">
                <a:latin typeface="Noto Serif" panose="02020600060500020200" pitchFamily="18" charset="0"/>
              </a:rPr>
              <a:t>do wykonania w RP może mieć miejsce w odniesieniu do prawomocnego orzeczenia wydanego w państwie obcym wobec:</a:t>
            </a:r>
          </a:p>
          <a:p>
            <a:pPr marL="114300" indent="0" algn="just">
              <a:buNone/>
            </a:pPr>
            <a:r>
              <a:rPr lang="pl-PL" dirty="0">
                <a:latin typeface="Noto Serif" panose="02020600060500020200" pitchFamily="18" charset="0"/>
              </a:rPr>
              <a:t>1) obywatela polskiego – w odniesieniu do orzeczonej kary pozbawienia wolności podlegającej wykonaniu bądź środka o charakterze izolacyjnym, a także kary grzywny lub zakazu zajmowania określonego stanowiska, wykonywania określonego zawodu lub prowadzenia określonej działalności gospodarczej, zakazu prowadzenia pojazdów, przepadku albo środka zabezpieczającego niepolegającego na pozbawieniu wolności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608 § 1 i 2</a:t>
            </a:r>
            <a:r>
              <a:rPr lang="pl-PL" dirty="0">
                <a:latin typeface="Noto Serif" panose="02020600060500020200" pitchFamily="18" charset="0"/>
              </a:rPr>
              <a:t> KPK);</a:t>
            </a:r>
          </a:p>
          <a:p>
            <a:pPr marL="114300" indent="0" algn="just">
              <a:buNone/>
            </a:pPr>
            <a:r>
              <a:rPr lang="pl-PL" dirty="0">
                <a:latin typeface="Noto Serif" panose="02020600060500020200" pitchFamily="18" charset="0"/>
              </a:rPr>
              <a:t>2) osoby mającej miejsce stałego pobytu na terytorium RP, osoby posiadającej mienie na terytorium RP, bądź osoby prowadzącej działalność zawodową na terytorium RP – w odniesieniu do kary grzywny lub zakazu zajmowania określonego stanowiska, wykonywania określonego zawodu lub prowadzenia określonej działalności gospodarczej, zakazu prowadzenia pojazdów, przepadku albo środka zabezpieczającego niepolegającego na pozbawieniu wolności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608 § 2</a:t>
            </a:r>
            <a:r>
              <a:rPr lang="pl-PL" dirty="0">
                <a:latin typeface="Noto Serif" panose="02020600060500020200" pitchFamily="18" charset="0"/>
              </a:rPr>
              <a:t> KPK).</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Przejęcie z inicjatywy państwa obcego </a:t>
            </a:r>
            <a:r>
              <a:rPr lang="pl-PL" dirty="0">
                <a:latin typeface="Noto Serif" panose="02020600060500020200" pitchFamily="18" charset="0"/>
              </a:rPr>
              <a:t>do wykonania w RP może mieć miejsce w odniesieniu do prawomocnego orzeczenia wydanego w tym państwie wobec:</a:t>
            </a:r>
          </a:p>
          <a:p>
            <a:pPr marL="114300" indent="0" algn="just">
              <a:buNone/>
            </a:pPr>
            <a:r>
              <a:rPr lang="pl-PL" dirty="0">
                <a:latin typeface="Noto Serif" panose="02020600060500020200" pitchFamily="18" charset="0"/>
              </a:rPr>
              <a:t>1)obywatela polskiego oraz osoby mającej miejsce stałego pobytu na terytorium RP – w odniesieniu do orzeczonej kary pozbawienia wolności bądź środka o charakterze izolacyjnym, jak również kary grzywny lub zakazu zajmowania określonego stanowiska, wykonywania określonego zawodu lub prowadzenia określonej działalności gospodarczej, zakazu prowadzenia pojazdów, przepadku albo środka zabezpieczającego niepolegającego na pozbawieniu wolności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art. 609 § 1 i 2</a:t>
            </a:r>
            <a:r>
              <a:rPr lang="pl-PL" dirty="0">
                <a:latin typeface="Noto Serif" panose="02020600060500020200" pitchFamily="18" charset="0"/>
              </a:rPr>
              <a:t> KPK);2)osoby posiadającej mienie na terytorium RP bądź osoby prowadzącej działalność zawodową na terytorium RP – w odniesieniu do grzywny lub zakazu zajmowania określonego stanowiska, wykonywania określonego zawodu lub prowadzenia określonej działalności gospodarczej, zakazu prowadzenia pojazdów, przepadku albo środka zabezpieczającego niepolegającego na pozbawieniu wolności (</a:t>
            </a:r>
            <a:r>
              <a:rPr lang="pl-PL" dirty="0">
                <a:latin typeface="Noto Serif" panose="02020600060500020200" pitchFamily="18" charset="0"/>
                <a:hlinkClick r:id="rId5">
                  <a:extLst>
                    <a:ext uri="{A12FA001-AC4F-418D-AE19-62706E023703}">
                      <ahyp:hlinkClr xmlns:ahyp="http://schemas.microsoft.com/office/drawing/2018/hyperlinkcolor" val="tx"/>
                    </a:ext>
                  </a:extLst>
                </a:hlinkClick>
              </a:rPr>
              <a:t>art. 609 § 2</a:t>
            </a:r>
            <a:r>
              <a:rPr lang="pl-PL" dirty="0">
                <a:latin typeface="Noto Serif" panose="02020600060500020200" pitchFamily="18" charset="0"/>
              </a:rPr>
              <a:t> KPK).</a:t>
            </a:r>
          </a:p>
          <a:p>
            <a:pPr marL="114300" indent="0" algn="just">
              <a:buNone/>
            </a:pPr>
            <a:endParaRPr lang="pl-PL" dirty="0">
              <a:latin typeface="Noto Serif" panose="02020600060500020200" pitchFamily="18" charset="0"/>
            </a:endParaRP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891078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B8164D-C43A-4DA1-8670-E87A56991FB4}"/>
              </a:ext>
            </a:extLst>
          </p:cNvPr>
          <p:cNvSpPr>
            <a:spLocks noGrp="1"/>
          </p:cNvSpPr>
          <p:nvPr>
            <p:ph type="title"/>
          </p:nvPr>
        </p:nvSpPr>
        <p:spPr>
          <a:xfrm>
            <a:off x="646111" y="452718"/>
            <a:ext cx="9404723" cy="883713"/>
          </a:xfrm>
        </p:spPr>
        <p:txBody>
          <a:bodyPr/>
          <a:lstStyle/>
          <a:p>
            <a:r>
              <a:rPr lang="pl-PL" dirty="0"/>
              <a:t>Przekazanie ścigania</a:t>
            </a:r>
          </a:p>
        </p:txBody>
      </p:sp>
      <p:sp>
        <p:nvSpPr>
          <p:cNvPr id="3" name="Symbol zastępczy zawartości 2">
            <a:extLst>
              <a:ext uri="{FF2B5EF4-FFF2-40B4-BE49-F238E27FC236}">
                <a16:creationId xmlns:a16="http://schemas.microsoft.com/office/drawing/2014/main" id="{577962EC-0F46-4E31-987D-E4669D9A646F}"/>
              </a:ext>
            </a:extLst>
          </p:cNvPr>
          <p:cNvSpPr>
            <a:spLocks noGrp="1"/>
          </p:cNvSpPr>
          <p:nvPr>
            <p:ph idx="1"/>
          </p:nvPr>
        </p:nvSpPr>
        <p:spPr>
          <a:xfrm>
            <a:off x="341644" y="1336431"/>
            <a:ext cx="11565653" cy="5205046"/>
          </a:xfrm>
        </p:spPr>
        <p:txBody>
          <a:bodyPr>
            <a:normAutofit fontScale="92500" lnSpcReduction="1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Ad. 2. Drugi wyjątek od reguły ujętej w § 1 odnosi się do sytuacji, gdy orzeczenie zapadłe za granicą dotyczy przestępstwa, w związku z którym nastąpiło </a:t>
            </a:r>
            <a:r>
              <a:rPr lang="pl-PL" b="1" dirty="0">
                <a:latin typeface="Noto Serif" panose="02020600060500020200" pitchFamily="18" charset="0"/>
                <a:ea typeface="Noto Serif" panose="02020600060500020200" pitchFamily="18" charset="0"/>
                <a:cs typeface="Noto Serif" panose="02020600060500020200" pitchFamily="18" charset="0"/>
              </a:rPr>
              <a:t>przekazanie ścigania z terytorium RP</a:t>
            </a:r>
            <a:r>
              <a:rPr lang="pl-PL" dirty="0">
                <a:latin typeface="Noto Serif" panose="02020600060500020200" pitchFamily="18" charset="0"/>
                <a:ea typeface="Noto Serif" panose="02020600060500020200" pitchFamily="18" charset="0"/>
                <a:cs typeface="Noto Serif" panose="02020600060500020200" pitchFamily="18" charset="0"/>
              </a:rPr>
              <a:t>. Może ono nastąpić na podstawie umowy międzynarodowej dwustronnej przy uwzględnieniu przepisów rozdziału 63 KPK. Z uwagi na subsydiarny charakter przepisów KPK pierwszeństwo uzyskują umowy międzynarodowe. Polska nie ratyfikowała Konwencji Rady Europy z 15.5.1972 r. o przekazywaniu ścigania w sprawach karnych, która weszła w życie 30.3.1978 r. Nie jest więc możliwe sięganie do przepisów tego instrumentu międzynarodowego.</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rPr>
              <a:t>Istota przekazania ścigania sprowadza się do wystąpienia przez państwo </a:t>
            </a:r>
            <a:r>
              <a:rPr lang="pl-PL" i="1" dirty="0" err="1">
                <a:latin typeface="Noto Serif" panose="02020600060500020200" pitchFamily="18" charset="0"/>
              </a:rPr>
              <a:t>loci</a:t>
            </a:r>
            <a:r>
              <a:rPr lang="pl-PL" i="1" dirty="0">
                <a:latin typeface="Noto Serif" panose="02020600060500020200" pitchFamily="18" charset="0"/>
              </a:rPr>
              <a:t> </a:t>
            </a:r>
            <a:r>
              <a:rPr lang="pl-PL" i="1" dirty="0" err="1">
                <a:latin typeface="Noto Serif" panose="02020600060500020200" pitchFamily="18" charset="0"/>
              </a:rPr>
              <a:t>delicti</a:t>
            </a:r>
            <a:r>
              <a:rPr lang="pl-PL" i="1" dirty="0">
                <a:latin typeface="Noto Serif" panose="02020600060500020200" pitchFamily="18" charset="0"/>
              </a:rPr>
              <a:t> </a:t>
            </a:r>
            <a:r>
              <a:rPr lang="pl-PL" i="1" dirty="0" err="1">
                <a:latin typeface="Noto Serif" panose="02020600060500020200" pitchFamily="18" charset="0"/>
              </a:rPr>
              <a:t>commissi</a:t>
            </a:r>
            <a:r>
              <a:rPr lang="pl-PL" dirty="0">
                <a:latin typeface="Noto Serif" panose="02020600060500020200" pitchFamily="18" charset="0"/>
              </a:rPr>
              <a:t> z wnioskiem skierowanym do właściwych organów innego państwa o podjęcie ścigania w konkretnej sprawie, a z drugiej strony, na przejęciu postępowania karnego w takiej sprawie przez organy innego państwa.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Zgodnie z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591 § 6</a:t>
            </a:r>
            <a:r>
              <a:rPr lang="pl-PL" dirty="0">
                <a:latin typeface="Noto Serif" panose="02020600060500020200" pitchFamily="18" charset="0"/>
              </a:rPr>
              <a:t> KPK przekazanie ścigania karnego uważa się za umorzenie postępowania karnego według prawa polskiego. Nie ma więc potrzeby wydania postanowienia o umorzeniu postępowania, ponieważ taki skutek ma przekazanie ścigania. Z chwilą przekazania ścigania materializuje się zakaz dalszego prowadzenia sprawy oraz zakaz ponownego wszczęcia w Polsce postępowania dotyczącego czynu, którego ściganie zostało przekazane za granicę. Nie jest to zakaz absolutny, ponieważ na podstawie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591 § 6</a:t>
            </a:r>
            <a:r>
              <a:rPr lang="pl-PL" dirty="0">
                <a:latin typeface="Noto Serif" panose="02020600060500020200" pitchFamily="18" charset="0"/>
              </a:rPr>
              <a:t> </a:t>
            </a:r>
            <a:r>
              <a:rPr lang="pl-PL" i="1" dirty="0">
                <a:latin typeface="Noto Serif" panose="02020600060500020200" pitchFamily="18" charset="0"/>
              </a:rPr>
              <a:t>in fine</a:t>
            </a:r>
            <a:r>
              <a:rPr lang="pl-PL" dirty="0">
                <a:latin typeface="Noto Serif" panose="02020600060500020200" pitchFamily="18" charset="0"/>
              </a:rPr>
              <a:t> KPK – w razie braku zaniechania ścigania za granicą – możliwe jest ponowne wszczęcie postępowania karnego od początku w Polsce.</a:t>
            </a: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930320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F96765-6F36-4DE8-987E-69C40EAC4B59}"/>
              </a:ext>
            </a:extLst>
          </p:cNvPr>
          <p:cNvSpPr>
            <a:spLocks noGrp="1"/>
          </p:cNvSpPr>
          <p:nvPr>
            <p:ph type="title"/>
          </p:nvPr>
        </p:nvSpPr>
        <p:spPr>
          <a:xfrm>
            <a:off x="646111" y="452718"/>
            <a:ext cx="9404723" cy="883713"/>
          </a:xfrm>
        </p:spPr>
        <p:txBody>
          <a:bodyPr/>
          <a:lstStyle/>
          <a:p>
            <a:r>
              <a:rPr lang="pl-PL" sz="3200" dirty="0"/>
              <a:t>Osądzenie sprawcy przez MTK lub sąd</a:t>
            </a:r>
          </a:p>
        </p:txBody>
      </p:sp>
      <p:sp>
        <p:nvSpPr>
          <p:cNvPr id="3" name="Symbol zastępczy zawartości 2">
            <a:extLst>
              <a:ext uri="{FF2B5EF4-FFF2-40B4-BE49-F238E27FC236}">
                <a16:creationId xmlns:a16="http://schemas.microsoft.com/office/drawing/2014/main" id="{7A9E4437-35BC-4C27-86B9-B1AF9B43BAB1}"/>
              </a:ext>
            </a:extLst>
          </p:cNvPr>
          <p:cNvSpPr>
            <a:spLocks noGrp="1"/>
          </p:cNvSpPr>
          <p:nvPr>
            <p:ph idx="1"/>
          </p:nvPr>
        </p:nvSpPr>
        <p:spPr>
          <a:xfrm>
            <a:off x="371790" y="1426866"/>
            <a:ext cx="11455120" cy="5154804"/>
          </a:xfrm>
        </p:spPr>
        <p:txBody>
          <a:bodyPr>
            <a:normAutofit fontScale="77500" lnSpcReduction="20000"/>
          </a:bodyPr>
          <a:lstStyle/>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Ad. 3. Kolejny wyjątek od zasady samodzielności jurysdykcji krajowej w sprawach karnych został wskazany w art. 114 § 3 pkt 2 KK. Stanowi on, że § 1 nie stosuje się, gdy sprawca został osądzony przez międzynarodowy trybunał karny działający na podstawie wiążącego Polskę prawa międzynarodowego. </a:t>
            </a:r>
            <a:r>
              <a:rPr lang="pl-PL" b="1" dirty="0">
                <a:latin typeface="Noto Serif" panose="02020600060500020200" pitchFamily="18" charset="0"/>
                <a:ea typeface="Noto Serif" panose="02020600060500020200" pitchFamily="18" charset="0"/>
                <a:cs typeface="Noto Serif" panose="02020600060500020200" pitchFamily="18" charset="0"/>
              </a:rPr>
              <a:t>Wyjątek ten odnosi się do MTK jak i trybunałów międzynarodowych </a:t>
            </a:r>
            <a:r>
              <a:rPr lang="pl-PL" b="1" i="1" dirty="0">
                <a:latin typeface="Noto Serif" panose="02020600060500020200" pitchFamily="18" charset="0"/>
                <a:ea typeface="Noto Serif" panose="02020600060500020200" pitchFamily="18" charset="0"/>
                <a:cs typeface="Noto Serif" panose="02020600060500020200" pitchFamily="18" charset="0"/>
              </a:rPr>
              <a:t>ad hoc</a:t>
            </a:r>
            <a:r>
              <a:rPr lang="pl-PL" b="1" dirty="0">
                <a:latin typeface="Noto Serif" panose="02020600060500020200" pitchFamily="18" charset="0"/>
                <a:ea typeface="Noto Serif" panose="02020600060500020200" pitchFamily="18" charset="0"/>
                <a:cs typeface="Noto Serif" panose="02020600060500020200" pitchFamily="18" charset="0"/>
              </a:rPr>
              <a:t>, tj. Międzynarodowy Trybunał Karny dla byłej Jugosławii z siedzibą w Hadze (utworzony 25.5.1993 r. na mocy rezolucji 827 Rady Bezpieczeństwa ONZ) oraz Międzynarodowy Trybunał Karny dla Rwandy (utworzony 8.11.1994 r. na mocy rezolucji 955 oraz 978 i 1165 Rady Bezpieczeństwa ONZ) z siedzibą w </a:t>
            </a:r>
            <a:r>
              <a:rPr lang="pl-PL" b="1" dirty="0" err="1">
                <a:latin typeface="Noto Serif" panose="02020600060500020200" pitchFamily="18" charset="0"/>
                <a:ea typeface="Noto Serif" panose="02020600060500020200" pitchFamily="18" charset="0"/>
                <a:cs typeface="Noto Serif" panose="02020600060500020200" pitchFamily="18" charset="0"/>
              </a:rPr>
              <a:t>Aruszy</a:t>
            </a:r>
            <a:r>
              <a:rPr lang="pl-PL" b="1"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endParaRPr lang="pl-PL" b="1"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Ad. 4. Przewidziane w art. 114 § 3 pkt 3 KK odstępstwo od reguły określonej w § 1 dotyczy sytuacji, gdy zapadło </a:t>
            </a:r>
            <a:r>
              <a:rPr lang="pl-PL" b="1" dirty="0">
                <a:latin typeface="Noto Serif" panose="02020600060500020200" pitchFamily="18" charset="0"/>
                <a:ea typeface="Noto Serif" panose="02020600060500020200" pitchFamily="18" charset="0"/>
                <a:cs typeface="Noto Serif" panose="02020600060500020200" pitchFamily="18" charset="0"/>
              </a:rPr>
              <a:t>prawomocne orzeczenie sądu lub innych organów państwa obcego kończące postępowanie karne, jeżeli wynika to z wiążącej Rzeczpospolitą Polską umowy międzynarodowej</a:t>
            </a:r>
            <a:r>
              <a:rPr lang="pl-PL" dirty="0">
                <a:latin typeface="Noto Serif" panose="02020600060500020200" pitchFamily="18" charset="0"/>
                <a:ea typeface="Noto Serif" panose="02020600060500020200" pitchFamily="18" charset="0"/>
                <a:cs typeface="Noto Serif" panose="02020600060500020200" pitchFamily="18" charset="0"/>
              </a:rPr>
              <a:t>. Wyprowadzenie tego wyjątku nastąpiło </a:t>
            </a:r>
            <a:r>
              <a:rPr lang="pl-PL" dirty="0" err="1">
                <a:latin typeface="Noto Serif" panose="02020600060500020200" pitchFamily="18" charset="0"/>
                <a:ea typeface="Noto Serif" panose="02020600060500020200" pitchFamily="18" charset="0"/>
                <a:cs typeface="Noto Serif" panose="02020600060500020200" pitchFamily="18" charset="0"/>
              </a:rPr>
              <a:t>ZmKK</a:t>
            </a:r>
            <a:r>
              <a:rPr lang="pl-PL" dirty="0">
                <a:latin typeface="Noto Serif" panose="02020600060500020200" pitchFamily="18" charset="0"/>
                <a:ea typeface="Noto Serif" panose="02020600060500020200" pitchFamily="18" charset="0"/>
                <a:cs typeface="Noto Serif" panose="02020600060500020200" pitchFamily="18" charset="0"/>
              </a:rPr>
              <a:t> z 18.3.2004 r., zaś ostateczny kształt został nadany </a:t>
            </a:r>
            <a:r>
              <a:rPr lang="pl-PL" dirty="0" err="1">
                <a:latin typeface="Noto Serif" panose="02020600060500020200" pitchFamily="18" charset="0"/>
                <a:ea typeface="Noto Serif" panose="02020600060500020200" pitchFamily="18" charset="0"/>
                <a:cs typeface="Noto Serif" panose="02020600060500020200" pitchFamily="18" charset="0"/>
              </a:rPr>
              <a:t>ZmKK</a:t>
            </a:r>
            <a:r>
              <a:rPr lang="pl-PL" dirty="0">
                <a:latin typeface="Noto Serif" panose="02020600060500020200" pitchFamily="18" charset="0"/>
                <a:ea typeface="Noto Serif" panose="02020600060500020200" pitchFamily="18" charset="0"/>
                <a:cs typeface="Noto Serif" panose="02020600060500020200" pitchFamily="18" charset="0"/>
              </a:rPr>
              <a:t> z 24.10.2008 r. </a:t>
            </a:r>
            <a:r>
              <a:rPr lang="pl-PL" i="1" dirty="0">
                <a:latin typeface="Noto Serif" panose="02020600060500020200" pitchFamily="18" charset="0"/>
                <a:ea typeface="Noto Serif" panose="02020600060500020200" pitchFamily="18" charset="0"/>
                <a:cs typeface="Noto Serif" panose="02020600060500020200" pitchFamily="18" charset="0"/>
              </a:rPr>
              <a:t>Ratio legis</a:t>
            </a:r>
            <a:r>
              <a:rPr lang="pl-PL" dirty="0">
                <a:latin typeface="Noto Serif" panose="02020600060500020200" pitchFamily="18" charset="0"/>
                <a:ea typeface="Noto Serif" panose="02020600060500020200" pitchFamily="18" charset="0"/>
                <a:cs typeface="Noto Serif" panose="02020600060500020200" pitchFamily="18" charset="0"/>
              </a:rPr>
              <a:t> komentowanego rozwiązania ma na celu zapewnienie urzeczywistnienia europejskiej zasady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dirty="0">
                <a:latin typeface="Noto Serif" panose="02020600060500020200" pitchFamily="18" charset="0"/>
                <a:ea typeface="Noto Serif" panose="02020600060500020200" pitchFamily="18" charset="0"/>
                <a:cs typeface="Noto Serif" panose="02020600060500020200" pitchFamily="18" charset="0"/>
              </a:rPr>
              <a:t>. Stanowi ona, że orzeczenie zapadłe w jednym państwie członkowskim UE, nie tylko powinno zostać wykonane na terytorium innego państwa członkowskiego UE, ale również powinno uniemożliwić wszczęcie postępowania o ten sam czyn wobec tej samej osoby. </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Podstawą tej zasady jest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54</a:t>
            </a:r>
            <a:r>
              <a:rPr lang="pl-PL" dirty="0">
                <a:latin typeface="Noto Serif" panose="02020600060500020200" pitchFamily="18" charset="0"/>
                <a:ea typeface="Noto Serif" panose="02020600060500020200" pitchFamily="18" charset="0"/>
                <a:cs typeface="Noto Serif" panose="02020600060500020200" pitchFamily="18" charset="0"/>
              </a:rPr>
              <a:t> KWUS. Warto tu podnieść dwie kwestie. Po pierwsze, KWUS, tak jak większość dorobku </a:t>
            </a:r>
            <a:r>
              <a:rPr lang="pl-PL" i="1" dirty="0" err="1">
                <a:latin typeface="Noto Serif" panose="02020600060500020200" pitchFamily="18" charset="0"/>
                <a:ea typeface="Noto Serif" panose="02020600060500020200" pitchFamily="18" charset="0"/>
                <a:cs typeface="Noto Serif" panose="02020600060500020200" pitchFamily="18" charset="0"/>
              </a:rPr>
              <a:t>aquis</a:t>
            </a:r>
            <a:r>
              <a:rPr lang="pl-PL" dirty="0">
                <a:latin typeface="Noto Serif" panose="02020600060500020200" pitchFamily="18" charset="0"/>
                <a:ea typeface="Noto Serif" panose="02020600060500020200" pitchFamily="18" charset="0"/>
                <a:cs typeface="Noto Serif" panose="02020600060500020200" pitchFamily="18" charset="0"/>
              </a:rPr>
              <a:t> </a:t>
            </a:r>
            <a:r>
              <a:rPr lang="pl-PL" dirty="0" err="1">
                <a:latin typeface="Noto Serif" panose="02020600060500020200" pitchFamily="18" charset="0"/>
                <a:ea typeface="Noto Serif" panose="02020600060500020200" pitchFamily="18" charset="0"/>
                <a:cs typeface="Noto Serif" panose="02020600060500020200" pitchFamily="18" charset="0"/>
              </a:rPr>
              <a:t>Schengen</a:t>
            </a:r>
            <a:r>
              <a:rPr lang="pl-PL" dirty="0">
                <a:latin typeface="Noto Serif" panose="02020600060500020200" pitchFamily="18" charset="0"/>
                <a:ea typeface="Noto Serif" panose="02020600060500020200" pitchFamily="18" charset="0"/>
                <a:cs typeface="Noto Serif" panose="02020600060500020200" pitchFamily="18" charset="0"/>
              </a:rPr>
              <a:t>, została włączona na mocy art. 1 Protokołu dołączonego do Traktatu z Amsterdamu, do </a:t>
            </a:r>
            <a:r>
              <a:rPr lang="pl-PL" i="1" dirty="0" err="1">
                <a:latin typeface="Noto Serif" panose="02020600060500020200" pitchFamily="18" charset="0"/>
                <a:ea typeface="Noto Serif" panose="02020600060500020200" pitchFamily="18" charset="0"/>
                <a:cs typeface="Noto Serif" panose="02020600060500020200" pitchFamily="18" charset="0"/>
              </a:rPr>
              <a:t>aquis</a:t>
            </a:r>
            <a:r>
              <a:rPr lang="pl-PL" i="1" dirty="0">
                <a:latin typeface="Noto Serif" panose="02020600060500020200" pitchFamily="18" charset="0"/>
                <a:ea typeface="Noto Serif" panose="02020600060500020200" pitchFamily="18" charset="0"/>
                <a:cs typeface="Noto Serif" panose="02020600060500020200" pitchFamily="18" charset="0"/>
              </a:rPr>
              <a:t> </a:t>
            </a:r>
            <a:r>
              <a:rPr lang="pl-PL" i="1" dirty="0" err="1">
                <a:latin typeface="Noto Serif" panose="02020600060500020200" pitchFamily="18" charset="0"/>
                <a:ea typeface="Noto Serif" panose="02020600060500020200" pitchFamily="18" charset="0"/>
                <a:cs typeface="Noto Serif" panose="02020600060500020200" pitchFamily="18" charset="0"/>
              </a:rPr>
              <a:t>communautaire</a:t>
            </a:r>
            <a:r>
              <a:rPr lang="pl-PL" dirty="0">
                <a:latin typeface="Noto Serif" panose="02020600060500020200" pitchFamily="18" charset="0"/>
                <a:ea typeface="Noto Serif" panose="02020600060500020200" pitchFamily="18" charset="0"/>
                <a:cs typeface="Noto Serif" panose="02020600060500020200" pitchFamily="18" charset="0"/>
              </a:rPr>
              <a:t> UE. Z kolei art. 8 tego Protokołu stanowi, że zarówno </a:t>
            </a:r>
            <a:r>
              <a:rPr lang="pl-PL" i="1" dirty="0" err="1">
                <a:latin typeface="Noto Serif" panose="02020600060500020200" pitchFamily="18" charset="0"/>
                <a:ea typeface="Noto Serif" panose="02020600060500020200" pitchFamily="18" charset="0"/>
                <a:cs typeface="Noto Serif" panose="02020600060500020200" pitchFamily="18" charset="0"/>
              </a:rPr>
              <a:t>acquis</a:t>
            </a:r>
            <a:r>
              <a:rPr lang="pl-PL" dirty="0">
                <a:latin typeface="Noto Serif" panose="02020600060500020200" pitchFamily="18" charset="0"/>
                <a:ea typeface="Noto Serif" panose="02020600060500020200" pitchFamily="18" charset="0"/>
                <a:cs typeface="Noto Serif" panose="02020600060500020200" pitchFamily="18" charset="0"/>
              </a:rPr>
              <a:t> </a:t>
            </a:r>
            <a:r>
              <a:rPr lang="pl-PL" dirty="0" err="1">
                <a:latin typeface="Noto Serif" panose="02020600060500020200" pitchFamily="18" charset="0"/>
                <a:ea typeface="Noto Serif" panose="02020600060500020200" pitchFamily="18" charset="0"/>
                <a:cs typeface="Noto Serif" panose="02020600060500020200" pitchFamily="18" charset="0"/>
              </a:rPr>
              <a:t>Schengen</a:t>
            </a:r>
            <a:r>
              <a:rPr lang="pl-PL" dirty="0">
                <a:latin typeface="Noto Serif" panose="02020600060500020200" pitchFamily="18" charset="0"/>
                <a:ea typeface="Noto Serif" panose="02020600060500020200" pitchFamily="18" charset="0"/>
                <a:cs typeface="Noto Serif" panose="02020600060500020200" pitchFamily="18" charset="0"/>
              </a:rPr>
              <a:t>, jak i dalsze środki prawne podjęte przez organy UE w jego ramach, są uznawane za dorobek, który wszystkie państwa kandydujące do przystąpienia zobowiązane są w pełni zaakceptować. Po drugie, postanowienia KWUS w zakresie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dirty="0">
                <a:latin typeface="Noto Serif" panose="02020600060500020200" pitchFamily="18" charset="0"/>
                <a:ea typeface="Noto Serif" panose="02020600060500020200" pitchFamily="18" charset="0"/>
                <a:cs typeface="Noto Serif" panose="02020600060500020200" pitchFamily="18" charset="0"/>
              </a:rPr>
              <a:t>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art. 54–58</a:t>
            </a:r>
            <a:r>
              <a:rPr lang="pl-PL" dirty="0">
                <a:latin typeface="Noto Serif" panose="02020600060500020200" pitchFamily="18" charset="0"/>
                <a:ea typeface="Noto Serif" panose="02020600060500020200" pitchFamily="18" charset="0"/>
                <a:cs typeface="Noto Serif" panose="02020600060500020200" pitchFamily="18" charset="0"/>
              </a:rPr>
              <a:t>) od 1.5.2004 r. wiążą polskie organy wymiaru sprawiedliwości bez potrzeby ratyfikacji KWUS. Wynika to z art. 3 ust. 1 Traktatu z 23.9.2003 r. o przystąpieniu Republiki Czeskiej, Estonii, Cypru, Łotwy, Litwy, Węgier, Malty, Polski, Słowenii i Słowacji. </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0" indent="0">
              <a:buNone/>
            </a:pPr>
            <a:endParaRPr lang="pl-PL" dirty="0"/>
          </a:p>
        </p:txBody>
      </p:sp>
    </p:spTree>
    <p:extLst>
      <p:ext uri="{BB962C8B-B14F-4D97-AF65-F5344CB8AC3E}">
        <p14:creationId xmlns:p14="http://schemas.microsoft.com/office/powerpoint/2010/main" val="340656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8FC66A-2178-4A83-9429-F3F44A9F510E}"/>
              </a:ext>
            </a:extLst>
          </p:cNvPr>
          <p:cNvSpPr>
            <a:spLocks noGrp="1"/>
          </p:cNvSpPr>
          <p:nvPr>
            <p:ph type="title"/>
          </p:nvPr>
        </p:nvSpPr>
        <p:spPr>
          <a:xfrm>
            <a:off x="646111" y="452718"/>
            <a:ext cx="9404723" cy="923906"/>
          </a:xfrm>
        </p:spPr>
        <p:txBody>
          <a:bodyPr/>
          <a:lstStyle/>
          <a:p>
            <a:r>
              <a:rPr lang="pl-PL" dirty="0"/>
              <a:t>Istota Traktatu z </a:t>
            </a:r>
            <a:r>
              <a:rPr lang="pl-PL" dirty="0" err="1"/>
              <a:t>Schengen</a:t>
            </a:r>
            <a:endParaRPr lang="pl-PL" dirty="0"/>
          </a:p>
        </p:txBody>
      </p:sp>
      <p:sp>
        <p:nvSpPr>
          <p:cNvPr id="3" name="Symbol zastępczy zawartości 2">
            <a:extLst>
              <a:ext uri="{FF2B5EF4-FFF2-40B4-BE49-F238E27FC236}">
                <a16:creationId xmlns:a16="http://schemas.microsoft.com/office/drawing/2014/main" id="{95DB615B-EB62-48C4-8B76-E6682E5CDAF7}"/>
              </a:ext>
            </a:extLst>
          </p:cNvPr>
          <p:cNvSpPr>
            <a:spLocks noGrp="1"/>
          </p:cNvSpPr>
          <p:nvPr>
            <p:ph idx="1"/>
          </p:nvPr>
        </p:nvSpPr>
        <p:spPr>
          <a:xfrm>
            <a:off x="351692" y="1446963"/>
            <a:ext cx="11495315" cy="5084465"/>
          </a:xfrm>
        </p:spPr>
        <p:txBody>
          <a:bodyPr>
            <a:normAutofit fontScale="77500" lnSpcReduction="20000"/>
          </a:bodyPr>
          <a:lstStyle/>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W tym miejscu należy wskazać na wyr. SN z 2.6.2006 r. (</a:t>
            </a:r>
            <a:r>
              <a:rPr lang="pl-PL" dirty="0">
                <a:latin typeface="Noto Serif" panose="02020600060500020200" pitchFamily="18" charset="0"/>
                <a:ea typeface="Noto Serif" panose="02020600060500020200" pitchFamily="18" charset="0"/>
                <a:cs typeface="Noto Serif" panose="02020600060500020200" pitchFamily="18" charset="0"/>
                <a:hlinkClick r:id="rId2">
                  <a:extLst>
                    <a:ext uri="{A12FA001-AC4F-418D-AE19-62706E023703}">
                      <ahyp:hlinkClr xmlns:ahyp="http://schemas.microsoft.com/office/drawing/2018/hyperlinkcolor" val="tx"/>
                    </a:ext>
                  </a:extLst>
                </a:hlinkClick>
              </a:rPr>
              <a:t>IV KO 22/05</a:t>
            </a:r>
            <a:r>
              <a:rPr lang="pl-PL" dirty="0">
                <a:latin typeface="Noto Serif" panose="02020600060500020200" pitchFamily="18" charset="0"/>
                <a:ea typeface="Noto Serif" panose="02020600060500020200" pitchFamily="18" charset="0"/>
                <a:cs typeface="Noto Serif" panose="02020600060500020200" pitchFamily="18" charset="0"/>
              </a:rPr>
              <a:t>, OSNKW 2006, Nr 7–8, poz. 75), który wskazał, że "</a:t>
            </a:r>
            <a:r>
              <a:rPr lang="pl-PL" i="1" dirty="0">
                <a:latin typeface="Noto Serif" panose="02020600060500020200" pitchFamily="18" charset="0"/>
                <a:ea typeface="Noto Serif" panose="02020600060500020200" pitchFamily="18" charset="0"/>
                <a:cs typeface="Noto Serif" panose="02020600060500020200" pitchFamily="18" charset="0"/>
              </a:rPr>
              <a:t>w konsekwencji przystąpienia Rzeczypospolitej Polskiej do Unii Europejskiej, częścią systemu prawa polskiego stały się normy dotyczące zasady res iudicata i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i="1" dirty="0">
                <a:latin typeface="Noto Serif" panose="02020600060500020200" pitchFamily="18" charset="0"/>
                <a:ea typeface="Noto Serif" panose="02020600060500020200" pitchFamily="18" charset="0"/>
                <a:cs typeface="Noto Serif" panose="02020600060500020200" pitchFamily="18" charset="0"/>
              </a:rPr>
              <a:t>, stanowiące </a:t>
            </a:r>
            <a:r>
              <a:rPr lang="pl-PL" i="1" dirty="0" err="1">
                <a:latin typeface="Noto Serif" panose="02020600060500020200" pitchFamily="18" charset="0"/>
                <a:ea typeface="Noto Serif" panose="02020600060500020200" pitchFamily="18" charset="0"/>
                <a:cs typeface="Noto Serif" panose="02020600060500020200" pitchFamily="18" charset="0"/>
              </a:rPr>
              <a:t>acquis</a:t>
            </a:r>
            <a:r>
              <a:rPr lang="pl-PL" i="1" dirty="0">
                <a:latin typeface="Noto Serif" panose="02020600060500020200" pitchFamily="18" charset="0"/>
                <a:ea typeface="Noto Serif" panose="02020600060500020200" pitchFamily="18" charset="0"/>
                <a:cs typeface="Noto Serif" panose="02020600060500020200" pitchFamily="18" charset="0"/>
              </a:rPr>
              <a:t> </a:t>
            </a:r>
            <a:r>
              <a:rPr lang="pl-PL" i="1" dirty="0" err="1">
                <a:latin typeface="Noto Serif" panose="02020600060500020200" pitchFamily="18" charset="0"/>
                <a:ea typeface="Noto Serif" panose="02020600060500020200" pitchFamily="18" charset="0"/>
                <a:cs typeface="Noto Serif" panose="02020600060500020200" pitchFamily="18" charset="0"/>
              </a:rPr>
              <a:t>communautaire</a:t>
            </a:r>
            <a:r>
              <a:rPr lang="pl-PL" i="1" dirty="0">
                <a:latin typeface="Noto Serif" panose="02020600060500020200" pitchFamily="18" charset="0"/>
                <a:ea typeface="Noto Serif" panose="02020600060500020200" pitchFamily="18" charset="0"/>
                <a:cs typeface="Noto Serif" panose="02020600060500020200" pitchFamily="18" charset="0"/>
              </a:rPr>
              <a:t>, co w istotny sposób zmieniło zakres obowiązywania zasady powagi rzeczy osądzonej. Na mocy art. 114 § 3 pkt 3 KK w zw. z </a:t>
            </a:r>
            <a:r>
              <a:rPr lang="pl-PL" i="1"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i="1" dirty="0">
                <a:latin typeface="Noto Serif" panose="02020600060500020200" pitchFamily="18" charset="0"/>
                <a:ea typeface="Noto Serif" panose="02020600060500020200" pitchFamily="18" charset="0"/>
                <a:cs typeface="Noto Serif" panose="02020600060500020200" pitchFamily="18" charset="0"/>
              </a:rPr>
              <a:t> Konwencji Wykonawczej do Układu z </a:t>
            </a:r>
            <a:r>
              <a:rPr lang="pl-PL" i="1" dirty="0" err="1">
                <a:latin typeface="Noto Serif" panose="02020600060500020200" pitchFamily="18" charset="0"/>
                <a:ea typeface="Noto Serif" panose="02020600060500020200" pitchFamily="18" charset="0"/>
                <a:cs typeface="Noto Serif" panose="02020600060500020200" pitchFamily="18" charset="0"/>
              </a:rPr>
              <a:t>Schengen</a:t>
            </a:r>
            <a:r>
              <a:rPr lang="pl-PL" i="1" dirty="0">
                <a:latin typeface="Noto Serif" panose="02020600060500020200" pitchFamily="18" charset="0"/>
                <a:ea typeface="Noto Serif" panose="02020600060500020200" pitchFamily="18" charset="0"/>
                <a:cs typeface="Noto Serif" panose="02020600060500020200" pitchFamily="18" charset="0"/>
              </a:rPr>
              <a:t> normy unijne, określające moc prawną orzeczeń wydawanych w państwach członkowskich, zyskały pierwszeństwo przed ogólną zasadą art. 114 § 1 KK</a:t>
            </a:r>
            <a:r>
              <a:rPr lang="pl-PL" dirty="0">
                <a:latin typeface="Noto Serif" panose="02020600060500020200" pitchFamily="18" charset="0"/>
                <a:ea typeface="Noto Serif" panose="02020600060500020200" pitchFamily="18" charset="0"/>
                <a:cs typeface="Noto Serif" panose="02020600060500020200" pitchFamily="18" charset="0"/>
              </a:rPr>
              <a:t>„.</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Przepis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dirty="0">
                <a:latin typeface="Noto Serif" panose="02020600060500020200" pitchFamily="18" charset="0"/>
                <a:ea typeface="Noto Serif" panose="02020600060500020200" pitchFamily="18" charset="0"/>
                <a:cs typeface="Noto Serif" panose="02020600060500020200" pitchFamily="18" charset="0"/>
              </a:rPr>
              <a:t> KWUS stanowi, że "</a:t>
            </a:r>
            <a:r>
              <a:rPr lang="pl-PL" i="1" dirty="0">
                <a:latin typeface="Noto Serif" panose="02020600060500020200" pitchFamily="18" charset="0"/>
                <a:ea typeface="Noto Serif" panose="02020600060500020200" pitchFamily="18" charset="0"/>
                <a:cs typeface="Noto Serif" panose="02020600060500020200" pitchFamily="18" charset="0"/>
              </a:rPr>
              <a:t>osoba, której proces zakończył się wydaniem prawomocnego wyroku na obszarze jednej Umawiającej się Strony, nie może być ścigana na obszarze innej Umawiającej się Strony za ten sam czyn, pod warunkiem, że została nałożona i wykonana kara lub jest ona w trakcie wykonywania, lub nie może być już wykonana na mocy przepisów prawnych skazującej Umawiającej się Strony</a:t>
            </a:r>
            <a:r>
              <a:rPr lang="pl-PL" dirty="0">
                <a:latin typeface="Noto Serif" panose="02020600060500020200" pitchFamily="18" charset="0"/>
                <a:ea typeface="Noto Serif" panose="02020600060500020200" pitchFamily="18" charset="0"/>
                <a:cs typeface="Noto Serif" panose="02020600060500020200" pitchFamily="18" charset="0"/>
              </a:rPr>
              <a:t>". </a:t>
            </a:r>
          </a:p>
          <a:p>
            <a:pPr marL="114300" indent="0" algn="just">
              <a:buNone/>
            </a:pPr>
            <a:r>
              <a:rPr lang="pl-PL" b="1" dirty="0">
                <a:latin typeface="Noto Serif" panose="02020600060500020200" pitchFamily="18" charset="0"/>
                <a:ea typeface="Noto Serif" panose="02020600060500020200" pitchFamily="18" charset="0"/>
                <a:cs typeface="Noto Serif" panose="02020600060500020200" pitchFamily="18" charset="0"/>
              </a:rPr>
              <a:t>Jest on filarem zasady wzajemnego uznawania na obszarze UE, która w szczególności opiera się na wzajemnym zaufaniu między państwami członkowskimi UE. Obejmuje ono nie tylko zaufanie do prawidłowości orzeczeń pochodzących od organów wymiaru sprawiedliwości innych państw, ale także politykę kryminalną</a:t>
            </a:r>
            <a:r>
              <a:rPr lang="pl-PL" dirty="0">
                <a:latin typeface="Noto Serif" panose="02020600060500020200" pitchFamily="18" charset="0"/>
                <a:ea typeface="Noto Serif" panose="02020600060500020200" pitchFamily="18" charset="0"/>
                <a:cs typeface="Noto Serif" panose="02020600060500020200" pitchFamily="18" charset="0"/>
              </a:rPr>
              <a:t>. </a:t>
            </a:r>
          </a:p>
          <a:p>
            <a:pPr marL="114300" indent="0" algn="just">
              <a:buNone/>
            </a:pPr>
            <a:endParaRPr lang="pl-PL" dirty="0">
              <a:latin typeface="Noto Serif" panose="02020600060500020200" pitchFamily="18" charset="0"/>
              <a:ea typeface="Noto Serif" panose="02020600060500020200" pitchFamily="18" charset="0"/>
              <a:cs typeface="Noto Serif" panose="02020600060500020200" pitchFamily="18" charset="0"/>
            </a:endParaRPr>
          </a:p>
          <a:p>
            <a:pPr marL="114300" indent="0" algn="just">
              <a:buNone/>
            </a:pPr>
            <a:r>
              <a:rPr lang="pl-PL" dirty="0">
                <a:latin typeface="Noto Serif" panose="02020600060500020200" pitchFamily="18" charset="0"/>
                <a:ea typeface="Noto Serif" panose="02020600060500020200" pitchFamily="18" charset="0"/>
                <a:cs typeface="Noto Serif" panose="02020600060500020200" pitchFamily="18" charset="0"/>
              </a:rPr>
              <a:t>Współczesny poziom harmonizacji daleki jest od stanu, w którym zostałyby unicestwione różnice między systemami prawa karnego państw członkowskich UE. Oznacza to, że pewne różnice między rozstrzygnięciami, które mogłyby zapaść w różnych państwach, są nie do uniknięcia. Nie należy jednak traktować tych rozbieżności jako wykluczających skuteczne stosowanie zasady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dirty="0">
                <a:latin typeface="Noto Serif" panose="02020600060500020200" pitchFamily="18" charset="0"/>
                <a:ea typeface="Noto Serif" panose="02020600060500020200" pitchFamily="18" charset="0"/>
                <a:cs typeface="Noto Serif" panose="02020600060500020200" pitchFamily="18" charset="0"/>
              </a:rPr>
              <a:t>. Kamieniem milowym w przewartościowywaniu zasady </a:t>
            </a:r>
            <a:r>
              <a:rPr lang="pl-PL" i="1" dirty="0" err="1">
                <a:latin typeface="Noto Serif" panose="02020600060500020200" pitchFamily="18" charset="0"/>
                <a:ea typeface="Noto Serif" panose="02020600060500020200" pitchFamily="18" charset="0"/>
                <a:cs typeface="Noto Serif" panose="02020600060500020200" pitchFamily="18" charset="0"/>
              </a:rPr>
              <a:t>ne</a:t>
            </a:r>
            <a:r>
              <a:rPr lang="pl-PL" i="1" dirty="0">
                <a:latin typeface="Noto Serif" panose="02020600060500020200" pitchFamily="18" charset="0"/>
                <a:ea typeface="Noto Serif" panose="02020600060500020200" pitchFamily="18" charset="0"/>
                <a:cs typeface="Noto Serif" panose="02020600060500020200" pitchFamily="18" charset="0"/>
              </a:rPr>
              <a:t> bis in </a:t>
            </a:r>
            <a:r>
              <a:rPr lang="pl-PL" i="1" dirty="0" err="1">
                <a:latin typeface="Noto Serif" panose="02020600060500020200" pitchFamily="18" charset="0"/>
                <a:ea typeface="Noto Serif" panose="02020600060500020200" pitchFamily="18" charset="0"/>
                <a:cs typeface="Noto Serif" panose="02020600060500020200" pitchFamily="18" charset="0"/>
              </a:rPr>
              <a:t>idem</a:t>
            </a:r>
            <a:r>
              <a:rPr lang="pl-PL" dirty="0">
                <a:latin typeface="Noto Serif" panose="02020600060500020200" pitchFamily="18" charset="0"/>
                <a:ea typeface="Noto Serif" panose="02020600060500020200" pitchFamily="18" charset="0"/>
                <a:cs typeface="Noto Serif" panose="02020600060500020200" pitchFamily="18" charset="0"/>
              </a:rPr>
              <a:t> na obszarze państw członkowskich UE jest interpretacja przepisu </a:t>
            </a:r>
            <a:r>
              <a:rPr lang="pl-PL" dirty="0">
                <a:latin typeface="Noto Serif" panose="02020600060500020200" pitchFamily="18" charset="0"/>
                <a:ea typeface="Noto Serif" panose="02020600060500020200" pitchFamily="18" charset="0"/>
                <a:cs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dirty="0">
                <a:latin typeface="Noto Serif" panose="02020600060500020200" pitchFamily="18" charset="0"/>
                <a:ea typeface="Noto Serif" panose="02020600060500020200" pitchFamily="18" charset="0"/>
                <a:cs typeface="Noto Serif" panose="02020600060500020200" pitchFamily="18" charset="0"/>
              </a:rPr>
              <a:t> KWUS dokonywana przez Trybunał Sprawiedliwości.</a:t>
            </a:r>
          </a:p>
          <a:p>
            <a:pPr marL="0" indent="0">
              <a:buNone/>
            </a:pPr>
            <a:endParaRPr lang="pl-PL" dirty="0"/>
          </a:p>
        </p:txBody>
      </p:sp>
    </p:spTree>
    <p:extLst>
      <p:ext uri="{BB962C8B-B14F-4D97-AF65-F5344CB8AC3E}">
        <p14:creationId xmlns:p14="http://schemas.microsoft.com/office/powerpoint/2010/main" val="70227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F3A103-0C8C-4B8C-96BF-C951E3A19157}"/>
              </a:ext>
            </a:extLst>
          </p:cNvPr>
          <p:cNvSpPr>
            <a:spLocks noGrp="1"/>
          </p:cNvSpPr>
          <p:nvPr>
            <p:ph type="title"/>
          </p:nvPr>
        </p:nvSpPr>
        <p:spPr>
          <a:xfrm>
            <a:off x="646111" y="452718"/>
            <a:ext cx="9404723" cy="974148"/>
          </a:xfrm>
        </p:spPr>
        <p:txBody>
          <a:bodyPr/>
          <a:lstStyle/>
          <a:p>
            <a:r>
              <a:rPr lang="pl-PL" sz="4000" dirty="0"/>
              <a:t>Zakres pojęcia „prawomocny wyrok”</a:t>
            </a:r>
          </a:p>
        </p:txBody>
      </p:sp>
      <p:sp>
        <p:nvSpPr>
          <p:cNvPr id="3" name="Symbol zastępczy zawartości 2">
            <a:extLst>
              <a:ext uri="{FF2B5EF4-FFF2-40B4-BE49-F238E27FC236}">
                <a16:creationId xmlns:a16="http://schemas.microsoft.com/office/drawing/2014/main" id="{A0E6E516-B75B-497F-9BD4-7FC5CE7FEEA3}"/>
              </a:ext>
            </a:extLst>
          </p:cNvPr>
          <p:cNvSpPr>
            <a:spLocks noGrp="1"/>
          </p:cNvSpPr>
          <p:nvPr>
            <p:ph idx="1"/>
          </p:nvPr>
        </p:nvSpPr>
        <p:spPr>
          <a:xfrm>
            <a:off x="291402" y="1426866"/>
            <a:ext cx="11555605" cy="5104563"/>
          </a:xfrm>
        </p:spPr>
        <p:txBody>
          <a:bodyPr>
            <a:normAutofit fontScale="77500" lnSpcReduction="20000"/>
          </a:bodyPr>
          <a:lstStyle/>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Pojęcie prawomocnego wyroku na gruncie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54</a:t>
            </a:r>
            <a:r>
              <a:rPr lang="pl-PL" dirty="0">
                <a:latin typeface="Noto Serif" panose="02020600060500020200" pitchFamily="18" charset="0"/>
              </a:rPr>
              <a:t> KWUS, które stanowi przeszkodę do wszczęcia lub prowadzenia postępowania karnego o ten sam czyn zabroniony przed sądem polskim obejmuje:</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1)</a:t>
            </a:r>
            <a:r>
              <a:rPr lang="pl-PL" dirty="0">
                <a:latin typeface="Noto Serif" panose="02020600060500020200" pitchFamily="18" charset="0"/>
              </a:rPr>
              <a:t> </a:t>
            </a:r>
            <a:r>
              <a:rPr lang="pl-PL" b="1" dirty="0">
                <a:latin typeface="Noto Serif" panose="02020600060500020200" pitchFamily="18" charset="0"/>
              </a:rPr>
              <a:t>prawomocne wyroki skazujące, w tym orzeczenie zapadłe w trybach konsensualnych, wyrok nakazowy oraz o odstąpieniu od wymierzenia kary, jak też wyrok uniewinniający </a:t>
            </a:r>
            <a:r>
              <a:rPr lang="pl-PL" dirty="0">
                <a:latin typeface="Noto Serif" panose="02020600060500020200" pitchFamily="18" charset="0"/>
              </a:rPr>
              <a:t>(zob. wyr. TS z 28.9.2006 r. w sprawie </a:t>
            </a:r>
            <a:r>
              <a:rPr lang="pl-PL" i="1" dirty="0">
                <a:latin typeface="Noto Serif" panose="02020600060500020200" pitchFamily="18" charset="0"/>
              </a:rPr>
              <a:t>Jean Leon Van </a:t>
            </a:r>
            <a:r>
              <a:rPr lang="pl-PL" i="1" dirty="0" err="1">
                <a:latin typeface="Noto Serif" panose="02020600060500020200" pitchFamily="18" charset="0"/>
              </a:rPr>
              <a:t>Straaten</a:t>
            </a:r>
            <a:r>
              <a:rPr lang="pl-PL" i="1" dirty="0">
                <a:latin typeface="Noto Serif" panose="02020600060500020200" pitchFamily="18" charset="0"/>
              </a:rPr>
              <a:t> przeciwko </a:t>
            </a:r>
            <a:r>
              <a:rPr lang="pl-PL" i="1" dirty="0" err="1">
                <a:latin typeface="Noto Serif" panose="02020600060500020200" pitchFamily="18" charset="0"/>
              </a:rPr>
              <a:t>Staat</a:t>
            </a:r>
            <a:r>
              <a:rPr lang="pl-PL" i="1" dirty="0">
                <a:latin typeface="Noto Serif" panose="02020600060500020200" pitchFamily="18" charset="0"/>
              </a:rPr>
              <a:t> der </a:t>
            </a:r>
            <a:r>
              <a:rPr lang="pl-PL" i="1" dirty="0" err="1">
                <a:latin typeface="Noto Serif" panose="02020600060500020200" pitchFamily="18" charset="0"/>
              </a:rPr>
              <a:t>Nederlanden</a:t>
            </a:r>
            <a:r>
              <a:rPr lang="pl-PL" i="1" dirty="0">
                <a:latin typeface="Noto Serif" panose="02020600060500020200" pitchFamily="18" charset="0"/>
              </a:rPr>
              <a:t> i </a:t>
            </a:r>
            <a:r>
              <a:rPr lang="pl-PL" i="1" dirty="0" err="1">
                <a:latin typeface="Noto Serif" panose="02020600060500020200" pitchFamily="18" charset="0"/>
              </a:rPr>
              <a:t>Republiek</a:t>
            </a:r>
            <a:r>
              <a:rPr lang="pl-PL" i="1" dirty="0">
                <a:latin typeface="Noto Serif" panose="02020600060500020200" pitchFamily="18" charset="0"/>
              </a:rPr>
              <a:t> </a:t>
            </a:r>
            <a:r>
              <a:rPr lang="pl-PL" i="1" dirty="0" err="1">
                <a:latin typeface="Noto Serif" panose="02020600060500020200" pitchFamily="18" charset="0"/>
              </a:rPr>
              <a:t>Italië</a:t>
            </a:r>
            <a:r>
              <a:rPr lang="pl-PL" dirty="0">
                <a:latin typeface="Noto Serif" panose="02020600060500020200" pitchFamily="18" charset="0"/>
              </a:rPr>
              <a:t>,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C-150/05</a:t>
            </a:r>
            <a:r>
              <a:rPr lang="pl-PL" dirty="0">
                <a:latin typeface="Noto Serif" panose="02020600060500020200" pitchFamily="18" charset="0"/>
              </a:rPr>
              <a:t>, EU:C:2006:614; wyrok TS z 27.5.2014 r. w sprawie </a:t>
            </a:r>
            <a:r>
              <a:rPr lang="pl-PL" i="1" dirty="0">
                <a:latin typeface="Noto Serif" panose="02020600060500020200" pitchFamily="18" charset="0"/>
              </a:rPr>
              <a:t>Zorana </a:t>
            </a:r>
            <a:r>
              <a:rPr lang="pl-PL" i="1" dirty="0" err="1">
                <a:latin typeface="Noto Serif" panose="02020600060500020200" pitchFamily="18" charset="0"/>
              </a:rPr>
              <a:t>Spasicia</a:t>
            </a:r>
            <a:r>
              <a:rPr lang="pl-PL" dirty="0">
                <a:latin typeface="Noto Serif" panose="02020600060500020200" pitchFamily="18" charset="0"/>
              </a:rPr>
              <a:t>,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C-129/14 PPU</a:t>
            </a:r>
            <a:r>
              <a:rPr lang="pl-PL" dirty="0">
                <a:latin typeface="Noto Serif" panose="02020600060500020200" pitchFamily="18" charset="0"/>
              </a:rPr>
              <a:t>, EU:C:2014:586);</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2)</a:t>
            </a:r>
            <a:r>
              <a:rPr lang="pl-PL" dirty="0">
                <a:latin typeface="Noto Serif" panose="02020600060500020200" pitchFamily="18" charset="0"/>
              </a:rPr>
              <a:t> orzeczenia, które wiążą się </a:t>
            </a:r>
            <a:r>
              <a:rPr lang="pl-PL" b="1" dirty="0">
                <a:latin typeface="Noto Serif" panose="02020600060500020200" pitchFamily="18" charset="0"/>
              </a:rPr>
              <a:t>z orzeczeniem instytucji probacyjnej </a:t>
            </a:r>
            <a:r>
              <a:rPr lang="pl-PL" dirty="0">
                <a:latin typeface="Noto Serif" panose="02020600060500020200" pitchFamily="18" charset="0"/>
              </a:rPr>
              <a:t>(np. wyr. TS z 18.7.2007 r. w sprawie </a:t>
            </a:r>
            <a:r>
              <a:rPr lang="pl-PL" i="1" dirty="0" err="1">
                <a:latin typeface="Noto Serif" panose="02020600060500020200" pitchFamily="18" charset="0"/>
              </a:rPr>
              <a:t>Jürgen</a:t>
            </a:r>
            <a:r>
              <a:rPr lang="pl-PL" i="1" dirty="0">
                <a:latin typeface="Noto Serif" panose="02020600060500020200" pitchFamily="18" charset="0"/>
              </a:rPr>
              <a:t> </a:t>
            </a:r>
            <a:r>
              <a:rPr lang="pl-PL" i="1" dirty="0" err="1">
                <a:latin typeface="Noto Serif" panose="02020600060500020200" pitchFamily="18" charset="0"/>
              </a:rPr>
              <a:t>Kretzinger</a:t>
            </a:r>
            <a:r>
              <a:rPr lang="pl-PL" dirty="0">
                <a:latin typeface="Noto Serif" panose="02020600060500020200" pitchFamily="18" charset="0"/>
              </a:rPr>
              <a:t>, </a:t>
            </a:r>
            <a:r>
              <a:rPr lang="pl-PL" dirty="0">
                <a:latin typeface="Noto Serif" panose="02020600060500020200" pitchFamily="18" charset="0"/>
                <a:hlinkClick r:id="rId5">
                  <a:extLst>
                    <a:ext uri="{A12FA001-AC4F-418D-AE19-62706E023703}">
                      <ahyp:hlinkClr xmlns:ahyp="http://schemas.microsoft.com/office/drawing/2018/hyperlinkcolor" val="tx"/>
                    </a:ext>
                  </a:extLst>
                </a:hlinkClick>
              </a:rPr>
              <a:t>C-288/05</a:t>
            </a:r>
            <a:r>
              <a:rPr lang="pl-PL" dirty="0">
                <a:latin typeface="Noto Serif" panose="02020600060500020200" pitchFamily="18" charset="0"/>
              </a:rPr>
              <a:t>, EU:C:2007:441);</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3)</a:t>
            </a:r>
            <a:r>
              <a:rPr lang="pl-PL" dirty="0">
                <a:latin typeface="Noto Serif" panose="02020600060500020200" pitchFamily="18" charset="0"/>
              </a:rPr>
              <a:t> orzeczenia merytoryczne </a:t>
            </a:r>
            <a:r>
              <a:rPr lang="pl-PL" b="1" dirty="0">
                <a:latin typeface="Noto Serif" panose="02020600060500020200" pitchFamily="18" charset="0"/>
              </a:rPr>
              <a:t>wydane </a:t>
            </a:r>
            <a:r>
              <a:rPr lang="pl-PL" b="1" i="1" dirty="0">
                <a:latin typeface="Noto Serif" panose="02020600060500020200" pitchFamily="18" charset="0"/>
              </a:rPr>
              <a:t>in </a:t>
            </a:r>
            <a:r>
              <a:rPr lang="pl-PL" b="1" i="1" dirty="0" err="1">
                <a:latin typeface="Noto Serif" panose="02020600060500020200" pitchFamily="18" charset="0"/>
              </a:rPr>
              <a:t>absentia</a:t>
            </a:r>
            <a:r>
              <a:rPr lang="pl-PL" b="1" dirty="0">
                <a:latin typeface="Noto Serif" panose="02020600060500020200" pitchFamily="18" charset="0"/>
              </a:rPr>
              <a:t> </a:t>
            </a:r>
            <a:r>
              <a:rPr lang="pl-PL" dirty="0">
                <a:latin typeface="Noto Serif" panose="02020600060500020200" pitchFamily="18" charset="0"/>
              </a:rPr>
              <a:t>(por. wyr. TS z 18.7.2007 r. w sprawie </a:t>
            </a:r>
            <a:r>
              <a:rPr lang="pl-PL" i="1" dirty="0" err="1">
                <a:latin typeface="Noto Serif" panose="02020600060500020200" pitchFamily="18" charset="0"/>
              </a:rPr>
              <a:t>Jürgen</a:t>
            </a:r>
            <a:r>
              <a:rPr lang="pl-PL" i="1" dirty="0">
                <a:latin typeface="Noto Serif" panose="02020600060500020200" pitchFamily="18" charset="0"/>
              </a:rPr>
              <a:t> </a:t>
            </a:r>
            <a:r>
              <a:rPr lang="pl-PL" i="1" dirty="0" err="1">
                <a:latin typeface="Noto Serif" panose="02020600060500020200" pitchFamily="18" charset="0"/>
              </a:rPr>
              <a:t>Kretzinger</a:t>
            </a:r>
            <a:r>
              <a:rPr lang="pl-PL" dirty="0">
                <a:latin typeface="Noto Serif" panose="02020600060500020200" pitchFamily="18" charset="0"/>
              </a:rPr>
              <a:t>; opinia rzecznika generalnego </a:t>
            </a:r>
            <a:r>
              <a:rPr lang="pl-PL" i="1" dirty="0">
                <a:latin typeface="Noto Serif" panose="02020600060500020200" pitchFamily="18" charset="0"/>
              </a:rPr>
              <a:t>E. </a:t>
            </a:r>
            <a:r>
              <a:rPr lang="pl-PL" i="1" dirty="0" err="1">
                <a:latin typeface="Noto Serif" panose="02020600060500020200" pitchFamily="18" charset="0"/>
              </a:rPr>
              <a:t>Sharpston</a:t>
            </a:r>
            <a:r>
              <a:rPr lang="pl-PL" dirty="0">
                <a:latin typeface="Noto Serif" panose="02020600060500020200" pitchFamily="18" charset="0"/>
              </a:rPr>
              <a:t> z 15.6.2006 r. w sprawie </a:t>
            </a:r>
            <a:r>
              <a:rPr lang="pl-PL" i="1" dirty="0">
                <a:latin typeface="Noto Serif" panose="02020600060500020200" pitchFamily="18" charset="0"/>
              </a:rPr>
              <a:t>Giuseppe Francesco </a:t>
            </a:r>
            <a:r>
              <a:rPr lang="pl-PL" i="1" dirty="0" err="1">
                <a:latin typeface="Noto Serif" panose="02020600060500020200" pitchFamily="18" charset="0"/>
              </a:rPr>
              <a:t>Gaspariniego</a:t>
            </a:r>
            <a:r>
              <a:rPr lang="pl-PL" i="1" dirty="0">
                <a:latin typeface="Noto Serif" panose="02020600060500020200" pitchFamily="18" charset="0"/>
              </a:rPr>
              <a:t> i innych</a:t>
            </a:r>
            <a:r>
              <a:rPr lang="pl-PL" dirty="0">
                <a:latin typeface="Noto Serif" panose="02020600060500020200" pitchFamily="18" charset="0"/>
              </a:rPr>
              <a:t>, </a:t>
            </a:r>
            <a:r>
              <a:rPr lang="pl-PL" dirty="0">
                <a:latin typeface="Noto Serif" panose="02020600060500020200" pitchFamily="18" charset="0"/>
                <a:hlinkClick r:id="rId6">
                  <a:extLst>
                    <a:ext uri="{A12FA001-AC4F-418D-AE19-62706E023703}">
                      <ahyp:hlinkClr xmlns:ahyp="http://schemas.microsoft.com/office/drawing/2018/hyperlinkcolor" val="tx"/>
                    </a:ext>
                  </a:extLst>
                </a:hlinkClick>
              </a:rPr>
              <a:t>C-467/04</a:t>
            </a:r>
            <a:r>
              <a:rPr lang="pl-PL" dirty="0">
                <a:latin typeface="Noto Serif" panose="02020600060500020200" pitchFamily="18" charset="0"/>
              </a:rPr>
              <a:t>, EU:C:2006:406, pkt 92–103);</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4)</a:t>
            </a:r>
            <a:r>
              <a:rPr lang="pl-PL" dirty="0">
                <a:latin typeface="Noto Serif" panose="02020600060500020200" pitchFamily="18" charset="0"/>
              </a:rPr>
              <a:t> gdy proces zakończył się prawomocnym wyrokiem, nawet jeśli na podstawie prawa państwa, w którym został skazany wymierzona kara nigdy nie mogła być natychmiastowo wykonana ze względu na szczególne uregulowania proceduralne takie jak te, których dotyczy postępowanie przed sądem krajowym (wyr. TS z 11.12.2008 r. w sprawie </a:t>
            </a:r>
            <a:r>
              <a:rPr lang="pl-PL" i="1" dirty="0" err="1">
                <a:latin typeface="Noto Serif" panose="02020600060500020200" pitchFamily="18" charset="0"/>
              </a:rPr>
              <a:t>Bourquainia</a:t>
            </a:r>
            <a:r>
              <a:rPr lang="pl-PL" dirty="0">
                <a:latin typeface="Noto Serif" panose="02020600060500020200" pitchFamily="18" charset="0"/>
              </a:rPr>
              <a:t>, </a:t>
            </a:r>
            <a:r>
              <a:rPr lang="pl-PL" dirty="0">
                <a:latin typeface="Noto Serif" panose="02020600060500020200" pitchFamily="18" charset="0"/>
                <a:hlinkClick r:id="rId7">
                  <a:extLst>
                    <a:ext uri="{A12FA001-AC4F-418D-AE19-62706E023703}">
                      <ahyp:hlinkClr xmlns:ahyp="http://schemas.microsoft.com/office/drawing/2018/hyperlinkcolor" val="tx"/>
                    </a:ext>
                  </a:extLst>
                </a:hlinkClick>
              </a:rPr>
              <a:t>C-297/07</a:t>
            </a:r>
            <a:r>
              <a:rPr lang="pl-PL" dirty="0">
                <a:latin typeface="Noto Serif" panose="02020600060500020200" pitchFamily="18" charset="0"/>
              </a:rPr>
              <a:t> EU:C:2008:708);</a:t>
            </a: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3364215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4DBEC2-D4F2-4C61-8FC0-04BB2E0300C3}"/>
              </a:ext>
            </a:extLst>
          </p:cNvPr>
          <p:cNvSpPr>
            <a:spLocks noGrp="1"/>
          </p:cNvSpPr>
          <p:nvPr>
            <p:ph type="title"/>
          </p:nvPr>
        </p:nvSpPr>
        <p:spPr>
          <a:xfrm>
            <a:off x="646111" y="452718"/>
            <a:ext cx="9404723" cy="944003"/>
          </a:xfrm>
        </p:spPr>
        <p:txBody>
          <a:bodyPr/>
          <a:lstStyle/>
          <a:p>
            <a:r>
              <a:rPr lang="pl-PL" sz="4000" dirty="0"/>
              <a:t>Zakres pojęcia „prawomocny wyrok”</a:t>
            </a:r>
          </a:p>
        </p:txBody>
      </p:sp>
      <p:sp>
        <p:nvSpPr>
          <p:cNvPr id="3" name="Symbol zastępczy zawartości 2">
            <a:extLst>
              <a:ext uri="{FF2B5EF4-FFF2-40B4-BE49-F238E27FC236}">
                <a16:creationId xmlns:a16="http://schemas.microsoft.com/office/drawing/2014/main" id="{0C7E5BC7-0742-4D4B-83EF-24BCCFD860B7}"/>
              </a:ext>
            </a:extLst>
          </p:cNvPr>
          <p:cNvSpPr>
            <a:spLocks noGrp="1"/>
          </p:cNvSpPr>
          <p:nvPr>
            <p:ph idx="1"/>
          </p:nvPr>
        </p:nvSpPr>
        <p:spPr>
          <a:xfrm>
            <a:off x="321548" y="1396722"/>
            <a:ext cx="11505362" cy="5124658"/>
          </a:xfrm>
        </p:spPr>
        <p:txBody>
          <a:bodyPr>
            <a:normAutofit fontScale="92500" lnSpcReduction="10000"/>
          </a:bodyPr>
          <a:lstStyle/>
          <a:p>
            <a:pPr marL="114300" indent="0" algn="just">
              <a:buNone/>
            </a:pPr>
            <a:r>
              <a:rPr lang="pl-PL" b="1" dirty="0">
                <a:latin typeface="Noto Serif" panose="02020600060500020200" pitchFamily="18" charset="0"/>
              </a:rPr>
              <a:t>5) </a:t>
            </a:r>
            <a:r>
              <a:rPr lang="pl-PL" dirty="0">
                <a:latin typeface="Noto Serif" panose="02020600060500020200" pitchFamily="18" charset="0"/>
              </a:rPr>
              <a:t>decyzję, która zapadła w postępowaniu przygotowawczym, </a:t>
            </a:r>
            <a:r>
              <a:rPr lang="pl-PL" b="1" dirty="0">
                <a:latin typeface="Noto Serif" panose="02020600060500020200" pitchFamily="18" charset="0"/>
              </a:rPr>
              <a:t>w wyniku której na podejrzanego może zostać nałożona kara</a:t>
            </a:r>
            <a:r>
              <a:rPr lang="pl-PL" dirty="0">
                <a:latin typeface="Noto Serif" panose="02020600060500020200" pitchFamily="18" charset="0"/>
              </a:rPr>
              <a:t> (zob. wyr. TS z 11.2.2003 r. w połączonych sprawach </a:t>
            </a:r>
            <a:r>
              <a:rPr lang="pl-PL" i="1" dirty="0" err="1">
                <a:latin typeface="Noto Serif" panose="02020600060500020200" pitchFamily="18" charset="0"/>
              </a:rPr>
              <a:t>Hüseyin</a:t>
            </a:r>
            <a:r>
              <a:rPr lang="pl-PL" i="1" dirty="0">
                <a:latin typeface="Noto Serif" panose="02020600060500020200" pitchFamily="18" charset="0"/>
              </a:rPr>
              <a:t> </a:t>
            </a:r>
            <a:r>
              <a:rPr lang="pl-PL" i="1" dirty="0" err="1">
                <a:latin typeface="Noto Serif" panose="02020600060500020200" pitchFamily="18" charset="0"/>
              </a:rPr>
              <a:t>Gözütok</a:t>
            </a:r>
            <a:r>
              <a:rPr lang="pl-PL" i="1" dirty="0">
                <a:latin typeface="Noto Serif" panose="02020600060500020200" pitchFamily="18" charset="0"/>
              </a:rPr>
              <a:t> i Klaus </a:t>
            </a:r>
            <a:r>
              <a:rPr lang="pl-PL" i="1" dirty="0" err="1">
                <a:latin typeface="Noto Serif" panose="02020600060500020200" pitchFamily="18" charset="0"/>
              </a:rPr>
              <a:t>Brügge</a:t>
            </a:r>
            <a:r>
              <a:rPr lang="pl-PL" dirty="0">
                <a:latin typeface="Noto Serif" panose="02020600060500020200" pitchFamily="18" charset="0"/>
              </a:rPr>
              <a:t>,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C-187/01</a:t>
            </a:r>
            <a:r>
              <a:rPr lang="pl-PL" dirty="0">
                <a:latin typeface="Noto Serif" panose="02020600060500020200" pitchFamily="18" charset="0"/>
              </a:rPr>
              <a:t> oraz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C-385/01</a:t>
            </a:r>
            <a:r>
              <a:rPr lang="pl-PL" dirty="0">
                <a:latin typeface="Noto Serif" panose="02020600060500020200" pitchFamily="18" charset="0"/>
              </a:rPr>
              <a:t>, EU:C:2003:87). Z powyższego wynika, że zakaz </a:t>
            </a:r>
            <a:r>
              <a:rPr lang="pl-PL" i="1" dirty="0" err="1">
                <a:latin typeface="Noto Serif" panose="02020600060500020200" pitchFamily="18" charset="0"/>
              </a:rPr>
              <a:t>ne</a:t>
            </a:r>
            <a:r>
              <a:rPr lang="pl-PL" i="1" dirty="0">
                <a:latin typeface="Noto Serif" panose="02020600060500020200" pitchFamily="18" charset="0"/>
              </a:rPr>
              <a:t> bis in </a:t>
            </a:r>
            <a:r>
              <a:rPr lang="pl-PL" i="1" dirty="0" err="1">
                <a:latin typeface="Noto Serif" panose="02020600060500020200" pitchFamily="18" charset="0"/>
              </a:rPr>
              <a:t>idem</a:t>
            </a:r>
            <a:r>
              <a:rPr lang="pl-PL" dirty="0">
                <a:latin typeface="Noto Serif" panose="02020600060500020200" pitchFamily="18" charset="0"/>
              </a:rPr>
              <a:t> przewidziany w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art. 607p § 1 pkt 2</a:t>
            </a:r>
            <a:r>
              <a:rPr lang="pl-PL" dirty="0">
                <a:latin typeface="Noto Serif" panose="02020600060500020200" pitchFamily="18" charset="0"/>
              </a:rPr>
              <a:t> KPK obowiązuje w razie wydania w innym państwie członkowskim UE orzeczenia merytorycznie rozstrzygającego kwestię odpowiedzialności za czyny, których dotyczy nakaz;</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6) </a:t>
            </a:r>
            <a:r>
              <a:rPr lang="pl-PL" dirty="0">
                <a:latin typeface="Noto Serif" panose="02020600060500020200" pitchFamily="18" charset="0"/>
              </a:rPr>
              <a:t>orzeczenie organu sądowego, wydane w następstwie przeprowadzonego postępowania karnego, w wyniku którego postępowanie karne wobec oskarżonego zostało prawomocnie umorzone z powodu </a:t>
            </a:r>
            <a:r>
              <a:rPr lang="pl-PL" b="1" dirty="0">
                <a:latin typeface="Noto Serif" panose="02020600060500020200" pitchFamily="18" charset="0"/>
              </a:rPr>
              <a:t>przedawnienia przestępstwa objętego ściganiem </a:t>
            </a:r>
            <a:r>
              <a:rPr lang="pl-PL" dirty="0">
                <a:latin typeface="Noto Serif" panose="02020600060500020200" pitchFamily="18" charset="0"/>
              </a:rPr>
              <a:t>(zob. wyr. TS z 28.9.2006 r. w sprawie </a:t>
            </a:r>
            <a:r>
              <a:rPr lang="pl-PL" i="1" dirty="0">
                <a:latin typeface="Noto Serif" panose="02020600060500020200" pitchFamily="18" charset="0"/>
              </a:rPr>
              <a:t>Giuseppe Francesco </a:t>
            </a:r>
            <a:r>
              <a:rPr lang="pl-PL" i="1" dirty="0" err="1">
                <a:latin typeface="Noto Serif" panose="02020600060500020200" pitchFamily="18" charset="0"/>
              </a:rPr>
              <a:t>Gasparini</a:t>
            </a:r>
            <a:r>
              <a:rPr lang="pl-PL" i="1" dirty="0">
                <a:latin typeface="Noto Serif" panose="02020600060500020200" pitchFamily="18" charset="0"/>
              </a:rPr>
              <a:t> i in.</a:t>
            </a:r>
            <a:r>
              <a:rPr lang="pl-PL" dirty="0">
                <a:latin typeface="Noto Serif" panose="02020600060500020200" pitchFamily="18" charset="0"/>
              </a:rPr>
              <a:t>, </a:t>
            </a:r>
            <a:r>
              <a:rPr lang="pl-PL" dirty="0">
                <a:latin typeface="Noto Serif" panose="02020600060500020200" pitchFamily="18" charset="0"/>
                <a:hlinkClick r:id="rId5">
                  <a:extLst>
                    <a:ext uri="{A12FA001-AC4F-418D-AE19-62706E023703}">
                      <ahyp:hlinkClr xmlns:ahyp="http://schemas.microsoft.com/office/drawing/2018/hyperlinkcolor" val="tx"/>
                    </a:ext>
                  </a:extLst>
                </a:hlinkClick>
              </a:rPr>
              <a:t>C-467/04</a:t>
            </a:r>
            <a:r>
              <a:rPr lang="pl-PL" dirty="0">
                <a:latin typeface="Noto Serif" panose="02020600060500020200" pitchFamily="18" charset="0"/>
              </a:rPr>
              <a:t>, EU:C:2006:610;</a:t>
            </a:r>
          </a:p>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7</a:t>
            </a:r>
            <a:r>
              <a:rPr lang="pl-PL" dirty="0">
                <a:latin typeface="Noto Serif" panose="02020600060500020200" pitchFamily="18" charset="0"/>
              </a:rPr>
              <a:t>) postanowienie o umorzeniu postępowania przygotowawczego </a:t>
            </a:r>
            <a:r>
              <a:rPr lang="pl-PL" b="1" dirty="0">
                <a:latin typeface="Noto Serif" panose="02020600060500020200" pitchFamily="18" charset="0"/>
              </a:rPr>
              <a:t>i nieprzekazaniu sprawy do sądu orzekającego o odpowiedzialności karnej</a:t>
            </a:r>
            <a:r>
              <a:rPr lang="pl-PL" dirty="0">
                <a:latin typeface="Noto Serif" panose="02020600060500020200" pitchFamily="18" charset="0"/>
              </a:rPr>
              <a:t>, które to postanowienie w umawiającym się państwie, w którym zostało ono wydane, stanowi przeszkodę dla ponownego ścigania w odniesieniu do tych samych czynów osoby, w odniesieniu do której wydano owo postanowienie, chyba że ujawnią się nowe dowody uprawdopodobniające popełnienie przestępstwa przez tę osobę (por. wyr. TS z 5.6.2014 r. w sprawie </a:t>
            </a:r>
            <a:r>
              <a:rPr lang="pl-PL" i="1" dirty="0">
                <a:latin typeface="Noto Serif" panose="02020600060500020200" pitchFamily="18" charset="0"/>
              </a:rPr>
              <a:t>M</a:t>
            </a:r>
            <a:r>
              <a:rPr lang="pl-PL" dirty="0">
                <a:latin typeface="Noto Serif" panose="02020600060500020200" pitchFamily="18" charset="0"/>
              </a:rPr>
              <a:t>, </a:t>
            </a:r>
            <a:r>
              <a:rPr lang="pl-PL" dirty="0">
                <a:latin typeface="Noto Serif" panose="02020600060500020200" pitchFamily="18" charset="0"/>
                <a:hlinkClick r:id="rId6">
                  <a:extLst>
                    <a:ext uri="{A12FA001-AC4F-418D-AE19-62706E023703}">
                      <ahyp:hlinkClr xmlns:ahyp="http://schemas.microsoft.com/office/drawing/2018/hyperlinkcolor" val="tx"/>
                    </a:ext>
                  </a:extLst>
                </a:hlinkClick>
              </a:rPr>
              <a:t>C-398/12</a:t>
            </a:r>
            <a:r>
              <a:rPr lang="pl-PL" dirty="0">
                <a:latin typeface="Noto Serif" panose="02020600060500020200" pitchFamily="18" charset="0"/>
              </a:rPr>
              <a:t>, EU:C:2014:1057).</a:t>
            </a:r>
          </a:p>
          <a:p>
            <a:endParaRPr lang="pl-PL" dirty="0"/>
          </a:p>
          <a:p>
            <a:pPr marL="0" indent="0">
              <a:buNone/>
            </a:pPr>
            <a:endParaRPr lang="pl-PL" dirty="0"/>
          </a:p>
        </p:txBody>
      </p:sp>
    </p:spTree>
    <p:extLst>
      <p:ext uri="{BB962C8B-B14F-4D97-AF65-F5344CB8AC3E}">
        <p14:creationId xmlns:p14="http://schemas.microsoft.com/office/powerpoint/2010/main" val="295917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0E3652-700D-4A8C-A548-C95CDBEFABCA}"/>
              </a:ext>
            </a:extLst>
          </p:cNvPr>
          <p:cNvSpPr>
            <a:spLocks noGrp="1"/>
          </p:cNvSpPr>
          <p:nvPr>
            <p:ph type="title"/>
          </p:nvPr>
        </p:nvSpPr>
        <p:spPr>
          <a:xfrm>
            <a:off x="646111" y="452718"/>
            <a:ext cx="9404723" cy="1235405"/>
          </a:xfrm>
        </p:spPr>
        <p:txBody>
          <a:bodyPr/>
          <a:lstStyle/>
          <a:p>
            <a:r>
              <a:rPr lang="pl-PL" sz="3600" dirty="0"/>
              <a:t>Orzecznictwo </a:t>
            </a:r>
            <a:r>
              <a:rPr lang="pl-PL" sz="3600" dirty="0" err="1"/>
              <a:t>niuruchamiające</a:t>
            </a:r>
            <a:r>
              <a:rPr lang="pl-PL" sz="3600" dirty="0"/>
              <a:t> zakazu </a:t>
            </a:r>
            <a:r>
              <a:rPr lang="pl-PL" sz="3600" i="1" dirty="0" err="1"/>
              <a:t>ne</a:t>
            </a:r>
            <a:r>
              <a:rPr lang="pl-PL" sz="3600" i="1" dirty="0"/>
              <a:t> bis in </a:t>
            </a:r>
            <a:r>
              <a:rPr lang="pl-PL" sz="3600" i="1" dirty="0" err="1"/>
              <a:t>idem</a:t>
            </a:r>
            <a:r>
              <a:rPr lang="pl-PL" sz="3600" dirty="0"/>
              <a:t> w świetle art. 54 KWUS</a:t>
            </a:r>
          </a:p>
        </p:txBody>
      </p:sp>
      <p:sp>
        <p:nvSpPr>
          <p:cNvPr id="3" name="Symbol zastępczy zawartości 2">
            <a:extLst>
              <a:ext uri="{FF2B5EF4-FFF2-40B4-BE49-F238E27FC236}">
                <a16:creationId xmlns:a16="http://schemas.microsoft.com/office/drawing/2014/main" id="{87D62A75-1DC2-4CC0-A819-1DB8C6CC54E3}"/>
              </a:ext>
            </a:extLst>
          </p:cNvPr>
          <p:cNvSpPr>
            <a:spLocks noGrp="1"/>
          </p:cNvSpPr>
          <p:nvPr>
            <p:ph idx="1"/>
          </p:nvPr>
        </p:nvSpPr>
        <p:spPr>
          <a:xfrm>
            <a:off x="281354" y="1688124"/>
            <a:ext cx="11545556" cy="4873450"/>
          </a:xfrm>
        </p:spPr>
        <p:txBody>
          <a:bodyPr/>
          <a:lstStyle/>
          <a:p>
            <a:pPr marL="114300" indent="0" algn="just">
              <a:buNone/>
            </a:pPr>
            <a:endParaRPr lang="pl-PL" dirty="0">
              <a:solidFill>
                <a:srgbClr val="333333"/>
              </a:solidFill>
              <a:latin typeface="Noto Serif" panose="02020600060500020200" pitchFamily="18" charset="0"/>
            </a:endParaRPr>
          </a:p>
          <a:p>
            <a:pPr marL="114300" indent="0" algn="just">
              <a:buNone/>
            </a:pPr>
            <a:endParaRPr lang="pl-PL" dirty="0">
              <a:solidFill>
                <a:srgbClr val="333333"/>
              </a:solidFill>
              <a:latin typeface="Noto Serif" panose="02020600060500020200" pitchFamily="18" charset="0"/>
            </a:endParaRPr>
          </a:p>
          <a:p>
            <a:pPr marL="114300" indent="0" algn="just">
              <a:buNone/>
            </a:pPr>
            <a:endParaRPr lang="pl-PL" dirty="0">
              <a:solidFill>
                <a:srgbClr val="333333"/>
              </a:solidFill>
              <a:latin typeface="Noto Serif" panose="02020600060500020200" pitchFamily="18" charset="0"/>
            </a:endParaRPr>
          </a:p>
          <a:p>
            <a:pPr marL="114300" indent="0" algn="just">
              <a:buNone/>
            </a:pPr>
            <a:r>
              <a:rPr lang="pl-PL" dirty="0">
                <a:latin typeface="Noto Serif" panose="02020600060500020200" pitchFamily="18" charset="0"/>
              </a:rPr>
              <a:t>1)</a:t>
            </a:r>
            <a:r>
              <a:rPr lang="pl-PL" dirty="0">
                <a:solidFill>
                  <a:srgbClr val="333333"/>
                </a:solidFill>
                <a:latin typeface="Noto Serif" panose="02020600060500020200" pitchFamily="18" charset="0"/>
              </a:rPr>
              <a:t> </a:t>
            </a:r>
            <a:r>
              <a:rPr lang="pl-PL" b="1" dirty="0">
                <a:solidFill>
                  <a:srgbClr val="FF0000"/>
                </a:solidFill>
                <a:latin typeface="Noto Serif" panose="02020600060500020200" pitchFamily="18" charset="0"/>
              </a:rPr>
              <a:t>decyzje organów sądowych danego państwa członkowskiego UE kończących postępowanie bez rozstrzygnięcia merytorycznego w następstwie decyzji prokuratora o zaniechaniu dalszego ścigania karnego wyłącznie z powodu uprzedniego wszczęcia postępowania karnego w innym państwie członkowskim przeciwko temu samemu podejrzanemu za ten sam czyn </a:t>
            </a:r>
            <a:r>
              <a:rPr lang="pl-PL" dirty="0">
                <a:latin typeface="Noto Serif" panose="02020600060500020200" pitchFamily="18" charset="0"/>
              </a:rPr>
              <a:t>(zob. wyr. TS z 10.3.2005 r. w sprawie </a:t>
            </a:r>
            <a:r>
              <a:rPr lang="pl-PL" i="1" dirty="0">
                <a:latin typeface="Noto Serif" panose="02020600060500020200" pitchFamily="18" charset="0"/>
              </a:rPr>
              <a:t>Filomeno Mario </a:t>
            </a:r>
            <a:r>
              <a:rPr lang="pl-PL" i="1" dirty="0" err="1">
                <a:latin typeface="Noto Serif" panose="02020600060500020200" pitchFamily="18" charset="0"/>
              </a:rPr>
              <a:t>Miraglia</a:t>
            </a:r>
            <a:r>
              <a:rPr lang="pl-PL" dirty="0">
                <a:latin typeface="Noto Serif" panose="02020600060500020200" pitchFamily="18" charset="0"/>
              </a:rPr>
              <a:t>,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C-469/03</a:t>
            </a:r>
            <a:r>
              <a:rPr lang="pl-PL" dirty="0">
                <a:latin typeface="Noto Serif" panose="02020600060500020200" pitchFamily="18" charset="0"/>
              </a:rPr>
              <a:t>, EU:C:2005:156</a:t>
            </a:r>
            <a:r>
              <a:rPr lang="pl-PL" sz="1600" dirty="0">
                <a:latin typeface="Noto Serif" panose="02020600060500020200" pitchFamily="18" charset="0"/>
              </a:rPr>
              <a:t>;</a:t>
            </a:r>
          </a:p>
          <a:p>
            <a:pPr marL="114300" indent="0" algn="just">
              <a:buNone/>
            </a:pPr>
            <a:endParaRPr lang="pl-PL" sz="1600" dirty="0"/>
          </a:p>
          <a:p>
            <a:pPr marL="0" indent="0">
              <a:buNone/>
            </a:pPr>
            <a:endParaRPr lang="pl-PL" dirty="0"/>
          </a:p>
        </p:txBody>
      </p:sp>
    </p:spTree>
    <p:extLst>
      <p:ext uri="{BB962C8B-B14F-4D97-AF65-F5344CB8AC3E}">
        <p14:creationId xmlns:p14="http://schemas.microsoft.com/office/powerpoint/2010/main" val="1342076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15A6DD-E48B-44F4-A861-3D35510966E8}"/>
              </a:ext>
            </a:extLst>
          </p:cNvPr>
          <p:cNvSpPr>
            <a:spLocks noGrp="1"/>
          </p:cNvSpPr>
          <p:nvPr>
            <p:ph type="title"/>
          </p:nvPr>
        </p:nvSpPr>
        <p:spPr>
          <a:xfrm>
            <a:off x="646111" y="452718"/>
            <a:ext cx="9404723" cy="1195212"/>
          </a:xfrm>
        </p:spPr>
        <p:txBody>
          <a:bodyPr/>
          <a:lstStyle/>
          <a:p>
            <a:r>
              <a:rPr lang="pl-PL" sz="3600" dirty="0"/>
              <a:t>Orzecznictwo </a:t>
            </a:r>
            <a:r>
              <a:rPr lang="pl-PL" sz="3600" dirty="0" err="1"/>
              <a:t>niuruchamiające</a:t>
            </a:r>
            <a:r>
              <a:rPr lang="pl-PL" sz="3600" dirty="0"/>
              <a:t> zakazu </a:t>
            </a:r>
            <a:r>
              <a:rPr lang="pl-PL" sz="3600" i="1" dirty="0" err="1"/>
              <a:t>ne</a:t>
            </a:r>
            <a:r>
              <a:rPr lang="pl-PL" sz="3600" i="1" dirty="0"/>
              <a:t> bis in </a:t>
            </a:r>
            <a:r>
              <a:rPr lang="pl-PL" sz="3600" i="1" dirty="0" err="1"/>
              <a:t>idem</a:t>
            </a:r>
            <a:r>
              <a:rPr lang="pl-PL" sz="3600" dirty="0"/>
              <a:t> w świetle art. 54 KWUS</a:t>
            </a:r>
          </a:p>
        </p:txBody>
      </p:sp>
      <p:sp>
        <p:nvSpPr>
          <p:cNvPr id="3" name="Symbol zastępczy zawartości 2">
            <a:extLst>
              <a:ext uri="{FF2B5EF4-FFF2-40B4-BE49-F238E27FC236}">
                <a16:creationId xmlns:a16="http://schemas.microsoft.com/office/drawing/2014/main" id="{AD2D4D62-85C3-4826-8654-C88A7D8CE558}"/>
              </a:ext>
            </a:extLst>
          </p:cNvPr>
          <p:cNvSpPr>
            <a:spLocks noGrp="1"/>
          </p:cNvSpPr>
          <p:nvPr>
            <p:ph idx="1"/>
          </p:nvPr>
        </p:nvSpPr>
        <p:spPr>
          <a:xfrm>
            <a:off x="321547" y="1788608"/>
            <a:ext cx="11535507" cy="4772966"/>
          </a:xfrm>
        </p:spPr>
        <p:txBody>
          <a:bodyPr>
            <a:normAutofit fontScale="92500" lnSpcReduction="20000"/>
          </a:bodyPr>
          <a:lstStyle/>
          <a:p>
            <a:pPr marL="114300" indent="0" algn="just">
              <a:buNone/>
            </a:pPr>
            <a:endParaRPr lang="pl-PL" dirty="0">
              <a:latin typeface="Noto Serif" panose="02020600060500020200" pitchFamily="18" charset="0"/>
            </a:endParaRPr>
          </a:p>
          <a:p>
            <a:pPr marL="114300" indent="0" algn="just">
              <a:buNone/>
            </a:pPr>
            <a:r>
              <a:rPr lang="pl-PL" b="1" dirty="0">
                <a:latin typeface="Noto Serif" panose="02020600060500020200" pitchFamily="18" charset="0"/>
              </a:rPr>
              <a:t>2)</a:t>
            </a:r>
            <a:r>
              <a:rPr lang="pl-PL" dirty="0">
                <a:latin typeface="Noto Serif" panose="02020600060500020200" pitchFamily="18" charset="0"/>
              </a:rPr>
              <a:t> </a:t>
            </a:r>
            <a:r>
              <a:rPr lang="pl-PL" b="1" dirty="0">
                <a:solidFill>
                  <a:srgbClr val="FF0000"/>
                </a:solidFill>
                <a:latin typeface="Noto Serif" panose="02020600060500020200" pitchFamily="18" charset="0"/>
              </a:rPr>
              <a:t>orzeczenia, gdy organy ścigania umorzyły postępowanie karne przed przedstawieniem zarzutów osobie podejrzewanej o popełnienie przestępstwa. </a:t>
            </a:r>
            <a:r>
              <a:rPr lang="pl-PL" dirty="0">
                <a:latin typeface="Noto Serif" panose="02020600060500020200" pitchFamily="18" charset="0"/>
              </a:rPr>
              <a:t>Oznacza to, że takie orzeczenie o umorzeniu nie wyłącza definitywnie ścigania, a zatem nie stanowi w tym państwie przeszkody dla nowego postępowania karnego o te same czyny (zob. wyr. TS z 22.12.2008 r. w sprawie </a:t>
            </a:r>
            <a:r>
              <a:rPr lang="pl-PL" i="1" dirty="0">
                <a:latin typeface="Noto Serif" panose="02020600060500020200" pitchFamily="18" charset="0"/>
              </a:rPr>
              <a:t>Vladimir </a:t>
            </a:r>
            <a:r>
              <a:rPr lang="pl-PL" i="1" dirty="0" err="1">
                <a:latin typeface="Noto Serif" panose="02020600060500020200" pitchFamily="18" charset="0"/>
              </a:rPr>
              <a:t>Turanský</a:t>
            </a:r>
            <a:r>
              <a:rPr lang="pl-PL" dirty="0">
                <a:latin typeface="Noto Serif" panose="02020600060500020200" pitchFamily="18" charset="0"/>
              </a:rPr>
              <a:t>,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C-491/07</a:t>
            </a:r>
            <a:r>
              <a:rPr lang="pl-PL" dirty="0">
                <a:latin typeface="Noto Serif" panose="02020600060500020200" pitchFamily="18" charset="0"/>
              </a:rPr>
              <a:t>, EU:C:2008:768). </a:t>
            </a:r>
            <a:r>
              <a:rPr lang="pl-PL" b="1" dirty="0">
                <a:latin typeface="Noto Serif" panose="02020600060500020200" pitchFamily="18" charset="0"/>
              </a:rPr>
              <a:t>Odmiennie przedstawia się sytuacja, gdy określonej osobie zostały postawione zarzuty.</a:t>
            </a:r>
            <a:r>
              <a:rPr lang="pl-PL" dirty="0">
                <a:latin typeface="Noto Serif" panose="02020600060500020200" pitchFamily="18" charset="0"/>
              </a:rPr>
              <a:t> Zgodnie z linią orzeczniczą TS należy stwierdzić, że </a:t>
            </a:r>
            <a:r>
              <a:rPr lang="pl-PL" b="1" dirty="0">
                <a:latin typeface="Noto Serif" panose="02020600060500020200" pitchFamily="18" charset="0"/>
              </a:rPr>
              <a:t>postanowienie o umorzeniu postępowania wydane w wyniku postępowania przygotowawczego prowadzonego przez sędziego – w toku którego to postępowania zostały zebrane i rozpatrzone różne środki dowodowe – należy uważać za takie, które zostało wydane w następstwie dokonania oceny co do istoty</a:t>
            </a:r>
            <a:r>
              <a:rPr lang="pl-PL" dirty="0">
                <a:latin typeface="Noto Serif" panose="02020600060500020200" pitchFamily="18" charset="0"/>
              </a:rPr>
              <a:t> (zob. ww. wyr. TS z 10.3.2005 r. w sprawie </a:t>
            </a:r>
            <a:r>
              <a:rPr lang="pl-PL" i="1" dirty="0">
                <a:latin typeface="Noto Serif" panose="02020600060500020200" pitchFamily="18" charset="0"/>
              </a:rPr>
              <a:t>Filomeno Mario </a:t>
            </a:r>
            <a:r>
              <a:rPr lang="pl-PL" i="1" dirty="0" err="1">
                <a:latin typeface="Noto Serif" panose="02020600060500020200" pitchFamily="18" charset="0"/>
              </a:rPr>
              <a:t>Miraglia</a:t>
            </a:r>
            <a:r>
              <a:rPr lang="pl-PL" i="1" dirty="0">
                <a:latin typeface="Noto Serif" panose="02020600060500020200" pitchFamily="18" charset="0"/>
              </a:rPr>
              <a:t>)</a:t>
            </a:r>
            <a:r>
              <a:rPr lang="pl-PL" dirty="0">
                <a:latin typeface="Noto Serif" panose="02020600060500020200" pitchFamily="18" charset="0"/>
              </a:rPr>
              <a:t>; i w zakresie, w jakim zawiera ono prawomocne orzeczenie w kwestii niewystarczającego charakteru tych dowodów i wyłącza jakąkolwiek możliwość wznowienia postępowania na podstawie tego samego łańcucha poszlak. </a:t>
            </a:r>
          </a:p>
          <a:p>
            <a:pPr marL="114300" indent="0" algn="just">
              <a:buNone/>
            </a:pPr>
            <a:r>
              <a:rPr lang="pl-PL" dirty="0">
                <a:latin typeface="Noto Serif" panose="02020600060500020200" pitchFamily="18" charset="0"/>
              </a:rPr>
              <a:t>W tym względzie z orzecznictwa TS wynika, że aby osobę można było uznać za osobę, "której proces zakończył się wydaniem prawomocnego wyroku" w odniesieniu do zarzuconych jej czynów w rozumieniu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dirty="0">
                <a:latin typeface="Noto Serif" panose="02020600060500020200" pitchFamily="18" charset="0"/>
              </a:rPr>
              <a:t> KWUS, możliwość przedstawienia przez oskarżyciela publicznego aktu oskarżenia musi ostatecznie wygasnąć w ten sposób, że rozpatrywane orzeczenie skutkuje – w umawiającym się państwie, w którym je wydano – przyznaniem ochrony wynikającej z zasady </a:t>
            </a:r>
            <a:r>
              <a:rPr lang="pl-PL" i="1" dirty="0" err="1">
                <a:latin typeface="Noto Serif" panose="02020600060500020200" pitchFamily="18" charset="0"/>
              </a:rPr>
              <a:t>ne</a:t>
            </a:r>
            <a:r>
              <a:rPr lang="pl-PL" i="1" dirty="0">
                <a:latin typeface="Noto Serif" panose="02020600060500020200" pitchFamily="18" charset="0"/>
              </a:rPr>
              <a:t> bis in </a:t>
            </a:r>
            <a:r>
              <a:rPr lang="pl-PL" i="1" dirty="0" err="1">
                <a:latin typeface="Noto Serif" panose="02020600060500020200" pitchFamily="18" charset="0"/>
              </a:rPr>
              <a:t>idem</a:t>
            </a:r>
            <a:r>
              <a:rPr lang="pl-PL" dirty="0">
                <a:latin typeface="Noto Serif" panose="02020600060500020200" pitchFamily="18" charset="0"/>
              </a:rPr>
              <a:t> (zob. ww. wyr. TS z 22.12.2008 r. w sprawie </a:t>
            </a:r>
            <a:r>
              <a:rPr lang="pl-PL" i="1" dirty="0">
                <a:latin typeface="Noto Serif" panose="02020600060500020200" pitchFamily="18" charset="0"/>
              </a:rPr>
              <a:t>Vladimir </a:t>
            </a:r>
            <a:r>
              <a:rPr lang="pl-PL" i="1" dirty="0" err="1">
                <a:latin typeface="Noto Serif" panose="02020600060500020200" pitchFamily="18" charset="0"/>
              </a:rPr>
              <a:t>Turanský</a:t>
            </a:r>
            <a:r>
              <a:rPr lang="pl-PL" dirty="0">
                <a:latin typeface="Noto Serif" panose="02020600060500020200" pitchFamily="18" charset="0"/>
              </a:rPr>
              <a:t>, pkt 32–35). </a:t>
            </a:r>
          </a:p>
          <a:p>
            <a:pPr marL="114300" indent="0" algn="just">
              <a:buNone/>
            </a:pPr>
            <a:endParaRPr lang="pl-PL" dirty="0">
              <a:latin typeface="Noto Serif" panose="02020600060500020200" pitchFamily="18" charset="0"/>
            </a:endParaRPr>
          </a:p>
          <a:p>
            <a:pPr marL="114300" indent="0" algn="just">
              <a:buNone/>
            </a:pPr>
            <a:endParaRPr lang="pl-PL" dirty="0"/>
          </a:p>
          <a:p>
            <a:pPr marL="0" indent="0">
              <a:buNone/>
            </a:pPr>
            <a:endParaRPr lang="pl-PL" dirty="0"/>
          </a:p>
        </p:txBody>
      </p:sp>
    </p:spTree>
    <p:extLst>
      <p:ext uri="{BB962C8B-B14F-4D97-AF65-F5344CB8AC3E}">
        <p14:creationId xmlns:p14="http://schemas.microsoft.com/office/powerpoint/2010/main" val="616861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792338-E216-468A-A963-312D14C40CB6}"/>
              </a:ext>
            </a:extLst>
          </p:cNvPr>
          <p:cNvSpPr>
            <a:spLocks noGrp="1"/>
          </p:cNvSpPr>
          <p:nvPr>
            <p:ph type="title"/>
          </p:nvPr>
        </p:nvSpPr>
        <p:spPr>
          <a:xfrm>
            <a:off x="646111" y="452718"/>
            <a:ext cx="9404723" cy="1265550"/>
          </a:xfrm>
        </p:spPr>
        <p:txBody>
          <a:bodyPr/>
          <a:lstStyle/>
          <a:p>
            <a:r>
              <a:rPr lang="pl-PL" sz="3600" dirty="0"/>
              <a:t>Orzecznictwo </a:t>
            </a:r>
            <a:r>
              <a:rPr lang="pl-PL" sz="3600" dirty="0" err="1"/>
              <a:t>niuruchamiające</a:t>
            </a:r>
            <a:r>
              <a:rPr lang="pl-PL" sz="3600" dirty="0"/>
              <a:t> zakazu </a:t>
            </a:r>
            <a:r>
              <a:rPr lang="pl-PL" sz="3600" i="1" dirty="0" err="1"/>
              <a:t>ne</a:t>
            </a:r>
            <a:r>
              <a:rPr lang="pl-PL" sz="3600" i="1" dirty="0"/>
              <a:t> bis in </a:t>
            </a:r>
            <a:r>
              <a:rPr lang="pl-PL" sz="3600" i="1" dirty="0" err="1"/>
              <a:t>idem</a:t>
            </a:r>
            <a:r>
              <a:rPr lang="pl-PL" sz="3600" dirty="0"/>
              <a:t> w świetle art. 54 KWUS</a:t>
            </a:r>
          </a:p>
        </p:txBody>
      </p:sp>
      <p:sp>
        <p:nvSpPr>
          <p:cNvPr id="3" name="Symbol zastępczy zawartości 2">
            <a:extLst>
              <a:ext uri="{FF2B5EF4-FFF2-40B4-BE49-F238E27FC236}">
                <a16:creationId xmlns:a16="http://schemas.microsoft.com/office/drawing/2014/main" id="{A2CA1823-C63B-48DC-86BB-F11F25710E56}"/>
              </a:ext>
            </a:extLst>
          </p:cNvPr>
          <p:cNvSpPr>
            <a:spLocks noGrp="1"/>
          </p:cNvSpPr>
          <p:nvPr>
            <p:ph idx="1"/>
          </p:nvPr>
        </p:nvSpPr>
        <p:spPr>
          <a:xfrm>
            <a:off x="251209" y="1718268"/>
            <a:ext cx="11615893" cy="4863402"/>
          </a:xfrm>
        </p:spPr>
        <p:txBody>
          <a:bodyPr>
            <a:normAutofit fontScale="85000" lnSpcReduction="10000"/>
          </a:bodyPr>
          <a:lstStyle/>
          <a:p>
            <a:pPr marL="114300" indent="0" algn="just">
              <a:buNone/>
            </a:pPr>
            <a:r>
              <a:rPr lang="pl-PL" dirty="0">
                <a:latin typeface="Noto Serif" panose="02020600060500020200" pitchFamily="18" charset="0"/>
              </a:rPr>
              <a:t>Także w wyr. TS z 5.6.2014 r. w sprawie </a:t>
            </a:r>
            <a:r>
              <a:rPr lang="pl-PL" i="1" dirty="0">
                <a:latin typeface="Noto Serif" panose="02020600060500020200" pitchFamily="18" charset="0"/>
              </a:rPr>
              <a:t>M.</a:t>
            </a:r>
            <a:r>
              <a:rPr lang="pl-PL" dirty="0">
                <a:latin typeface="Noto Serif" panose="02020600060500020200" pitchFamily="18" charset="0"/>
              </a:rPr>
              <a:t>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C-398/12</a:t>
            </a:r>
            <a:r>
              <a:rPr lang="pl-PL" dirty="0">
                <a:latin typeface="Noto Serif" panose="02020600060500020200" pitchFamily="18" charset="0"/>
              </a:rPr>
              <a:t>, EU:C:2014:1057) wskazano, że </a:t>
            </a:r>
            <a:r>
              <a:rPr lang="pl-PL" b="1" dirty="0">
                <a:latin typeface="Noto Serif" panose="02020600060500020200" pitchFamily="18" charset="0"/>
              </a:rPr>
              <a:t>postanowienie o umorzeniu postępowania przygotowawczego i nieprzekazaniu sprawy do sądu orzekającego o odpowiedzialności karnej – które to postanowienie w umawiającym się państwie, w którym zostało wydane, stanowi przeszkodę dla ponownego ścigania w odniesieniu do tych samych czynów osoby, w odniesieniu do której wydano rzeczone postanowienie, chyba że ujawnią się nowe dowody uprawdopodobniające popełnienie przestępstwa przez tę osobę – należy uważać za orzeczenie stanowiące prawomocny wyrok w rozumieniu tego artykułu, stanowiące w konsekwencji przeszkodę dla ponownego ścigania tej samej osoby w odniesieniu do tych samych czynów w innym umawiającym się państwie</a:t>
            </a:r>
            <a:r>
              <a:rPr lang="pl-PL" dirty="0">
                <a:latin typeface="Noto Serif" panose="02020600060500020200" pitchFamily="18" charset="0"/>
              </a:rPr>
              <a:t>.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W rozumieniu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dirty="0">
                <a:latin typeface="Noto Serif" panose="02020600060500020200" pitchFamily="18" charset="0"/>
              </a:rPr>
              <a:t> KWUS, gdy została wymierzona kara pozbawienia wolności wraz z warunkowym zawieszeniem jej wykonania, zwrotem "kara jest w trakcie wykonywania" należy obejmować okres, gdy wyrok skazujący podlega wykonaniu, jak i okres próby. Gdy zaś okres próby upłynął, karę tę należy uznać za "wykonaną" w rozumieniu tego przepisu (zob. wyr. TS z 18.7.2007 r. w sprawie </a:t>
            </a:r>
            <a:r>
              <a:rPr lang="pl-PL" i="1" dirty="0" err="1">
                <a:latin typeface="Noto Serif" panose="02020600060500020200" pitchFamily="18" charset="0"/>
              </a:rPr>
              <a:t>Jürgen</a:t>
            </a:r>
            <a:r>
              <a:rPr lang="pl-PL" i="1" dirty="0">
                <a:latin typeface="Noto Serif" panose="02020600060500020200" pitchFamily="18" charset="0"/>
              </a:rPr>
              <a:t> </a:t>
            </a:r>
            <a:r>
              <a:rPr lang="pl-PL" i="1" dirty="0" err="1">
                <a:latin typeface="Noto Serif" panose="02020600060500020200" pitchFamily="18" charset="0"/>
              </a:rPr>
              <a:t>Kretzinger</a:t>
            </a:r>
            <a:r>
              <a:rPr lang="pl-PL" dirty="0">
                <a:latin typeface="Noto Serif" panose="02020600060500020200" pitchFamily="18" charset="0"/>
              </a:rPr>
              <a:t>,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C-288/05</a:t>
            </a:r>
            <a:r>
              <a:rPr lang="pl-PL" dirty="0">
                <a:latin typeface="Noto Serif" panose="02020600060500020200" pitchFamily="18" charset="0"/>
              </a:rPr>
              <a:t>, EU:C:2007:441). </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Warto jednocześnie dodać, że okoliczność, że państwo członkowskie może na podstawie decyzji ramowej Rady </a:t>
            </a:r>
            <a:r>
              <a:rPr lang="pl-PL" dirty="0">
                <a:latin typeface="Noto Serif" panose="02020600060500020200" pitchFamily="18" charset="0"/>
                <a:hlinkClick r:id="rId5">
                  <a:extLst>
                    <a:ext uri="{A12FA001-AC4F-418D-AE19-62706E023703}">
                      <ahyp:hlinkClr xmlns:ahyp="http://schemas.microsoft.com/office/drawing/2018/hyperlinkcolor" val="tx"/>
                    </a:ext>
                  </a:extLst>
                </a:hlinkClick>
              </a:rPr>
              <a:t>2002/584/</a:t>
            </a:r>
            <a:r>
              <a:rPr lang="pl-PL" dirty="0" err="1">
                <a:latin typeface="Noto Serif" panose="02020600060500020200" pitchFamily="18" charset="0"/>
                <a:hlinkClick r:id="rId5">
                  <a:extLst>
                    <a:ext uri="{A12FA001-AC4F-418D-AE19-62706E023703}">
                      <ahyp:hlinkClr xmlns:ahyp="http://schemas.microsoft.com/office/drawing/2018/hyperlinkcolor" val="tx"/>
                    </a:ext>
                  </a:extLst>
                </a:hlinkClick>
              </a:rPr>
              <a:t>WSiSW</a:t>
            </a:r>
            <a:r>
              <a:rPr lang="pl-PL" dirty="0">
                <a:latin typeface="Noto Serif" panose="02020600060500020200" pitchFamily="18" charset="0"/>
              </a:rPr>
              <a:t> z 13.6.2002 r. w sprawie europejskiego nakazu aresztowania i procedury wydawania osób między Państwami Członkowskimi wydać europejski nakaz aresztowania osoby, której proces zakończył się w tym państwie wydaniem prawomocnego wyroku skazującego zgodnie z jego prawem krajowym w celu jej ujęcia dla potrzeb wykonania tego wyroku, </a:t>
            </a:r>
            <a:r>
              <a:rPr lang="pl-PL" b="1" dirty="0">
                <a:latin typeface="Noto Serif" panose="02020600060500020200" pitchFamily="18" charset="0"/>
              </a:rPr>
              <a:t>nie może mieć wpływu na pojęcie "wykonanie" w rozumieniu </a:t>
            </a:r>
            <a:r>
              <a:rPr lang="pl-PL" b="1" dirty="0">
                <a:latin typeface="Noto Serif" panose="02020600060500020200" pitchFamily="18" charset="0"/>
                <a:hlinkClick r:id="rId3">
                  <a:extLst>
                    <a:ext uri="{A12FA001-AC4F-418D-AE19-62706E023703}">
                      <ahyp:hlinkClr xmlns:ahyp="http://schemas.microsoft.com/office/drawing/2018/hyperlinkcolor" val="tx"/>
                    </a:ext>
                  </a:extLst>
                </a:hlinkClick>
              </a:rPr>
              <a:t>art. 54</a:t>
            </a:r>
            <a:r>
              <a:rPr lang="pl-PL" b="1" dirty="0">
                <a:latin typeface="Noto Serif" panose="02020600060500020200" pitchFamily="18" charset="0"/>
              </a:rPr>
              <a:t> KWUS</a:t>
            </a:r>
            <a:r>
              <a:rPr lang="pl-PL" dirty="0">
                <a:latin typeface="Noto Serif" panose="02020600060500020200" pitchFamily="18" charset="0"/>
              </a:rPr>
              <a:t>;</a:t>
            </a:r>
          </a:p>
          <a:p>
            <a:pPr algn="just"/>
            <a:endParaRPr lang="pl-PL" dirty="0"/>
          </a:p>
          <a:p>
            <a:pPr marL="0" indent="0">
              <a:buNone/>
            </a:pPr>
            <a:endParaRPr lang="pl-PL" dirty="0"/>
          </a:p>
        </p:txBody>
      </p:sp>
    </p:spTree>
    <p:extLst>
      <p:ext uri="{BB962C8B-B14F-4D97-AF65-F5344CB8AC3E}">
        <p14:creationId xmlns:p14="http://schemas.microsoft.com/office/powerpoint/2010/main" val="1276918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0E9F705-EBDD-4B0B-872A-650EDD0A6FD2}"/>
              </a:ext>
            </a:extLst>
          </p:cNvPr>
          <p:cNvSpPr>
            <a:spLocks noGrp="1"/>
          </p:cNvSpPr>
          <p:nvPr>
            <p:ph type="title"/>
          </p:nvPr>
        </p:nvSpPr>
        <p:spPr>
          <a:xfrm>
            <a:off x="646111" y="452718"/>
            <a:ext cx="9404723" cy="1185163"/>
          </a:xfrm>
        </p:spPr>
        <p:txBody>
          <a:bodyPr/>
          <a:lstStyle/>
          <a:p>
            <a:r>
              <a:rPr lang="pl-PL" sz="3600" dirty="0"/>
              <a:t>Orzecznictwo </a:t>
            </a:r>
            <a:r>
              <a:rPr lang="pl-PL" sz="3600" dirty="0" err="1"/>
              <a:t>niuruchamiające</a:t>
            </a:r>
            <a:r>
              <a:rPr lang="pl-PL" sz="3600" dirty="0"/>
              <a:t> zakazu </a:t>
            </a:r>
            <a:r>
              <a:rPr lang="pl-PL" sz="3600" i="1" dirty="0" err="1"/>
              <a:t>ne</a:t>
            </a:r>
            <a:r>
              <a:rPr lang="pl-PL" sz="3600" i="1" dirty="0"/>
              <a:t> bis in </a:t>
            </a:r>
            <a:r>
              <a:rPr lang="pl-PL" sz="3600" i="1" dirty="0" err="1"/>
              <a:t>idem</a:t>
            </a:r>
            <a:r>
              <a:rPr lang="pl-PL" sz="3600" dirty="0"/>
              <a:t> w świetle art. 54 KWUS</a:t>
            </a:r>
          </a:p>
        </p:txBody>
      </p:sp>
      <p:sp>
        <p:nvSpPr>
          <p:cNvPr id="3" name="Symbol zastępczy zawartości 2">
            <a:extLst>
              <a:ext uri="{FF2B5EF4-FFF2-40B4-BE49-F238E27FC236}">
                <a16:creationId xmlns:a16="http://schemas.microsoft.com/office/drawing/2014/main" id="{F4B86DEF-D2E9-4ACF-AB16-C44AD6A66306}"/>
              </a:ext>
            </a:extLst>
          </p:cNvPr>
          <p:cNvSpPr>
            <a:spLocks noGrp="1"/>
          </p:cNvSpPr>
          <p:nvPr>
            <p:ph idx="1"/>
          </p:nvPr>
        </p:nvSpPr>
        <p:spPr>
          <a:xfrm>
            <a:off x="291402" y="1748414"/>
            <a:ext cx="11565653" cy="4772966"/>
          </a:xfrm>
        </p:spPr>
        <p:txBody>
          <a:bodyPr>
            <a:normAutofit fontScale="92500" lnSpcReduction="10000"/>
          </a:bodyPr>
          <a:lstStyle/>
          <a:p>
            <a:pPr marL="114300" indent="0" algn="just">
              <a:buNone/>
            </a:pPr>
            <a:r>
              <a:rPr lang="pl-PL" dirty="0">
                <a:latin typeface="Noto Serif" panose="02020600060500020200" pitchFamily="18" charset="0"/>
              </a:rPr>
              <a:t>3)</a:t>
            </a:r>
            <a:r>
              <a:rPr lang="pl-PL" dirty="0">
                <a:solidFill>
                  <a:srgbClr val="333333"/>
                </a:solidFill>
                <a:latin typeface="Noto Serif" panose="02020600060500020200" pitchFamily="18" charset="0"/>
              </a:rPr>
              <a:t> </a:t>
            </a:r>
            <a:r>
              <a:rPr lang="pl-PL" b="1" dirty="0">
                <a:solidFill>
                  <a:srgbClr val="FF0000"/>
                </a:solidFill>
                <a:latin typeface="Noto Serif" panose="02020600060500020200" pitchFamily="18" charset="0"/>
              </a:rPr>
              <a:t>postanowienia prokuratora kończące postępowanie karne i umarzające prawomocnie </a:t>
            </a:r>
            <a:r>
              <a:rPr lang="pl-PL" b="1" dirty="0">
                <a:latin typeface="Noto Serif" panose="02020600060500020200" pitchFamily="18" charset="0"/>
              </a:rPr>
              <a:t>– z zastrzeżeniem wznowienia postępowania lub uchylenia postanowienia –</a:t>
            </a:r>
            <a:r>
              <a:rPr lang="pl-PL" b="1" dirty="0">
                <a:solidFill>
                  <a:srgbClr val="333333"/>
                </a:solidFill>
                <a:latin typeface="Noto Serif" panose="02020600060500020200" pitchFamily="18" charset="0"/>
              </a:rPr>
              <a:t> </a:t>
            </a:r>
            <a:r>
              <a:rPr lang="pl-PL" b="1" dirty="0">
                <a:solidFill>
                  <a:srgbClr val="FF0000"/>
                </a:solidFill>
                <a:latin typeface="Noto Serif" panose="02020600060500020200" pitchFamily="18" charset="0"/>
              </a:rPr>
              <a:t>jeżeli z uzasadnienia tego postanowienia wynika, że rzeczone postępowanie zostało umorzone bez przeprowadzenia szczegółowego postępowania przygotowawczego, przy czym brak przesłuchań pokrzywdzonego i ewentualnego świadka mogą wskazywać na brak takiego postępowania przygotowawczego</a:t>
            </a:r>
            <a:r>
              <a:rPr lang="pl-PL" dirty="0">
                <a:solidFill>
                  <a:srgbClr val="FF0000"/>
                </a:solidFill>
                <a:latin typeface="Noto Serif" panose="02020600060500020200" pitchFamily="18" charset="0"/>
              </a:rPr>
              <a:t> </a:t>
            </a:r>
            <a:r>
              <a:rPr lang="pl-PL" dirty="0">
                <a:latin typeface="Noto Serif" panose="02020600060500020200" pitchFamily="18" charset="0"/>
              </a:rPr>
              <a:t>(por. wyr. TS z 29.6.2016 r. w sprawie </a:t>
            </a:r>
            <a:r>
              <a:rPr lang="pl-PL" i="1" dirty="0">
                <a:latin typeface="Noto Serif" panose="02020600060500020200" pitchFamily="18" charset="0"/>
              </a:rPr>
              <a:t>Piotr Kossowski</a:t>
            </a:r>
            <a:r>
              <a:rPr lang="pl-PL" dirty="0">
                <a:latin typeface="Noto Serif" panose="02020600060500020200" pitchFamily="18" charset="0"/>
              </a:rPr>
              <a:t>,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C-486/14</a:t>
            </a:r>
            <a:r>
              <a:rPr lang="pl-PL" dirty="0">
                <a:latin typeface="Noto Serif" panose="02020600060500020200" pitchFamily="18" charset="0"/>
              </a:rPr>
              <a:t>, EU:C:2016:483). Nie sposób z tym orzeczeniem się zgodzić. Trybunał nie dostrzegł, że postanowienie w fazie </a:t>
            </a:r>
            <a:r>
              <a:rPr lang="pl-PL" i="1" dirty="0">
                <a:latin typeface="Noto Serif" panose="02020600060500020200" pitchFamily="18" charset="0"/>
              </a:rPr>
              <a:t>in personam</a:t>
            </a:r>
            <a:r>
              <a:rPr lang="pl-PL" dirty="0">
                <a:latin typeface="Noto Serif" panose="02020600060500020200" pitchFamily="18" charset="0"/>
              </a:rPr>
              <a:t> o umorzenie postępowania przygotowawczego z powodu braku wystarczającego materiału dowodowego może zostać wydane przez różne organy oraz posiadać przymiot prawomocności bądź nie. </a:t>
            </a:r>
          </a:p>
          <a:p>
            <a:pPr marL="114300" indent="0" algn="just">
              <a:buNone/>
            </a:pPr>
            <a:r>
              <a:rPr lang="pl-PL" dirty="0">
                <a:latin typeface="Noto Serif" panose="02020600060500020200" pitchFamily="18" charset="0"/>
              </a:rPr>
              <a:t>Ma to szczególne znaczenie z przypadku odmienności systemowych pomiędzy poszczególnymi państwami członkowskimi. Nie mniejsze wątpliwości pojawiają się na podstawie polskiego KPK, tj. gdy zostanie wydane postanowienie o odmowie wszczęcia lub o umorzeniu postępowania z uwagi na brak danych dostatecznie uzasadniających podejrzenie jego popełnienia (</a:t>
            </a:r>
            <a:r>
              <a:rPr lang="pl-PL" dirty="0">
                <a:latin typeface="Noto Serif" panose="02020600060500020200" pitchFamily="18" charset="0"/>
                <a:hlinkClick r:id="rId3">
                  <a:extLst>
                    <a:ext uri="{A12FA001-AC4F-418D-AE19-62706E023703}">
                      <ahyp:hlinkClr xmlns:ahyp="http://schemas.microsoft.com/office/drawing/2018/hyperlinkcolor" val="tx"/>
                    </a:ext>
                  </a:extLst>
                </a:hlinkClick>
              </a:rPr>
              <a:t>art. 17 § 1 pkt 1</a:t>
            </a:r>
            <a:r>
              <a:rPr lang="pl-PL" dirty="0">
                <a:latin typeface="Noto Serif" panose="02020600060500020200" pitchFamily="18" charset="0"/>
              </a:rPr>
              <a:t> KPK). Trzeba jednak zauważyć, że postanowienie takie uzyskuje walor prawomocności materialnej, gdy bezskutecznie upłynął termin do jego zaskarżenia, względnie gdy wyczerpany został tok kontroli instancyjnej. Nie znosi takiego waloru prawomocności możliwość wzruszenia go w sytuacji nadzwyczajnej, tj. po spełnieniu przesłanek wskazanych w </a:t>
            </a:r>
            <a:r>
              <a:rPr lang="pl-PL" dirty="0">
                <a:latin typeface="Noto Serif" panose="02020600060500020200" pitchFamily="18" charset="0"/>
                <a:hlinkClick r:id="rId4">
                  <a:extLst>
                    <a:ext uri="{A12FA001-AC4F-418D-AE19-62706E023703}">
                      <ahyp:hlinkClr xmlns:ahyp="http://schemas.microsoft.com/office/drawing/2018/hyperlinkcolor" val="tx"/>
                    </a:ext>
                  </a:extLst>
                </a:hlinkClick>
              </a:rPr>
              <a:t>art. 327 § 2</a:t>
            </a:r>
            <a:r>
              <a:rPr lang="pl-PL" dirty="0">
                <a:latin typeface="Noto Serif" panose="02020600060500020200" pitchFamily="18" charset="0"/>
              </a:rPr>
              <a:t> KPK. Jest to bowiem sytuacja wyjątkowa. </a:t>
            </a:r>
            <a:endParaRPr lang="pl-PL" dirty="0"/>
          </a:p>
          <a:p>
            <a:pPr marL="0" indent="0">
              <a:buNone/>
            </a:pPr>
            <a:endParaRPr lang="pl-PL" dirty="0"/>
          </a:p>
        </p:txBody>
      </p:sp>
    </p:spTree>
    <p:extLst>
      <p:ext uri="{BB962C8B-B14F-4D97-AF65-F5344CB8AC3E}">
        <p14:creationId xmlns:p14="http://schemas.microsoft.com/office/powerpoint/2010/main" val="900744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57A277-3EB3-44CF-A22D-22894DC56263}"/>
              </a:ext>
            </a:extLst>
          </p:cNvPr>
          <p:cNvSpPr>
            <a:spLocks noGrp="1"/>
          </p:cNvSpPr>
          <p:nvPr>
            <p:ph type="title"/>
          </p:nvPr>
        </p:nvSpPr>
        <p:spPr/>
        <p:txBody>
          <a:bodyPr/>
          <a:lstStyle/>
          <a:p>
            <a:r>
              <a:rPr lang="pl-PL" sz="3600" dirty="0"/>
              <a:t>Orzecznictwo </a:t>
            </a:r>
            <a:r>
              <a:rPr lang="pl-PL" sz="3600" dirty="0" err="1"/>
              <a:t>niuruchamiające</a:t>
            </a:r>
            <a:r>
              <a:rPr lang="pl-PL" sz="3600" dirty="0"/>
              <a:t> zakazu </a:t>
            </a:r>
            <a:r>
              <a:rPr lang="pl-PL" sz="3600" i="1" dirty="0" err="1"/>
              <a:t>ne</a:t>
            </a:r>
            <a:r>
              <a:rPr lang="pl-PL" sz="3600" i="1" dirty="0"/>
              <a:t> bis in </a:t>
            </a:r>
            <a:r>
              <a:rPr lang="pl-PL" sz="3600" i="1" dirty="0" err="1"/>
              <a:t>idem</a:t>
            </a:r>
            <a:r>
              <a:rPr lang="pl-PL" sz="3600" dirty="0"/>
              <a:t> w świetle art. 54 KWUS</a:t>
            </a:r>
          </a:p>
        </p:txBody>
      </p:sp>
      <p:sp>
        <p:nvSpPr>
          <p:cNvPr id="3" name="Symbol zastępczy zawartości 2">
            <a:extLst>
              <a:ext uri="{FF2B5EF4-FFF2-40B4-BE49-F238E27FC236}">
                <a16:creationId xmlns:a16="http://schemas.microsoft.com/office/drawing/2014/main" id="{435AA337-A296-4754-926C-3D575AEC6CE8}"/>
              </a:ext>
            </a:extLst>
          </p:cNvPr>
          <p:cNvSpPr>
            <a:spLocks noGrp="1"/>
          </p:cNvSpPr>
          <p:nvPr>
            <p:ph idx="1"/>
          </p:nvPr>
        </p:nvSpPr>
        <p:spPr>
          <a:xfrm>
            <a:off x="301451" y="1718268"/>
            <a:ext cx="11565651" cy="4843306"/>
          </a:xfrm>
        </p:spPr>
        <p:txBody>
          <a:bodyPr/>
          <a:lstStyle/>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W pierwszej sytuacji nowe istotne fakty lub dowody nieznane w poprzednim postępowaniu mogą stanowić podstawę dalszego prowadzenia przygotowawczego, gdyż zaś prawomocne umorzenie postępowania przez sąd nie może spowodować wznowienia postępowania karnego na niekorzyść oskarżonego. Różnica ta, wynikająca z naszego systemu prawnego, nie może ani ograniczać funkcjonowania </a:t>
            </a:r>
            <a:r>
              <a:rPr lang="pl-PL" i="1" dirty="0" err="1">
                <a:latin typeface="Noto Serif" panose="02020600060500020200" pitchFamily="18" charset="0"/>
              </a:rPr>
              <a:t>ne</a:t>
            </a:r>
            <a:r>
              <a:rPr lang="pl-PL" i="1" dirty="0">
                <a:latin typeface="Noto Serif" panose="02020600060500020200" pitchFamily="18" charset="0"/>
              </a:rPr>
              <a:t> bis in </a:t>
            </a:r>
            <a:r>
              <a:rPr lang="pl-PL" i="1" dirty="0" err="1">
                <a:latin typeface="Noto Serif" panose="02020600060500020200" pitchFamily="18" charset="0"/>
              </a:rPr>
              <a:t>idem</a:t>
            </a:r>
            <a:r>
              <a:rPr lang="pl-PL" dirty="0">
                <a:latin typeface="Noto Serif" panose="02020600060500020200" pitchFamily="18" charset="0"/>
              </a:rPr>
              <a:t> na obszarze państw członkowskich, ani odmiennie zabezpieczać pewności sytuacji prawnej jednostki, gdyż w przypadku obu rozstrzygnięć mamy do czynienia z orzeczeniami prawomocnymi oraz wydanymi co do istoty sprawy.</a:t>
            </a:r>
          </a:p>
          <a:p>
            <a:pPr marL="114300" indent="0" algn="just">
              <a:buNone/>
            </a:pPr>
            <a:endParaRPr lang="pl-PL" dirty="0">
              <a:latin typeface="Noto Serif" panose="02020600060500020200" pitchFamily="18" charset="0"/>
            </a:endParaRPr>
          </a:p>
          <a:p>
            <a:pPr marL="114300" indent="0" algn="just">
              <a:buNone/>
            </a:pPr>
            <a:r>
              <a:rPr lang="pl-PL" dirty="0">
                <a:latin typeface="Noto Serif" panose="02020600060500020200" pitchFamily="18" charset="0"/>
              </a:rPr>
              <a:t>Wiadome jest też – od wyroku w sprawach połączonych </a:t>
            </a:r>
            <a:r>
              <a:rPr lang="pl-PL" i="1" dirty="0" err="1">
                <a:latin typeface="Noto Serif" panose="02020600060500020200" pitchFamily="18" charset="0"/>
              </a:rPr>
              <a:t>Gözütok</a:t>
            </a:r>
            <a:r>
              <a:rPr lang="pl-PL" i="1" dirty="0">
                <a:latin typeface="Noto Serif" panose="02020600060500020200" pitchFamily="18" charset="0"/>
              </a:rPr>
              <a:t> i </a:t>
            </a:r>
            <a:r>
              <a:rPr lang="pl-PL" i="1" dirty="0" err="1">
                <a:latin typeface="Noto Serif" panose="02020600060500020200" pitchFamily="18" charset="0"/>
              </a:rPr>
              <a:t>Brügge</a:t>
            </a:r>
            <a:r>
              <a:rPr lang="pl-PL" dirty="0">
                <a:latin typeface="Noto Serif" panose="02020600060500020200" pitchFamily="18" charset="0"/>
              </a:rPr>
              <a:t> – że zasada </a:t>
            </a:r>
            <a:r>
              <a:rPr lang="pl-PL" i="1" dirty="0" err="1">
                <a:latin typeface="Noto Serif" panose="02020600060500020200" pitchFamily="18" charset="0"/>
              </a:rPr>
              <a:t>ne</a:t>
            </a:r>
            <a:r>
              <a:rPr lang="pl-PL" i="1" dirty="0">
                <a:latin typeface="Noto Serif" panose="02020600060500020200" pitchFamily="18" charset="0"/>
              </a:rPr>
              <a:t> bis in </a:t>
            </a:r>
            <a:r>
              <a:rPr lang="pl-PL" i="1" dirty="0" err="1">
                <a:latin typeface="Noto Serif" panose="02020600060500020200" pitchFamily="18" charset="0"/>
              </a:rPr>
              <a:t>idem</a:t>
            </a:r>
            <a:r>
              <a:rPr lang="pl-PL" dirty="0">
                <a:latin typeface="Noto Serif" panose="02020600060500020200" pitchFamily="18" charset="0"/>
              </a:rPr>
              <a:t> wyrażona w </a:t>
            </a:r>
            <a:r>
              <a:rPr lang="pl-PL" dirty="0">
                <a:latin typeface="Noto Serif" panose="02020600060500020200" pitchFamily="18" charset="0"/>
                <a:hlinkClick r:id="rId2">
                  <a:extLst>
                    <a:ext uri="{A12FA001-AC4F-418D-AE19-62706E023703}">
                      <ahyp:hlinkClr xmlns:ahyp="http://schemas.microsoft.com/office/drawing/2018/hyperlinkcolor" val="tx"/>
                    </a:ext>
                  </a:extLst>
                </a:hlinkClick>
              </a:rPr>
              <a:t>art. </a:t>
            </a:r>
            <a:r>
              <a:rPr lang="pl-PL">
                <a:latin typeface="Noto Serif" panose="02020600060500020200" pitchFamily="18" charset="0"/>
                <a:hlinkClick r:id="rId2">
                  <a:extLst>
                    <a:ext uri="{A12FA001-AC4F-418D-AE19-62706E023703}">
                      <ahyp:hlinkClr xmlns:ahyp="http://schemas.microsoft.com/office/drawing/2018/hyperlinkcolor" val="tx"/>
                    </a:ext>
                  </a:extLst>
                </a:hlinkClick>
              </a:rPr>
              <a:t>54</a:t>
            </a:r>
            <a:r>
              <a:rPr lang="pl-PL">
                <a:latin typeface="Noto Serif" panose="02020600060500020200" pitchFamily="18" charset="0"/>
              </a:rPr>
              <a:t> KWUS </a:t>
            </a:r>
            <a:r>
              <a:rPr lang="pl-PL" b="1">
                <a:latin typeface="Noto Serif" panose="02020600060500020200" pitchFamily="18" charset="0"/>
              </a:rPr>
              <a:t>stosuje się również do postępowań prokuratora, podejmowanych bez udziału sądu, kończy definitywnie postępowanie karne, zatem forma orzeczenia oraz jego pochodzenie od określonego organu procesowego nie mają znaczenia rozstrzygającego dla zakresu analizowanej zasady. </a:t>
            </a:r>
            <a:endParaRPr lang="pl-PL"/>
          </a:p>
          <a:p>
            <a:pPr marL="0" indent="0">
              <a:buNone/>
            </a:pPr>
            <a:endParaRPr lang="pl-PL" dirty="0"/>
          </a:p>
        </p:txBody>
      </p:sp>
    </p:spTree>
    <p:extLst>
      <p:ext uri="{BB962C8B-B14F-4D97-AF65-F5344CB8AC3E}">
        <p14:creationId xmlns:p14="http://schemas.microsoft.com/office/powerpoint/2010/main" val="854592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EC7C5F-603C-4574-AACA-2FE5C2874BD8}"/>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7239DF6D-A358-40EB-8091-FF95896DE6A0}"/>
              </a:ext>
            </a:extLst>
          </p:cNvPr>
          <p:cNvSpPr>
            <a:spLocks noGrp="1"/>
          </p:cNvSpPr>
          <p:nvPr>
            <p:ph idx="1"/>
          </p:nvPr>
        </p:nvSpPr>
        <p:spPr>
          <a:xfrm>
            <a:off x="433634" y="1385740"/>
            <a:ext cx="11246176" cy="4862659"/>
          </a:xfrm>
        </p:spPr>
        <p:txBody>
          <a:bodyPr/>
          <a:lstStyle/>
          <a:p>
            <a:pPr marL="0" indent="0">
              <a:buNone/>
            </a:pPr>
            <a:r>
              <a:rPr lang="pl-PL" dirty="0"/>
              <a:t>M. Mozgawa (red.) Prawo karne materialne. Część ogólna. Warszawa 2024;</a:t>
            </a:r>
          </a:p>
          <a:p>
            <a:pPr marL="0" indent="0">
              <a:buNone/>
            </a:pPr>
            <a:r>
              <a:rPr lang="pl-PL" dirty="0"/>
              <a:t>M. Mozgawa (red.) Kodeks karny. Komentarz, Warszawa 2023;</a:t>
            </a:r>
          </a:p>
          <a:p>
            <a:pPr marL="0" indent="0">
              <a:buNone/>
            </a:pPr>
            <a:r>
              <a:rPr lang="pl-PL" dirty="0"/>
              <a:t>A. Grześkowiak, K. Wiak (red.) Kodeks karny. Komentarz, Warszawa 2024;</a:t>
            </a:r>
          </a:p>
          <a:p>
            <a:pPr marL="0" indent="0">
              <a:buNone/>
            </a:pPr>
            <a:r>
              <a:rPr lang="pl-PL" dirty="0"/>
              <a:t>J. Lachowski, A. Marek, Prawo karne. Zarys problematyki, Warszawa 2023;</a:t>
            </a:r>
          </a:p>
          <a:p>
            <a:pPr marL="0" indent="0">
              <a:buNone/>
            </a:pPr>
            <a:r>
              <a:rPr lang="pl-PL" dirty="0"/>
              <a:t>J. Kulesza (red.) Prawo karne materialne. Nauka o przestępstwie, ustawie karnej i karze, Warszawa 2023;</a:t>
            </a:r>
          </a:p>
          <a:p>
            <a:pPr marL="0" indent="0">
              <a:buNone/>
            </a:pPr>
            <a:r>
              <a:rPr lang="pl-PL" dirty="0"/>
              <a:t>A. Zoll, W. Wróbel, Polskie prawo karne. Część ogólna</a:t>
            </a:r>
            <a:r>
              <a:rPr lang="pl-PL"/>
              <a:t>, Kraków 2012.</a:t>
            </a:r>
          </a:p>
          <a:p>
            <a:pPr marL="0" indent="0">
              <a:buNone/>
            </a:pPr>
            <a:endParaRPr lang="pl-PL" dirty="0"/>
          </a:p>
          <a:p>
            <a:pPr marL="0" indent="0">
              <a:buNone/>
            </a:pPr>
            <a:endParaRPr lang="pl-PL" dirty="0"/>
          </a:p>
        </p:txBody>
      </p:sp>
    </p:spTree>
    <p:extLst>
      <p:ext uri="{BB962C8B-B14F-4D97-AF65-F5344CB8AC3E}">
        <p14:creationId xmlns:p14="http://schemas.microsoft.com/office/powerpoint/2010/main" val="3409362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23</TotalTime>
  <Words>10464</Words>
  <Application>Microsoft Office PowerPoint</Application>
  <PresentationFormat>Panoramiczny</PresentationFormat>
  <Paragraphs>280</Paragraphs>
  <Slides>35</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35</vt:i4>
      </vt:variant>
    </vt:vector>
  </HeadingPairs>
  <TitlesOfParts>
    <vt:vector size="40" baseType="lpstr">
      <vt:lpstr>Arial</vt:lpstr>
      <vt:lpstr>Century Gothic</vt:lpstr>
      <vt:lpstr>Noto Serif</vt:lpstr>
      <vt:lpstr>Wingdings 3</vt:lpstr>
      <vt:lpstr>Jon</vt:lpstr>
      <vt:lpstr>Obowiązywanie ustawy karnej w miejscu – czyn popełniony za granicą</vt:lpstr>
      <vt:lpstr>Zasad narodowości podmiotowej - istota</vt:lpstr>
      <vt:lpstr>Zasada narodowości podmiotowej - istota</vt:lpstr>
      <vt:lpstr>Zasada narodowości podmiotowej</vt:lpstr>
      <vt:lpstr>Zasada narodowości podmiotowej w orzecznictwie</vt:lpstr>
      <vt:lpstr>Zasada narodowości przedmiotowej w ujęciu podstawowym - istota</vt:lpstr>
      <vt:lpstr>Zasada narodowości przedmiotowej w ujęciu podstawowym - istota</vt:lpstr>
      <vt:lpstr>Zasada narodowości przedmiotowej w ujęciu podstawowym – przestępstwo terrorystyczne</vt:lpstr>
      <vt:lpstr>Zasada odpowiedzialności zastępczej - istota</vt:lpstr>
      <vt:lpstr>Zasada odpowiedzialności zastępczej - przesłanki</vt:lpstr>
      <vt:lpstr>Zasada narodowości przedmiotowej w ujęciu obostrzonym – istota i zakres</vt:lpstr>
      <vt:lpstr>Zasada narodowości przedmiotowej w ujęciu obostrzonym</vt:lpstr>
      <vt:lpstr>Zasada narodowości przedmiotowej w ujęciu obostrzonym</vt:lpstr>
      <vt:lpstr>Zasada represji wszechświatowej – istota i zakres</vt:lpstr>
      <vt:lpstr>Zasada represji wszechświatowej – istota i zakres</vt:lpstr>
      <vt:lpstr>Zasada represji wszechświatowej - zakres</vt:lpstr>
      <vt:lpstr>Zasada represji wszechświatowej - zakres</vt:lpstr>
      <vt:lpstr>Zasada represji wszechświatowej - zakres</vt:lpstr>
      <vt:lpstr>Zasada represji wszechświatowej - zakres</vt:lpstr>
      <vt:lpstr>Zasada represji wszechświatowej - zakres</vt:lpstr>
      <vt:lpstr>Zasada represji wszechświatowej</vt:lpstr>
      <vt:lpstr>Ukaranie za granicą – art. 114 k.k.</vt:lpstr>
      <vt:lpstr>Ukaranie za granicą - wyjątki</vt:lpstr>
      <vt:lpstr>Przejęcie do wykonania</vt:lpstr>
      <vt:lpstr>Przekazanie ścigania</vt:lpstr>
      <vt:lpstr>Osądzenie sprawcy przez MTK lub sąd</vt:lpstr>
      <vt:lpstr>Istota Traktatu z Schengen</vt:lpstr>
      <vt:lpstr>Zakres pojęcia „prawomocny wyrok”</vt:lpstr>
      <vt:lpstr>Zakres pojęcia „prawomocny wyrok”</vt:lpstr>
      <vt:lpstr>Orzecznictwo niuruchamiające zakazu ne bis in idem w świetle art. 54 KWUS</vt:lpstr>
      <vt:lpstr>Orzecznictwo niuruchamiające zakazu ne bis in idem w świetle art. 54 KWUS</vt:lpstr>
      <vt:lpstr>Orzecznictwo niuruchamiające zakazu ne bis in idem w świetle art. 54 KWUS</vt:lpstr>
      <vt:lpstr>Orzecznictwo niuruchamiające zakazu ne bis in idem w świetle art. 54 KWUS</vt:lpstr>
      <vt:lpstr>Orzecznictwo niuruchamiające zakazu ne bis in idem w świetle art. 54 KWUS</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Obowiązywanie ustawy karnej w miejscu – czyn popełniony za granicą</dc:title>
  <dc:creator>Maciej Błotnicki</dc:creator>
  <cp:lastModifiedBy>Maciej Błotnicki</cp:lastModifiedBy>
  <cp:revision>4</cp:revision>
  <dcterms:created xsi:type="dcterms:W3CDTF">2025-03-02T12:02:52Z</dcterms:created>
  <dcterms:modified xsi:type="dcterms:W3CDTF">2025-03-09T18:47:01Z</dcterms:modified>
</cp:coreProperties>
</file>