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91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pl-PL"/>
              <a:t>Kliknij, aby edytować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2C105566-CC59-4DF7-A5E2-97A8BAD42391}" type="datetimeFigureOut">
              <a:rPr lang="pl-PL" smtClean="0"/>
              <a:t>01.12.2024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1694565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3"/>
          <p:cNvSpPr>
            <a:spLocks noGrp="1"/>
          </p:cNvSpPr>
          <p:nvPr>
            <p:ph type="dt" sz="half" idx="10"/>
          </p:nvPr>
        </p:nvSpPr>
        <p:spPr/>
        <p:txBody>
          <a:bodyPr/>
          <a:lstStyle/>
          <a:p>
            <a:fld id="{2C105566-CC59-4DF7-A5E2-97A8BAD42391}" type="datetimeFigureOut">
              <a:rPr lang="pl-PL" smtClean="0"/>
              <a:t>01.12.2024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606235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2C105566-CC59-4DF7-A5E2-97A8BAD42391}" type="datetimeFigureOut">
              <a:rPr lang="pl-PL" smtClean="0"/>
              <a:t>01.12.2024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2710344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2C105566-CC59-4DF7-A5E2-97A8BAD42391}" type="datetimeFigureOut">
              <a:rPr lang="pl-PL" smtClean="0"/>
              <a:t>01.12.2024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312813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2C105566-CC59-4DF7-A5E2-97A8BAD42391}" type="datetimeFigureOut">
              <a:rPr lang="pl-PL" smtClean="0"/>
              <a:t>01.12.2024</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2888911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7" name="Date Placeholder 2"/>
          <p:cNvSpPr>
            <a:spLocks noGrp="1"/>
          </p:cNvSpPr>
          <p:nvPr>
            <p:ph type="dt" sz="half" idx="10"/>
          </p:nvPr>
        </p:nvSpPr>
        <p:spPr/>
        <p:txBody>
          <a:bodyPr/>
          <a:lstStyle/>
          <a:p>
            <a:fld id="{2C105566-CC59-4DF7-A5E2-97A8BAD42391}" type="datetimeFigureOut">
              <a:rPr lang="pl-PL" smtClean="0"/>
              <a:t>01.12.2024</a:t>
            </a:fld>
            <a:endParaRPr lang="pl-PL"/>
          </a:p>
        </p:txBody>
      </p:sp>
      <p:sp>
        <p:nvSpPr>
          <p:cNvPr id="5" name="Footer Placeholder 3"/>
          <p:cNvSpPr>
            <a:spLocks noGrp="1"/>
          </p:cNvSpPr>
          <p:nvPr>
            <p:ph type="ftr" sz="quarter" idx="11"/>
          </p:nvPr>
        </p:nvSpPr>
        <p:spPr/>
        <p:txBody>
          <a:bodyPr/>
          <a:lstStyle/>
          <a:p>
            <a:endParaRPr lang="pl-PL"/>
          </a:p>
        </p:txBody>
      </p:sp>
      <p:sp>
        <p:nvSpPr>
          <p:cNvPr id="6" name="Slide Number Placeholder 4"/>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1879865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C105566-CC59-4DF7-A5E2-97A8BAD42391}" type="datetimeFigureOut">
              <a:rPr lang="pl-PL" smtClean="0"/>
              <a:t>01.12.2024</a:t>
            </a:fld>
            <a:endParaRPr lang="pl-PL"/>
          </a:p>
        </p:txBody>
      </p:sp>
      <p:sp>
        <p:nvSpPr>
          <p:cNvPr id="5" name="Footer Placeholder 2"/>
          <p:cNvSpPr>
            <a:spLocks noGrp="1"/>
          </p:cNvSpPr>
          <p:nvPr>
            <p:ph type="ftr" sz="quarter" idx="11"/>
          </p:nvPr>
        </p:nvSpPr>
        <p:spPr/>
        <p:txBody>
          <a:bodyPr/>
          <a:lstStyle/>
          <a:p>
            <a:endParaRPr lang="pl-PL"/>
          </a:p>
        </p:txBody>
      </p:sp>
      <p:sp>
        <p:nvSpPr>
          <p:cNvPr id="6" name="Slide Number Placeholder 3"/>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4049230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pl-PL"/>
              <a:t>Kliknij, aby edytować styl</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7" name="Date Placeholder 4"/>
          <p:cNvSpPr>
            <a:spLocks noGrp="1"/>
          </p:cNvSpPr>
          <p:nvPr>
            <p:ph type="dt" sz="half" idx="10"/>
          </p:nvPr>
        </p:nvSpPr>
        <p:spPr/>
        <p:txBody>
          <a:bodyPr/>
          <a:lstStyle/>
          <a:p>
            <a:fld id="{2C105566-CC59-4DF7-A5E2-97A8BAD42391}" type="datetimeFigureOut">
              <a:rPr lang="pl-PL" smtClean="0"/>
              <a:t>01.12.2024</a:t>
            </a:fld>
            <a:endParaRPr lang="pl-PL"/>
          </a:p>
        </p:txBody>
      </p:sp>
      <p:sp>
        <p:nvSpPr>
          <p:cNvPr id="5" name="Footer Placeholder 5"/>
          <p:cNvSpPr>
            <a:spLocks noGrp="1"/>
          </p:cNvSpPr>
          <p:nvPr>
            <p:ph type="ftr" sz="quarter" idx="11"/>
          </p:nvPr>
        </p:nvSpPr>
        <p:spPr/>
        <p:txBody>
          <a:bodyPr/>
          <a:lstStyle/>
          <a:p>
            <a:endParaRPr lang="pl-PL"/>
          </a:p>
        </p:txBody>
      </p:sp>
      <p:sp>
        <p:nvSpPr>
          <p:cNvPr id="6" name="Slide Number Placeholder 6"/>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1959995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pl-PL"/>
              <a:t>Kliknij, aby edytować styl</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2C105566-CC59-4DF7-A5E2-97A8BAD42391}" type="datetimeFigureOut">
              <a:rPr lang="pl-PL" smtClean="0"/>
              <a:t>01.12.2024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2208789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2C105566-CC59-4DF7-A5E2-97A8BAD42391}" type="datetimeFigureOut">
              <a:rPr lang="pl-PL" smtClean="0"/>
              <a:t>01.12.2024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3335183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pl-PL"/>
              <a:t>Kliknij, aby edytować styl</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2C105566-CC59-4DF7-A5E2-97A8BAD42391}" type="datetimeFigureOut">
              <a:rPr lang="pl-PL" smtClean="0"/>
              <a:t>01.12.2024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3903309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pl-PL"/>
              <a:t>Kliknij, aby edytować styl</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pl-PL"/>
              <a:t>Edytuj style wzorca tekstu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2C105566-CC59-4DF7-A5E2-97A8BAD42391}" type="datetimeFigureOut">
              <a:rPr lang="pl-PL" smtClean="0"/>
              <a:t>01.12.2024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569C99A-7876-4218-AAFE-E73E2A192511}" type="slidenum">
              <a:rPr lang="pl-PL" smtClean="0"/>
              <a:t>‹#›</a:t>
            </a:fld>
            <a:endParaRPr lang="pl-PL"/>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293027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2C105566-CC59-4DF7-A5E2-97A8BAD42391}" type="datetimeFigureOut">
              <a:rPr lang="pl-PL" smtClean="0"/>
              <a:t>01.12.2024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3526066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l-PL"/>
              <a:t>Kliknij, aby edytować styl</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C105566-CC59-4DF7-A5E2-97A8BAD42391}" type="datetimeFigureOut">
              <a:rPr lang="pl-PL" smtClean="0"/>
              <a:t>01.12.2024</a:t>
            </a:fld>
            <a:endParaRPr lang="pl-PL"/>
          </a:p>
        </p:txBody>
      </p:sp>
      <p:sp>
        <p:nvSpPr>
          <p:cNvPr id="4"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2826625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l-PL"/>
              <a:t>Kliknij, aby edytować styl</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C105566-CC59-4DF7-A5E2-97A8BAD42391}" type="datetimeFigureOut">
              <a:rPr lang="pl-PL" smtClean="0"/>
              <a:t>01.12.2024</a:t>
            </a:fld>
            <a:endParaRPr lang="pl-PL"/>
          </a:p>
        </p:txBody>
      </p:sp>
      <p:sp>
        <p:nvSpPr>
          <p:cNvPr id="4"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2323313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nchorCtr="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2C105566-CC59-4DF7-A5E2-97A8BAD42391}" type="datetimeFigureOut">
              <a:rPr lang="pl-PL" smtClean="0"/>
              <a:t>01.12.2024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28529856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pl-PL"/>
              <a:t>Kliknij, aby edytować styl</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2C105566-CC59-4DF7-A5E2-97A8BAD42391}" type="datetimeFigureOut">
              <a:rPr lang="pl-PL" smtClean="0"/>
              <a:t>01.12.2024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569C99A-7876-4218-AAFE-E73E2A192511}" type="slidenum">
              <a:rPr lang="pl-PL" smtClean="0"/>
              <a:t>‹#›</a:t>
            </a:fld>
            <a:endParaRPr lang="pl-PL"/>
          </a:p>
        </p:txBody>
      </p:sp>
    </p:spTree>
    <p:extLst>
      <p:ext uri="{BB962C8B-B14F-4D97-AF65-F5344CB8AC3E}">
        <p14:creationId xmlns:p14="http://schemas.microsoft.com/office/powerpoint/2010/main" val="1789181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pl-PL"/>
              <a:t>Kliknij, aby edytować styl</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C105566-CC59-4DF7-A5E2-97A8BAD42391}" type="datetimeFigureOut">
              <a:rPr lang="pl-PL" smtClean="0"/>
              <a:t>01.12.2024</a:t>
            </a:fld>
            <a:endParaRPr lang="pl-PL"/>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pl-PL"/>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569C99A-7876-4218-AAFE-E73E2A192511}" type="slidenum">
              <a:rPr lang="pl-PL" smtClean="0"/>
              <a:t>‹#›</a:t>
            </a:fld>
            <a:endParaRPr lang="pl-PL"/>
          </a:p>
        </p:txBody>
      </p:sp>
    </p:spTree>
    <p:extLst>
      <p:ext uri="{BB962C8B-B14F-4D97-AF65-F5344CB8AC3E}">
        <p14:creationId xmlns:p14="http://schemas.microsoft.com/office/powerpoint/2010/main" val="28083259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93BBF73-BD70-44F3-AA9B-E1B16F8396D2}"/>
              </a:ext>
            </a:extLst>
          </p:cNvPr>
          <p:cNvSpPr>
            <a:spLocks noGrp="1"/>
          </p:cNvSpPr>
          <p:nvPr>
            <p:ph type="ctrTitle"/>
          </p:nvPr>
        </p:nvSpPr>
        <p:spPr/>
        <p:txBody>
          <a:bodyPr/>
          <a:lstStyle/>
          <a:p>
            <a:r>
              <a:rPr lang="pl-PL" dirty="0"/>
              <a:t>Prawo karne</a:t>
            </a:r>
          </a:p>
        </p:txBody>
      </p:sp>
      <p:sp>
        <p:nvSpPr>
          <p:cNvPr id="3" name="Podtytuł 2">
            <a:extLst>
              <a:ext uri="{FF2B5EF4-FFF2-40B4-BE49-F238E27FC236}">
                <a16:creationId xmlns:a16="http://schemas.microsoft.com/office/drawing/2014/main" id="{F64E5EF7-2826-41A4-9636-6997704096AC}"/>
              </a:ext>
            </a:extLst>
          </p:cNvPr>
          <p:cNvSpPr>
            <a:spLocks noGrp="1"/>
          </p:cNvSpPr>
          <p:nvPr>
            <p:ph type="subTitle" idx="1"/>
          </p:nvPr>
        </p:nvSpPr>
        <p:spPr/>
        <p:txBody>
          <a:bodyPr/>
          <a:lstStyle/>
          <a:p>
            <a:pPr algn="r"/>
            <a:r>
              <a:rPr lang="pl-PL" b="1" dirty="0"/>
              <a:t>Dr </a:t>
            </a:r>
            <a:r>
              <a:rPr lang="pl-PL" b="1" dirty="0" err="1"/>
              <a:t>maciej</a:t>
            </a:r>
            <a:r>
              <a:rPr lang="pl-PL" b="1" dirty="0"/>
              <a:t> </a:t>
            </a:r>
            <a:r>
              <a:rPr lang="pl-PL" b="1" dirty="0" err="1"/>
              <a:t>błotnicki</a:t>
            </a:r>
            <a:endParaRPr lang="pl-PL" b="1" dirty="0"/>
          </a:p>
        </p:txBody>
      </p:sp>
    </p:spTree>
    <p:extLst>
      <p:ext uri="{BB962C8B-B14F-4D97-AF65-F5344CB8AC3E}">
        <p14:creationId xmlns:p14="http://schemas.microsoft.com/office/powerpoint/2010/main" val="3770829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AF53257-C2F3-487F-9A93-C9D7E18D3134}"/>
              </a:ext>
            </a:extLst>
          </p:cNvPr>
          <p:cNvSpPr>
            <a:spLocks noGrp="1"/>
          </p:cNvSpPr>
          <p:nvPr>
            <p:ph type="title"/>
          </p:nvPr>
        </p:nvSpPr>
        <p:spPr>
          <a:xfrm>
            <a:off x="646111" y="452718"/>
            <a:ext cx="10296544" cy="1400530"/>
          </a:xfrm>
        </p:spPr>
        <p:txBody>
          <a:bodyPr/>
          <a:lstStyle/>
          <a:p>
            <a:r>
              <a:rPr lang="pl-PL" sz="3600" dirty="0"/>
              <a:t>Czas popełnienia czynu zabronionego</a:t>
            </a:r>
          </a:p>
        </p:txBody>
      </p:sp>
      <p:sp>
        <p:nvSpPr>
          <p:cNvPr id="3" name="Symbol zastępczy zawartości 2">
            <a:extLst>
              <a:ext uri="{FF2B5EF4-FFF2-40B4-BE49-F238E27FC236}">
                <a16:creationId xmlns:a16="http://schemas.microsoft.com/office/drawing/2014/main" id="{A75C8176-25FC-4E50-BB1D-B22345E845E3}"/>
              </a:ext>
            </a:extLst>
          </p:cNvPr>
          <p:cNvSpPr>
            <a:spLocks noGrp="1"/>
          </p:cNvSpPr>
          <p:nvPr>
            <p:ph idx="1"/>
          </p:nvPr>
        </p:nvSpPr>
        <p:spPr>
          <a:xfrm>
            <a:off x="401934" y="1306286"/>
            <a:ext cx="11404879" cy="5255288"/>
          </a:xfrm>
        </p:spPr>
        <p:txBody>
          <a:bodyPr/>
          <a:lstStyle/>
          <a:p>
            <a:pPr marL="0" indent="0">
              <a:buNone/>
            </a:pPr>
            <a:r>
              <a:rPr lang="pl-PL" b="1" dirty="0"/>
              <a:t>Jaki sens ma ustalenie czasu popełnienia przez sprawcę czynu zabronionego?</a:t>
            </a:r>
          </a:p>
          <a:p>
            <a:pPr marL="0" indent="0" algn="just">
              <a:buNone/>
            </a:pPr>
            <a:endParaRPr lang="pl-PL" dirty="0"/>
          </a:p>
          <a:p>
            <a:pPr marL="0" indent="0" algn="just">
              <a:buNone/>
            </a:pPr>
            <a:r>
              <a:rPr lang="pl-PL" dirty="0"/>
              <a:t>Poczynienie ustaleń w tym zakresie ma bardzo istotne znaczenie dla stosowania wielu instytucji prawa karnego. Pomijając to o czym będzie mowa – zasady intertemporalne i zakres zastosowania norm prawa karnego – czas będzie decydować o możliwości:</a:t>
            </a:r>
          </a:p>
          <a:p>
            <a:pPr marL="0" indent="0" algn="just">
              <a:buNone/>
            </a:pPr>
            <a:endParaRPr lang="pl-PL" dirty="0"/>
          </a:p>
          <a:p>
            <a:pPr marL="0" indent="0" algn="just">
              <a:buNone/>
            </a:pPr>
            <a:r>
              <a:rPr lang="pl-PL" dirty="0"/>
              <a:t>1/ przypisania sprawcy winy – art. 1 § 3 k.k.</a:t>
            </a:r>
          </a:p>
          <a:p>
            <a:pPr marL="0" indent="0" algn="just">
              <a:buNone/>
            </a:pPr>
            <a:r>
              <a:rPr lang="pl-PL" dirty="0"/>
              <a:t>2/ ustalenia upływu terminu przedawnienia karalności – art. 101 i n. k.k.</a:t>
            </a:r>
          </a:p>
          <a:p>
            <a:pPr marL="0" indent="0" algn="just">
              <a:buNone/>
            </a:pPr>
            <a:r>
              <a:rPr lang="pl-PL" dirty="0"/>
              <a:t>3/ przyjęcia, że sprawca osiągnął wiek uzasadniający odpowiedzialność karną – art. 10 § 1 k.k.</a:t>
            </a:r>
          </a:p>
          <a:p>
            <a:pPr marL="0" indent="0" algn="just">
              <a:buNone/>
            </a:pPr>
            <a:r>
              <a:rPr lang="pl-PL" dirty="0"/>
              <a:t>4/ przyjęcia sprawstwa czynu popełnionego w warunkach recydywy specjalnej – art. 64 k.k.</a:t>
            </a:r>
          </a:p>
        </p:txBody>
      </p:sp>
    </p:spTree>
    <p:extLst>
      <p:ext uri="{BB962C8B-B14F-4D97-AF65-F5344CB8AC3E}">
        <p14:creationId xmlns:p14="http://schemas.microsoft.com/office/powerpoint/2010/main" val="2841490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672FD8A-ECDA-4FAA-8B77-A03CBA84EBD9}"/>
              </a:ext>
            </a:extLst>
          </p:cNvPr>
          <p:cNvSpPr>
            <a:spLocks noGrp="1"/>
          </p:cNvSpPr>
          <p:nvPr>
            <p:ph type="title"/>
          </p:nvPr>
        </p:nvSpPr>
        <p:spPr>
          <a:xfrm>
            <a:off x="646111" y="452718"/>
            <a:ext cx="9954900" cy="1400530"/>
          </a:xfrm>
        </p:spPr>
        <p:txBody>
          <a:bodyPr/>
          <a:lstStyle/>
          <a:p>
            <a:r>
              <a:rPr lang="pl-PL" sz="4000" dirty="0"/>
              <a:t>Czas popełnienia czynu zabronionego</a:t>
            </a:r>
          </a:p>
        </p:txBody>
      </p:sp>
      <p:sp>
        <p:nvSpPr>
          <p:cNvPr id="3" name="Symbol zastępczy zawartości 2">
            <a:extLst>
              <a:ext uri="{FF2B5EF4-FFF2-40B4-BE49-F238E27FC236}">
                <a16:creationId xmlns:a16="http://schemas.microsoft.com/office/drawing/2014/main" id="{2C65A684-343D-4D44-8423-D23A29AF2A61}"/>
              </a:ext>
            </a:extLst>
          </p:cNvPr>
          <p:cNvSpPr>
            <a:spLocks noGrp="1"/>
          </p:cNvSpPr>
          <p:nvPr>
            <p:ph idx="1"/>
          </p:nvPr>
        </p:nvSpPr>
        <p:spPr>
          <a:xfrm>
            <a:off x="331596" y="1436914"/>
            <a:ext cx="11555604" cy="4968368"/>
          </a:xfrm>
        </p:spPr>
        <p:txBody>
          <a:bodyPr>
            <a:normAutofit lnSpcReduction="10000"/>
          </a:bodyPr>
          <a:lstStyle/>
          <a:p>
            <a:pPr marL="0" indent="0" algn="just">
              <a:buNone/>
            </a:pPr>
            <a:r>
              <a:rPr lang="pl-PL" dirty="0"/>
              <a:t>Ustawodawca przyjął normatywne znaczenie czasu popełnienia czynu zabronionego.</a:t>
            </a:r>
          </a:p>
          <a:p>
            <a:pPr marL="0" indent="0" algn="just">
              <a:buNone/>
            </a:pPr>
            <a:endParaRPr lang="pl-PL" dirty="0"/>
          </a:p>
          <a:p>
            <a:pPr marL="0" indent="0" algn="just">
              <a:buNone/>
            </a:pPr>
            <a:r>
              <a:rPr lang="pl-PL" dirty="0"/>
              <a:t>W myśl art. 6 § 1 k.k. – czyn zabroniony uważa się za popełniony w czasie, w którym sprawca działał lub zaniechał działania, do którego był obowiązany.  </a:t>
            </a:r>
            <a:r>
              <a:rPr lang="pl-PL" b="1" dirty="0"/>
              <a:t>TYLKO I WYŁĄCZNIE CZAS ZACHOWANIA SPRAWCY W POSTACI DZIAŁANIA BĄDŹ ZANIECHANIA</a:t>
            </a:r>
            <a:r>
              <a:rPr lang="pl-PL" dirty="0"/>
              <a:t>.</a:t>
            </a:r>
          </a:p>
          <a:p>
            <a:pPr marL="0" indent="0" algn="just">
              <a:buNone/>
            </a:pPr>
            <a:endParaRPr lang="pl-PL" dirty="0"/>
          </a:p>
          <a:p>
            <a:pPr marL="0" indent="0" algn="just">
              <a:buNone/>
            </a:pPr>
            <a:r>
              <a:rPr lang="pl-PL" dirty="0"/>
              <a:t>Oczywiście nie chodzi o jakiekolwiek działanie sprawcy, ale o to, które stanowi wypełnienie znamienia czynności wykonawczej jakiegoś typu czynu zabronionego opisanego w ustawie. Należy przy tym pamiętać, że czym innym może być </a:t>
            </a:r>
            <a:r>
              <a:rPr lang="pl-PL" b="1" dirty="0"/>
              <a:t>czas popełnienia </a:t>
            </a:r>
            <a:r>
              <a:rPr lang="pl-PL" dirty="0"/>
              <a:t>czynu zabronionego, a czym innym </a:t>
            </a:r>
            <a:r>
              <a:rPr lang="pl-PL" b="1" dirty="0"/>
              <a:t>czas dokonania</a:t>
            </a:r>
            <a:r>
              <a:rPr lang="pl-PL" dirty="0"/>
              <a:t> takiego czynu. </a:t>
            </a:r>
          </a:p>
          <a:p>
            <a:pPr marL="0" indent="0" algn="just">
              <a:buNone/>
            </a:pPr>
            <a:r>
              <a:rPr lang="pl-PL" dirty="0"/>
              <a:t>Dla dokonania konieczne jest wystąpienie wszystkich elementów decydujących o spełnieniu opisu. W szczególności znamienia skutku. Niezależnie od tego sprawca może kontynuować realizację czynności wykonawczej. Wówczas moment </a:t>
            </a:r>
            <a:r>
              <a:rPr lang="pl-PL" b="1" dirty="0"/>
              <a:t>dokonania</a:t>
            </a:r>
            <a:r>
              <a:rPr lang="pl-PL" dirty="0"/>
              <a:t> nie będzie się pokrywał z momentem </a:t>
            </a:r>
            <a:r>
              <a:rPr lang="pl-PL" b="1" dirty="0"/>
              <a:t>zakończenia</a:t>
            </a:r>
            <a:r>
              <a:rPr lang="pl-PL" dirty="0"/>
              <a:t>.</a:t>
            </a:r>
            <a:endParaRPr lang="pl-PL" b="1" dirty="0"/>
          </a:p>
        </p:txBody>
      </p:sp>
    </p:spTree>
    <p:extLst>
      <p:ext uri="{BB962C8B-B14F-4D97-AF65-F5344CB8AC3E}">
        <p14:creationId xmlns:p14="http://schemas.microsoft.com/office/powerpoint/2010/main" val="565909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7EB6E43-C082-48C9-874F-574F5CD20436}"/>
              </a:ext>
            </a:extLst>
          </p:cNvPr>
          <p:cNvSpPr>
            <a:spLocks noGrp="1"/>
          </p:cNvSpPr>
          <p:nvPr>
            <p:ph type="title"/>
          </p:nvPr>
        </p:nvSpPr>
        <p:spPr>
          <a:xfrm>
            <a:off x="646111" y="452718"/>
            <a:ext cx="10196060" cy="1400530"/>
          </a:xfrm>
        </p:spPr>
        <p:txBody>
          <a:bodyPr/>
          <a:lstStyle/>
          <a:p>
            <a:r>
              <a:rPr lang="pl-PL" sz="3600" dirty="0"/>
              <a:t>Czas popełnienia czynu zabronionego</a:t>
            </a:r>
          </a:p>
        </p:txBody>
      </p:sp>
      <p:sp>
        <p:nvSpPr>
          <p:cNvPr id="3" name="Symbol zastępczy zawartości 2">
            <a:extLst>
              <a:ext uri="{FF2B5EF4-FFF2-40B4-BE49-F238E27FC236}">
                <a16:creationId xmlns:a16="http://schemas.microsoft.com/office/drawing/2014/main" id="{56E96D6E-0E07-4D53-B330-E9F5F28BA06F}"/>
              </a:ext>
            </a:extLst>
          </p:cNvPr>
          <p:cNvSpPr>
            <a:spLocks noGrp="1"/>
          </p:cNvSpPr>
          <p:nvPr>
            <p:ph idx="1"/>
          </p:nvPr>
        </p:nvSpPr>
        <p:spPr>
          <a:xfrm>
            <a:off x="452176" y="1386674"/>
            <a:ext cx="11324492" cy="5018608"/>
          </a:xfrm>
        </p:spPr>
        <p:txBody>
          <a:bodyPr/>
          <a:lstStyle/>
          <a:p>
            <a:pPr marL="0" indent="0" algn="just">
              <a:buNone/>
            </a:pPr>
            <a:r>
              <a:rPr lang="pl-PL" dirty="0"/>
              <a:t>Zdarzają się sytuacje, w których </a:t>
            </a:r>
            <a:r>
              <a:rPr lang="pl-PL" dirty="0" err="1"/>
              <a:t>prawnokarnie</a:t>
            </a:r>
            <a:r>
              <a:rPr lang="pl-PL" dirty="0"/>
              <a:t> relewantne zachowanie sprawcy trwa moment – naciśnięcie cyngla spustowego pistoletu -&gt; wypuszczenie naboju z komory prowadzące do śmierci pokrzywdzonego – co powoduje, że bardzo proste jest ustalenie czasu popełnienia czynu zabronionego.</a:t>
            </a:r>
          </a:p>
          <a:p>
            <a:pPr marL="0" indent="0" algn="just">
              <a:buNone/>
            </a:pPr>
            <a:r>
              <a:rPr lang="pl-PL" dirty="0"/>
              <a:t>Zachowanie sprawcy może jednak rozciągać się w czasie:</a:t>
            </a:r>
          </a:p>
          <a:p>
            <a:pPr marL="0" indent="0" algn="just">
              <a:buNone/>
            </a:pPr>
            <a:r>
              <a:rPr lang="pl-PL" dirty="0"/>
              <a:t>1/ przestępstwa wieloczynowe – art. 209 § 1 k.k. – ostatnie zachowanie</a:t>
            </a:r>
          </a:p>
          <a:p>
            <a:pPr marL="0" indent="0" algn="just">
              <a:buNone/>
            </a:pPr>
            <a:r>
              <a:rPr lang="pl-PL" dirty="0"/>
              <a:t>2/ przestępstwa zbiorowe – art. 130 k.k., art. 207 § 1 k.k. – ostatnie zachowanie</a:t>
            </a:r>
          </a:p>
          <a:p>
            <a:pPr marL="0" indent="0" algn="just">
              <a:buNone/>
            </a:pPr>
            <a:r>
              <a:rPr lang="pl-PL" dirty="0"/>
              <a:t>3/ przestępstwa trwałe – art. 62 ust. 1 </a:t>
            </a:r>
            <a:r>
              <a:rPr lang="pl-PL" dirty="0" err="1"/>
              <a:t>u.p.n</a:t>
            </a:r>
            <a:r>
              <a:rPr lang="pl-PL" dirty="0"/>
              <a:t>., art. 189 § 1 k.k., art. 263 § 2 k.k.</a:t>
            </a:r>
          </a:p>
          <a:p>
            <a:pPr marL="0" indent="0" algn="just">
              <a:buNone/>
            </a:pPr>
            <a:endParaRPr lang="pl-PL" dirty="0"/>
          </a:p>
          <a:p>
            <a:pPr marL="0" indent="0" algn="just">
              <a:buNone/>
            </a:pPr>
            <a:r>
              <a:rPr lang="pl-PL" dirty="0"/>
              <a:t>Ciekawym jest także ustalenie kwestii czasu popełnienia czynu zabronionego zrealizowanego przez </a:t>
            </a:r>
            <a:r>
              <a:rPr lang="pl-PL" b="1" dirty="0"/>
              <a:t>zaniechanie</a:t>
            </a:r>
            <a:r>
              <a:rPr lang="pl-PL" dirty="0"/>
              <a:t>.</a:t>
            </a:r>
          </a:p>
          <a:p>
            <a:pPr marL="0" indent="0" algn="just">
              <a:buNone/>
            </a:pPr>
            <a:r>
              <a:rPr lang="pl-PL" dirty="0"/>
              <a:t>W ocenie szkoły lubelskiej jest to </a:t>
            </a:r>
            <a:r>
              <a:rPr lang="pl-PL" u="sng" dirty="0"/>
              <a:t>ostatni moment, w którym można zrealizować nakaz</a:t>
            </a:r>
            <a:r>
              <a:rPr lang="pl-PL" dirty="0"/>
              <a:t>.</a:t>
            </a:r>
            <a:endParaRPr lang="pl-PL" u="sng" dirty="0"/>
          </a:p>
        </p:txBody>
      </p:sp>
    </p:spTree>
    <p:extLst>
      <p:ext uri="{BB962C8B-B14F-4D97-AF65-F5344CB8AC3E}">
        <p14:creationId xmlns:p14="http://schemas.microsoft.com/office/powerpoint/2010/main" val="4209509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72B8BED-8D91-4BD7-ABAD-EFC865F54BE9}"/>
              </a:ext>
            </a:extLst>
          </p:cNvPr>
          <p:cNvSpPr>
            <a:spLocks noGrp="1"/>
          </p:cNvSpPr>
          <p:nvPr>
            <p:ph type="title"/>
          </p:nvPr>
        </p:nvSpPr>
        <p:spPr/>
        <p:txBody>
          <a:bodyPr/>
          <a:lstStyle/>
          <a:p>
            <a:r>
              <a:rPr lang="pl-PL" dirty="0"/>
              <a:t>Prawo intertemporalne</a:t>
            </a:r>
          </a:p>
        </p:txBody>
      </p:sp>
      <p:sp>
        <p:nvSpPr>
          <p:cNvPr id="3" name="Symbol zastępczy zawartości 2">
            <a:extLst>
              <a:ext uri="{FF2B5EF4-FFF2-40B4-BE49-F238E27FC236}">
                <a16:creationId xmlns:a16="http://schemas.microsoft.com/office/drawing/2014/main" id="{D10EA3FE-194F-4295-B23D-F0CB67C46F1B}"/>
              </a:ext>
            </a:extLst>
          </p:cNvPr>
          <p:cNvSpPr>
            <a:spLocks noGrp="1"/>
          </p:cNvSpPr>
          <p:nvPr>
            <p:ph idx="1"/>
          </p:nvPr>
        </p:nvSpPr>
        <p:spPr>
          <a:xfrm>
            <a:off x="371789" y="1396722"/>
            <a:ext cx="11424975" cy="5114610"/>
          </a:xfrm>
        </p:spPr>
        <p:txBody>
          <a:bodyPr/>
          <a:lstStyle/>
          <a:p>
            <a:pPr marL="0" indent="0">
              <a:buNone/>
            </a:pPr>
            <a:r>
              <a:rPr lang="pl-PL" b="1" dirty="0"/>
              <a:t>Reguły stosowania ustawy karnej w przypadku kolizji w czasie – zmiany ustawodawstwa</a:t>
            </a:r>
            <a:r>
              <a:rPr lang="pl-PL" dirty="0"/>
              <a:t>.</a:t>
            </a:r>
          </a:p>
          <a:p>
            <a:pPr marL="0" indent="0">
              <a:buNone/>
            </a:pPr>
            <a:endParaRPr lang="pl-PL" b="1" dirty="0"/>
          </a:p>
          <a:p>
            <a:pPr marL="0" indent="0" algn="just">
              <a:buNone/>
            </a:pPr>
            <a:r>
              <a:rPr lang="pl-PL" dirty="0"/>
              <a:t>Odpowiedź na pytanie o to, którą ustawę stosować do stanów faktycznych, które wystąpiły przed jej wejściem w życie, można sformułować według trzech zasad:</a:t>
            </a:r>
          </a:p>
          <a:p>
            <a:pPr marL="0" indent="0" algn="just">
              <a:buNone/>
            </a:pPr>
            <a:r>
              <a:rPr lang="pl-PL" b="1" dirty="0"/>
              <a:t>1/</a:t>
            </a:r>
            <a:r>
              <a:rPr lang="pl-PL" dirty="0"/>
              <a:t> zasady bezpośredniego działania prawa – nowe prawo od momentu jego wejścia w życie reguluje także wszelkie zdarzenia w przeszłości;</a:t>
            </a:r>
          </a:p>
          <a:p>
            <a:pPr marL="0" indent="0" algn="just">
              <a:buNone/>
            </a:pPr>
            <a:r>
              <a:rPr lang="pl-PL" b="1" dirty="0"/>
              <a:t>2/</a:t>
            </a:r>
            <a:r>
              <a:rPr lang="pl-PL" dirty="0"/>
              <a:t> zasady dalszego obowiązywania dalszego prawa – prawo mimo wejścia w życie nowych regulacji ma zastosowanie do zdarzeń, które nastąpiły w przeszłości;</a:t>
            </a:r>
          </a:p>
          <a:p>
            <a:pPr marL="0" indent="0" algn="just">
              <a:buNone/>
            </a:pPr>
            <a:r>
              <a:rPr lang="pl-PL" b="1" dirty="0"/>
              <a:t>3/</a:t>
            </a:r>
            <a:r>
              <a:rPr lang="pl-PL" dirty="0"/>
              <a:t> zasady wyboru prawa – wybór reżimu prawnego mającego zastosowanie do zdarzeń zaistniałych przed wejściem w życie nowego prawa pozostawia się podmiotom, do których są adresowane dane normy, w szczególności sądom.</a:t>
            </a:r>
          </a:p>
        </p:txBody>
      </p:sp>
    </p:spTree>
    <p:extLst>
      <p:ext uri="{BB962C8B-B14F-4D97-AF65-F5344CB8AC3E}">
        <p14:creationId xmlns:p14="http://schemas.microsoft.com/office/powerpoint/2010/main" val="1966082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FD34BF0-3278-426C-B675-AAA2F1EC2958}"/>
              </a:ext>
            </a:extLst>
          </p:cNvPr>
          <p:cNvSpPr>
            <a:spLocks noGrp="1"/>
          </p:cNvSpPr>
          <p:nvPr>
            <p:ph type="title"/>
          </p:nvPr>
        </p:nvSpPr>
        <p:spPr/>
        <p:txBody>
          <a:bodyPr/>
          <a:lstStyle/>
          <a:p>
            <a:r>
              <a:rPr lang="pl-PL" dirty="0"/>
              <a:t>Prawo intertemporalne</a:t>
            </a:r>
          </a:p>
        </p:txBody>
      </p:sp>
      <p:sp>
        <p:nvSpPr>
          <p:cNvPr id="3" name="Symbol zastępczy zawartości 2">
            <a:extLst>
              <a:ext uri="{FF2B5EF4-FFF2-40B4-BE49-F238E27FC236}">
                <a16:creationId xmlns:a16="http://schemas.microsoft.com/office/drawing/2014/main" id="{01C54626-895A-4C9D-AB1F-2A84A2763D73}"/>
              </a:ext>
            </a:extLst>
          </p:cNvPr>
          <p:cNvSpPr>
            <a:spLocks noGrp="1"/>
          </p:cNvSpPr>
          <p:nvPr>
            <p:ph idx="1"/>
          </p:nvPr>
        </p:nvSpPr>
        <p:spPr>
          <a:xfrm>
            <a:off x="401934" y="1326382"/>
            <a:ext cx="11394831" cy="5205047"/>
          </a:xfrm>
        </p:spPr>
        <p:txBody>
          <a:bodyPr>
            <a:normAutofit/>
          </a:bodyPr>
          <a:lstStyle/>
          <a:p>
            <a:pPr marL="0" indent="0">
              <a:buNone/>
            </a:pPr>
            <a:r>
              <a:rPr lang="pl-PL" b="1" u="sng" dirty="0"/>
              <a:t>Zakaz retroaktywnego wprowadzania i zaostrzania karalności</a:t>
            </a:r>
          </a:p>
          <a:p>
            <a:pPr marL="0" indent="0" algn="just">
              <a:buNone/>
            </a:pPr>
            <a:endParaRPr lang="pl-PL" dirty="0"/>
          </a:p>
          <a:p>
            <a:pPr marL="0" indent="0" algn="just">
              <a:buNone/>
            </a:pPr>
            <a:r>
              <a:rPr lang="pl-PL" dirty="0"/>
              <a:t>Zgodnie z art. 42 ust. 1 Konstytucji RP odpowiedzialności karnej może podlegać ten tylko, kto dopuścił się czynu zabronionego pod groźbą kary przez </a:t>
            </a:r>
            <a:r>
              <a:rPr lang="pl-PL" b="1" dirty="0"/>
              <a:t>ustawę obowiązującą w czasie</a:t>
            </a:r>
            <a:r>
              <a:rPr lang="pl-PL" dirty="0"/>
              <a:t> jego popełnienia.</a:t>
            </a:r>
          </a:p>
          <a:p>
            <a:pPr marL="0" indent="0" algn="just">
              <a:buNone/>
            </a:pPr>
            <a:r>
              <a:rPr lang="pl-PL" dirty="0"/>
              <a:t>Norma ta wyraża przede wszystkim zakaz stanowienia i stosowania prawa, które retroaktywnie wprowadzałoby karalność </a:t>
            </a:r>
            <a:r>
              <a:rPr lang="pl-PL" dirty="0" err="1"/>
              <a:t>zachowań</a:t>
            </a:r>
            <a:r>
              <a:rPr lang="pl-PL" dirty="0"/>
              <a:t> niestanowiących przestępstwa w chwili ich popełnienia. Zakaz retroaktywnego wprowadzania karalności czynu stanowi jedną z podstawowych zasad gwarancyjnych prawa karnego, odwołująca się do zasady państwa prawnego i wyprowadzanej z niej zasady zaufania obywatela do państwa i stanowionego przez to państwo prawa (art. 2 Konstytucji RP). </a:t>
            </a:r>
          </a:p>
          <a:p>
            <a:pPr marL="0" indent="0" algn="just">
              <a:buNone/>
            </a:pPr>
            <a:endParaRPr lang="pl-PL" dirty="0"/>
          </a:p>
          <a:p>
            <a:pPr marL="0" indent="0" algn="just">
              <a:buNone/>
            </a:pPr>
            <a:r>
              <a:rPr lang="pl-PL" dirty="0"/>
              <a:t>Niezależnie od zakazu retroaktywnego wprowadzenia karalności, sprzeczne z Konstytucją byłoby retroaktywne zaostrzenie odpowiedzialności karnej. </a:t>
            </a:r>
          </a:p>
        </p:txBody>
      </p:sp>
    </p:spTree>
    <p:extLst>
      <p:ext uri="{BB962C8B-B14F-4D97-AF65-F5344CB8AC3E}">
        <p14:creationId xmlns:p14="http://schemas.microsoft.com/office/powerpoint/2010/main" val="943468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45E024F-C215-489A-98C1-0738294716D6}"/>
              </a:ext>
            </a:extLst>
          </p:cNvPr>
          <p:cNvSpPr>
            <a:spLocks noGrp="1"/>
          </p:cNvSpPr>
          <p:nvPr>
            <p:ph type="title"/>
          </p:nvPr>
        </p:nvSpPr>
        <p:spPr/>
        <p:txBody>
          <a:bodyPr/>
          <a:lstStyle/>
          <a:p>
            <a:r>
              <a:rPr lang="pl-PL" dirty="0"/>
              <a:t>Prawo intertemporalne</a:t>
            </a:r>
          </a:p>
        </p:txBody>
      </p:sp>
      <p:sp>
        <p:nvSpPr>
          <p:cNvPr id="3" name="Symbol zastępczy zawartości 2">
            <a:extLst>
              <a:ext uri="{FF2B5EF4-FFF2-40B4-BE49-F238E27FC236}">
                <a16:creationId xmlns:a16="http://schemas.microsoft.com/office/drawing/2014/main" id="{562B45F5-440C-49FA-88C3-BF1ED03762A4}"/>
              </a:ext>
            </a:extLst>
          </p:cNvPr>
          <p:cNvSpPr>
            <a:spLocks noGrp="1"/>
          </p:cNvSpPr>
          <p:nvPr>
            <p:ph idx="1"/>
          </p:nvPr>
        </p:nvSpPr>
        <p:spPr>
          <a:xfrm>
            <a:off x="371788" y="1346480"/>
            <a:ext cx="11475219" cy="5058802"/>
          </a:xfrm>
        </p:spPr>
        <p:txBody>
          <a:bodyPr/>
          <a:lstStyle/>
          <a:p>
            <a:pPr marL="0" indent="0" algn="just">
              <a:buNone/>
            </a:pPr>
            <a:r>
              <a:rPr lang="pl-PL" dirty="0"/>
              <a:t>W RP występowały przypadki retroaktywnego wprowadzania odpowiedzialności karnej. Taki charakter miały przepisy karne z dekretu o stanie wojennym z 12 grudnia 1981 r. w zakresie jakim nakazywały pociągnięcie do odpowiedzialności za czyny popełnione przed jego formalnym ogłoszeniem w Dzienniku Ustaw.</a:t>
            </a:r>
          </a:p>
          <a:p>
            <a:pPr marL="0" indent="0" algn="just">
              <a:buNone/>
            </a:pPr>
            <a:endParaRPr lang="pl-PL" dirty="0"/>
          </a:p>
          <a:p>
            <a:pPr marL="0" indent="0" algn="just">
              <a:buNone/>
            </a:pPr>
            <a:r>
              <a:rPr lang="pl-PL" dirty="0"/>
              <a:t>Podobnie retroaktywny charakter miał powojenny dekret PKWN z 31 sierpnia 1944 r. o wymiarze kary dla faszystowsko-hitlerowskich zbrodniarzy winnych zabójstw i znęcania się nad ludnością cywilną i jeńcami oraz dla zdrajców Narodu Polskiego.</a:t>
            </a:r>
          </a:p>
          <a:p>
            <a:pPr marL="0" indent="0" algn="just">
              <a:buNone/>
            </a:pPr>
            <a:endParaRPr lang="pl-PL" dirty="0"/>
          </a:p>
          <a:p>
            <a:pPr marL="0" indent="0" algn="just">
              <a:buNone/>
            </a:pPr>
            <a:r>
              <a:rPr lang="pl-PL" dirty="0"/>
              <a:t>Ostatecznie więc w przypadku zmiany ustawy karnej mającej charakter penalizacji lub modyfikacji penalizacji polegającej na zaostrzeniu karalności, niedopuszczalne jest retroaktywne stosowanie ustawy karnej.</a:t>
            </a:r>
          </a:p>
          <a:p>
            <a:pPr marL="0" indent="0">
              <a:buNone/>
            </a:pPr>
            <a:endParaRPr lang="pl-PL" dirty="0"/>
          </a:p>
        </p:txBody>
      </p:sp>
    </p:spTree>
    <p:extLst>
      <p:ext uri="{BB962C8B-B14F-4D97-AF65-F5344CB8AC3E}">
        <p14:creationId xmlns:p14="http://schemas.microsoft.com/office/powerpoint/2010/main" val="4184076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B2BAE8C-4709-4109-A67C-5B4963ACD420}"/>
              </a:ext>
            </a:extLst>
          </p:cNvPr>
          <p:cNvSpPr>
            <a:spLocks noGrp="1"/>
          </p:cNvSpPr>
          <p:nvPr>
            <p:ph type="title"/>
          </p:nvPr>
        </p:nvSpPr>
        <p:spPr/>
        <p:txBody>
          <a:bodyPr/>
          <a:lstStyle/>
          <a:p>
            <a:r>
              <a:rPr lang="pl-PL" dirty="0"/>
              <a:t>Prawo intertemporalne</a:t>
            </a:r>
          </a:p>
        </p:txBody>
      </p:sp>
      <p:sp>
        <p:nvSpPr>
          <p:cNvPr id="3" name="Symbol zastępczy zawartości 2">
            <a:extLst>
              <a:ext uri="{FF2B5EF4-FFF2-40B4-BE49-F238E27FC236}">
                <a16:creationId xmlns:a16="http://schemas.microsoft.com/office/drawing/2014/main" id="{8822AE60-0114-4D41-8B6B-4C08287DA277}"/>
              </a:ext>
            </a:extLst>
          </p:cNvPr>
          <p:cNvSpPr>
            <a:spLocks noGrp="1"/>
          </p:cNvSpPr>
          <p:nvPr>
            <p:ph idx="1"/>
          </p:nvPr>
        </p:nvSpPr>
        <p:spPr>
          <a:xfrm>
            <a:off x="301452" y="1436914"/>
            <a:ext cx="11535506" cy="4968368"/>
          </a:xfrm>
        </p:spPr>
        <p:txBody>
          <a:bodyPr/>
          <a:lstStyle/>
          <a:p>
            <a:pPr marL="0" indent="0">
              <a:buNone/>
            </a:pPr>
            <a:r>
              <a:rPr lang="pl-PL" b="1" u="sng" dirty="0"/>
              <a:t>Nakaz stosowania ustawy nowej</a:t>
            </a:r>
          </a:p>
          <a:p>
            <a:pPr marL="0" indent="0" algn="just">
              <a:buNone/>
            </a:pPr>
            <a:endParaRPr lang="pl-PL" dirty="0"/>
          </a:p>
          <a:p>
            <a:pPr marL="0" indent="0" algn="just">
              <a:buNone/>
            </a:pPr>
            <a:r>
              <a:rPr lang="pl-PL" dirty="0"/>
              <a:t>Na gruncie art. 4 § 1 k.k. </a:t>
            </a:r>
            <a:r>
              <a:rPr lang="pl-PL" b="1" u="sng" dirty="0"/>
              <a:t>zasadą</a:t>
            </a:r>
            <a:r>
              <a:rPr lang="pl-PL" dirty="0"/>
              <a:t> jest </a:t>
            </a:r>
            <a:r>
              <a:rPr lang="pl-PL" b="1" dirty="0"/>
              <a:t>stosowanie ustawy nowej </a:t>
            </a:r>
            <a:r>
              <a:rPr lang="pl-PL" dirty="0"/>
              <a:t>tj. obowiązującej w czasie orzekania, co wynika z założenia, że nowa ustawa pełniej odpowiada woli ustawodawcy odnośnie do regulacji życia społecznego określonymi środkami w danym momencie.</a:t>
            </a:r>
          </a:p>
          <a:p>
            <a:pPr marL="0" indent="0" algn="just">
              <a:buNone/>
            </a:pPr>
            <a:r>
              <a:rPr lang="pl-PL" b="1" u="sng" dirty="0"/>
              <a:t>Wyjątkiem</a:t>
            </a:r>
            <a:r>
              <a:rPr lang="pl-PL" b="1" dirty="0"/>
              <a:t> </a:t>
            </a:r>
            <a:r>
              <a:rPr lang="pl-PL" dirty="0"/>
              <a:t>jest natomiast stosowanie ustawy obowiązującej poprzednio. Można ją bowiem zastosować tylko wówczas, gdy jest względniejsza dla sprawcy. </a:t>
            </a:r>
          </a:p>
          <a:p>
            <a:pPr marL="0" indent="0" algn="just">
              <a:buNone/>
            </a:pPr>
            <a:endParaRPr lang="pl-PL" b="1" u="sng" dirty="0"/>
          </a:p>
          <a:p>
            <a:pPr marL="0" indent="0" algn="just">
              <a:buNone/>
            </a:pPr>
            <a:r>
              <a:rPr lang="pl-PL" dirty="0"/>
              <a:t>Tylko więc w sytuacji, gdy ustawa nowa będzie pod względem prawnokarnym surowiej oceniała czyn sprawcy, zastosowanie będzie mieć ustawa obowiązująca poprzednio. W wypadku natomiast objęcia penalizacją przez nową ustawę czynu dotąd niezabronionego, zastosowanie ma art. 1 § 1 k.k.</a:t>
            </a:r>
          </a:p>
        </p:txBody>
      </p:sp>
    </p:spTree>
    <p:extLst>
      <p:ext uri="{BB962C8B-B14F-4D97-AF65-F5344CB8AC3E}">
        <p14:creationId xmlns:p14="http://schemas.microsoft.com/office/powerpoint/2010/main" val="3992276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45FFAD8-4A40-474E-857A-90B56662849B}"/>
              </a:ext>
            </a:extLst>
          </p:cNvPr>
          <p:cNvSpPr>
            <a:spLocks noGrp="1"/>
          </p:cNvSpPr>
          <p:nvPr>
            <p:ph type="title"/>
          </p:nvPr>
        </p:nvSpPr>
        <p:spPr/>
        <p:txBody>
          <a:bodyPr/>
          <a:lstStyle/>
          <a:p>
            <a:r>
              <a:rPr lang="pl-PL" dirty="0"/>
              <a:t>Prawo intertemporalne</a:t>
            </a:r>
          </a:p>
        </p:txBody>
      </p:sp>
      <p:sp>
        <p:nvSpPr>
          <p:cNvPr id="3" name="Symbol zastępczy zawartości 2">
            <a:extLst>
              <a:ext uri="{FF2B5EF4-FFF2-40B4-BE49-F238E27FC236}">
                <a16:creationId xmlns:a16="http://schemas.microsoft.com/office/drawing/2014/main" id="{57862931-E638-407D-A6E7-CD245638B810}"/>
              </a:ext>
            </a:extLst>
          </p:cNvPr>
          <p:cNvSpPr>
            <a:spLocks noGrp="1"/>
          </p:cNvSpPr>
          <p:nvPr>
            <p:ph idx="1"/>
          </p:nvPr>
        </p:nvSpPr>
        <p:spPr>
          <a:xfrm>
            <a:off x="452176" y="1366576"/>
            <a:ext cx="11394831" cy="4881823"/>
          </a:xfrm>
        </p:spPr>
        <p:txBody>
          <a:bodyPr>
            <a:normAutofit lnSpcReduction="10000"/>
          </a:bodyPr>
          <a:lstStyle/>
          <a:p>
            <a:pPr marL="0" indent="0">
              <a:buNone/>
            </a:pPr>
            <a:r>
              <a:rPr lang="pl-PL" b="1" dirty="0"/>
              <a:t>Pojęcie ustawy względniejszej</a:t>
            </a:r>
          </a:p>
          <a:p>
            <a:pPr marL="0" indent="0" algn="just">
              <a:buNone/>
            </a:pPr>
            <a:endParaRPr lang="pl-PL" dirty="0"/>
          </a:p>
          <a:p>
            <a:pPr marL="0" indent="0" algn="just">
              <a:buNone/>
            </a:pPr>
            <a:r>
              <a:rPr lang="pl-PL" dirty="0"/>
              <a:t>Z treści art. 4 § 1 k.k. wynika, że ustawodawca przyjął model równoległego obowiązywania ustawy nowej i dawnej, przekazując w ręce sądów kompetencję do wyboru jednej z konkurujących ustaw. Sąd nie jest jednak w tym wyborze swobodny, ale musi wybrać ustawę </a:t>
            </a:r>
            <a:r>
              <a:rPr lang="pl-PL" b="1" dirty="0"/>
              <a:t>względniejszą</a:t>
            </a:r>
            <a:r>
              <a:rPr lang="pl-PL" dirty="0"/>
              <a:t>. </a:t>
            </a:r>
          </a:p>
          <a:p>
            <a:pPr marL="0" indent="0" algn="just">
              <a:buNone/>
            </a:pPr>
            <a:r>
              <a:rPr lang="pl-PL" dirty="0"/>
              <a:t>Kryterium to odnosi się do całości konsekwencji karnych, jakie mogą dotknąć sprawcę za popełniony czyn na gruncie każdej z ocenianych ustaw. Podstawową wskazówką będzie porównanie wysokości ustawowego zagrożenia karą przewidziane w ocenianych ustawach.</a:t>
            </a:r>
          </a:p>
          <a:p>
            <a:pPr marL="0" indent="0" algn="just">
              <a:buNone/>
            </a:pPr>
            <a:endParaRPr lang="pl-PL" dirty="0"/>
          </a:p>
          <a:p>
            <a:pPr marL="0" indent="0" algn="just">
              <a:buNone/>
            </a:pPr>
            <a:r>
              <a:rPr lang="pl-PL" dirty="0"/>
              <a:t>O dolegliwości karny nie przesądza jednak tylko ustawowe zagrożenie. Na dolegliwość sankcji karnych wpływają także regulacje części ogólnej ustawy karnej tj. sankcje kumulatywne, środki karne, zasady wymiaru kary w tym nadzwyczajnego jej wymiaru.</a:t>
            </a:r>
          </a:p>
        </p:txBody>
      </p:sp>
    </p:spTree>
    <p:extLst>
      <p:ext uri="{BB962C8B-B14F-4D97-AF65-F5344CB8AC3E}">
        <p14:creationId xmlns:p14="http://schemas.microsoft.com/office/powerpoint/2010/main" val="2775532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72BD546-6F48-4645-8EE1-CD4EB16AA839}"/>
              </a:ext>
            </a:extLst>
          </p:cNvPr>
          <p:cNvSpPr>
            <a:spLocks noGrp="1"/>
          </p:cNvSpPr>
          <p:nvPr>
            <p:ph type="title"/>
          </p:nvPr>
        </p:nvSpPr>
        <p:spPr/>
        <p:txBody>
          <a:bodyPr/>
          <a:lstStyle/>
          <a:p>
            <a:r>
              <a:rPr lang="pl-PL" dirty="0"/>
              <a:t>Prawo intertemporalne</a:t>
            </a:r>
          </a:p>
        </p:txBody>
      </p:sp>
      <p:sp>
        <p:nvSpPr>
          <p:cNvPr id="3" name="Symbol zastępczy zawartości 2">
            <a:extLst>
              <a:ext uri="{FF2B5EF4-FFF2-40B4-BE49-F238E27FC236}">
                <a16:creationId xmlns:a16="http://schemas.microsoft.com/office/drawing/2014/main" id="{E5D272DA-B528-4225-AAAF-DD61CA330FF8}"/>
              </a:ext>
            </a:extLst>
          </p:cNvPr>
          <p:cNvSpPr>
            <a:spLocks noGrp="1"/>
          </p:cNvSpPr>
          <p:nvPr>
            <p:ph idx="1"/>
          </p:nvPr>
        </p:nvSpPr>
        <p:spPr>
          <a:xfrm>
            <a:off x="321548" y="1376624"/>
            <a:ext cx="11565652" cy="4923692"/>
          </a:xfrm>
        </p:spPr>
        <p:txBody>
          <a:bodyPr>
            <a:normAutofit/>
          </a:bodyPr>
          <a:lstStyle/>
          <a:p>
            <a:pPr marL="0" indent="0" algn="just">
              <a:buNone/>
            </a:pPr>
            <a:r>
              <a:rPr lang="pl-PL" dirty="0"/>
              <a:t>Samo abstrakcyjne porównanie dwóch ustaw nie ma jednak znaczenia, w każdym bowiem przypadku stosowanie art. 4 § 1 k.k. musi polegać na hipotetycznym wydaniu rozstrzygnięcia na podstawie każdej z ocenianych ustaw i porównaniu konkretnych hipotetycznych konsekwencji karnych danego czynu.</a:t>
            </a:r>
          </a:p>
          <a:p>
            <a:pPr marL="0" indent="0" algn="just">
              <a:buNone/>
            </a:pPr>
            <a:endParaRPr lang="pl-PL" dirty="0"/>
          </a:p>
          <a:p>
            <a:pPr marL="0" indent="0" algn="just">
              <a:buNone/>
            </a:pPr>
            <a:r>
              <a:rPr lang="pl-PL" dirty="0"/>
              <a:t>Chodzi bowiem o ustawę względniejszą </a:t>
            </a:r>
            <a:r>
              <a:rPr lang="pl-PL" i="1" dirty="0"/>
              <a:t>in concreto</a:t>
            </a:r>
            <a:r>
              <a:rPr lang="pl-PL" dirty="0"/>
              <a:t> a nie </a:t>
            </a:r>
            <a:r>
              <a:rPr lang="pl-PL" i="1" dirty="0"/>
              <a:t>in </a:t>
            </a:r>
            <a:r>
              <a:rPr lang="pl-PL" i="1" dirty="0" err="1"/>
              <a:t>abstracto</a:t>
            </a:r>
            <a:r>
              <a:rPr lang="pl-PL" dirty="0"/>
              <a:t>. Może się więc wyjątkowo okazać, że ustawa dawna, która przewiduje wyższe granice sankcji karnej, będzie ustawą względniejszą.</a:t>
            </a:r>
          </a:p>
          <a:p>
            <a:pPr marL="0" indent="0" algn="just">
              <a:buNone/>
            </a:pPr>
            <a:endParaRPr lang="pl-PL" dirty="0"/>
          </a:p>
          <a:p>
            <a:pPr marL="0" indent="0" algn="just">
              <a:buNone/>
            </a:pPr>
            <a:r>
              <a:rPr lang="pl-PL" dirty="0"/>
              <a:t>Za przedmiot oceny z punktu widzenia omawianego kryterium należy brać nie tylko przepisy kodeksu karnego, ale także przepisy karne zawarte w innych ustawach, jak również inne regulacje prawne, które mogą wpływać na zakres lub intensywność karalności.</a:t>
            </a:r>
          </a:p>
        </p:txBody>
      </p:sp>
    </p:spTree>
    <p:extLst>
      <p:ext uri="{BB962C8B-B14F-4D97-AF65-F5344CB8AC3E}">
        <p14:creationId xmlns:p14="http://schemas.microsoft.com/office/powerpoint/2010/main" val="3479836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864513C-4FF9-434E-92C6-3C9EA37049DD}"/>
              </a:ext>
            </a:extLst>
          </p:cNvPr>
          <p:cNvSpPr>
            <a:spLocks noGrp="1"/>
          </p:cNvSpPr>
          <p:nvPr>
            <p:ph type="title"/>
          </p:nvPr>
        </p:nvSpPr>
        <p:spPr/>
        <p:txBody>
          <a:bodyPr/>
          <a:lstStyle/>
          <a:p>
            <a:r>
              <a:rPr lang="pl-PL" dirty="0"/>
              <a:t>Prawo intertemporalne</a:t>
            </a:r>
          </a:p>
        </p:txBody>
      </p:sp>
      <p:sp>
        <p:nvSpPr>
          <p:cNvPr id="3" name="Symbol zastępczy zawartości 2">
            <a:extLst>
              <a:ext uri="{FF2B5EF4-FFF2-40B4-BE49-F238E27FC236}">
                <a16:creationId xmlns:a16="http://schemas.microsoft.com/office/drawing/2014/main" id="{AD1D2A7B-C770-444D-AE20-A03A2CD587E4}"/>
              </a:ext>
            </a:extLst>
          </p:cNvPr>
          <p:cNvSpPr>
            <a:spLocks noGrp="1"/>
          </p:cNvSpPr>
          <p:nvPr>
            <p:ph idx="1"/>
          </p:nvPr>
        </p:nvSpPr>
        <p:spPr>
          <a:xfrm>
            <a:off x="422032" y="1467060"/>
            <a:ext cx="11294346" cy="4938222"/>
          </a:xfrm>
        </p:spPr>
        <p:txBody>
          <a:bodyPr/>
          <a:lstStyle/>
          <a:p>
            <a:pPr marL="0" indent="0">
              <a:buNone/>
            </a:pPr>
            <a:endParaRPr lang="pl-PL" dirty="0"/>
          </a:p>
          <a:p>
            <a:pPr marL="0" indent="0" algn="just">
              <a:buNone/>
            </a:pPr>
            <a:r>
              <a:rPr lang="pl-PL" b="1" dirty="0"/>
              <a:t>Przykład</a:t>
            </a:r>
            <a:r>
              <a:rPr lang="pl-PL" dirty="0"/>
              <a:t>: Art. 265 § 1 k.k. przewiduje odpowiedzialność karną za wykorzystywanie wbrew przepisom ustawy informacji niejawnych o klauzuli tajne lub ściśle tajne. Zmiana regulacji określających legalny sposób korzystania z takich informacji będzie traktowana jako zmiana ustawy w rozumieniu art. 4 § 1 k.k. i może skutkować bezkarnością </a:t>
            </a:r>
            <a:r>
              <a:rPr lang="pl-PL" dirty="0" err="1"/>
              <a:t>zachowań</a:t>
            </a:r>
            <a:r>
              <a:rPr lang="pl-PL" dirty="0"/>
              <a:t>, które przed zmianą tych regulacji należało traktować jako przestępstwo.</a:t>
            </a:r>
            <a:endParaRPr lang="pl-PL" b="1" dirty="0"/>
          </a:p>
          <a:p>
            <a:pPr marL="0" indent="0" algn="just">
              <a:buNone/>
            </a:pPr>
            <a:endParaRPr lang="pl-PL" dirty="0"/>
          </a:p>
          <a:p>
            <a:pPr marL="0" indent="0" algn="just">
              <a:buNone/>
            </a:pPr>
            <a:r>
              <a:rPr lang="pl-PL" dirty="0"/>
              <a:t>Należy podkreślić, że dla dokonania wyboru ustawy względniejszej, konieczne jest porównanie całości obowiązującego stanu prawnego z danego momentu czasowego.</a:t>
            </a:r>
          </a:p>
          <a:p>
            <a:pPr marL="0" indent="0" algn="just">
              <a:buNone/>
            </a:pPr>
            <a:endParaRPr lang="pl-PL" dirty="0"/>
          </a:p>
          <a:p>
            <a:pPr marL="0" indent="0" algn="just">
              <a:buNone/>
            </a:pPr>
            <a:r>
              <a:rPr lang="pl-PL" dirty="0"/>
              <a:t>Nie jest dopuszczalne tworzenie </a:t>
            </a:r>
            <a:r>
              <a:rPr lang="pl-PL" b="1" dirty="0" err="1"/>
              <a:t>mixu</a:t>
            </a:r>
            <a:r>
              <a:rPr lang="pl-PL" b="1" dirty="0"/>
              <a:t> korzyści</a:t>
            </a:r>
            <a:r>
              <a:rPr lang="pl-PL" dirty="0"/>
              <a:t> tj. wybierania sobie najkorzystniejszych regulacji z ustawy X i najkorzystniejszych z ustawy Y, do oceny odpowiedzialności karnej podsądnego.</a:t>
            </a:r>
          </a:p>
        </p:txBody>
      </p:sp>
    </p:spTree>
    <p:extLst>
      <p:ext uri="{BB962C8B-B14F-4D97-AF65-F5344CB8AC3E}">
        <p14:creationId xmlns:p14="http://schemas.microsoft.com/office/powerpoint/2010/main" val="1094134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C56F959-C1DF-4F54-BCBD-D73EB391BEE0}"/>
              </a:ext>
            </a:extLst>
          </p:cNvPr>
          <p:cNvSpPr>
            <a:spLocks noGrp="1"/>
          </p:cNvSpPr>
          <p:nvPr>
            <p:ph type="title"/>
          </p:nvPr>
        </p:nvSpPr>
        <p:spPr/>
        <p:txBody>
          <a:bodyPr/>
          <a:lstStyle/>
          <a:p>
            <a:r>
              <a:rPr lang="pl-PL" dirty="0"/>
              <a:t>Prawo intertemporalne</a:t>
            </a:r>
          </a:p>
        </p:txBody>
      </p:sp>
      <p:sp>
        <p:nvSpPr>
          <p:cNvPr id="3" name="Symbol zastępczy zawartości 2">
            <a:extLst>
              <a:ext uri="{FF2B5EF4-FFF2-40B4-BE49-F238E27FC236}">
                <a16:creationId xmlns:a16="http://schemas.microsoft.com/office/drawing/2014/main" id="{C9E087B0-BFE3-4559-821F-9955A504EC70}"/>
              </a:ext>
            </a:extLst>
          </p:cNvPr>
          <p:cNvSpPr>
            <a:spLocks noGrp="1"/>
          </p:cNvSpPr>
          <p:nvPr>
            <p:ph idx="1"/>
          </p:nvPr>
        </p:nvSpPr>
        <p:spPr>
          <a:xfrm>
            <a:off x="381837" y="1406770"/>
            <a:ext cx="11465169" cy="4998512"/>
          </a:xfrm>
        </p:spPr>
        <p:txBody>
          <a:bodyPr>
            <a:normAutofit fontScale="85000" lnSpcReduction="20000"/>
          </a:bodyPr>
          <a:lstStyle/>
          <a:p>
            <a:pPr marL="0" indent="0">
              <a:buNone/>
            </a:pPr>
            <a:r>
              <a:rPr lang="pl-PL" b="1" dirty="0"/>
              <a:t>Pojęcie ustawy obowiązującej poprzednio</a:t>
            </a:r>
            <a:endParaRPr lang="pl-PL" dirty="0"/>
          </a:p>
          <a:p>
            <a:pPr marL="0" indent="0">
              <a:buNone/>
            </a:pPr>
            <a:endParaRPr lang="pl-PL" b="1" dirty="0"/>
          </a:p>
          <a:p>
            <a:pPr marL="0" indent="0" algn="just">
              <a:buNone/>
            </a:pPr>
            <a:r>
              <a:rPr lang="pl-PL" dirty="0"/>
              <a:t>Ustawą obowiązującą poprzednio może być ten stan prawny, który obowiązywał w czasie popełnienia czynu zabronionego. </a:t>
            </a:r>
          </a:p>
          <a:p>
            <a:pPr marL="0" indent="0" algn="just">
              <a:buNone/>
            </a:pPr>
            <a:r>
              <a:rPr lang="pl-PL" dirty="0"/>
              <a:t>Może by to także ustawa, która obowiązywała po popełnieniu czynu zabronionego, a następnie została formalnie ponownie zmieniona, tak że w chwili orzekania obowiązuje kolejna, nowa ustawa. Mówi się wówczas o tzw. </a:t>
            </a:r>
            <a:r>
              <a:rPr lang="pl-PL" b="1" dirty="0"/>
              <a:t>ustawie pośredniej</a:t>
            </a:r>
            <a:r>
              <a:rPr lang="pl-PL" dirty="0"/>
              <a:t>. </a:t>
            </a:r>
          </a:p>
          <a:p>
            <a:pPr marL="0" indent="0" algn="just">
              <a:buNone/>
            </a:pPr>
            <a:endParaRPr lang="pl-PL" dirty="0"/>
          </a:p>
          <a:p>
            <a:pPr marL="0" indent="0" algn="just">
              <a:buNone/>
            </a:pPr>
            <a:endParaRPr lang="pl-PL" b="1" dirty="0"/>
          </a:p>
          <a:p>
            <a:pPr marL="0" indent="0" algn="just">
              <a:buNone/>
            </a:pPr>
            <a:r>
              <a:rPr lang="pl-PL" b="1" dirty="0"/>
              <a:t>Ograniczenie zakresu stosowania ustawy względniejszej – ustawa czasowa</a:t>
            </a:r>
          </a:p>
          <a:p>
            <a:pPr marL="0" indent="0" algn="just">
              <a:buNone/>
            </a:pPr>
            <a:r>
              <a:rPr lang="pl-PL" dirty="0"/>
              <a:t>W pewnych sytuacjach na mocy odrębnych przepisów, ustawodawca może przesądzić, że określone regulacje prawne mają zastosowanie do czynów popełnionych w określonym czasie. Dotyczy to ustaw czasowych (epizodycznych).</a:t>
            </a:r>
          </a:p>
          <a:p>
            <a:pPr marL="0" indent="0" algn="just">
              <a:buNone/>
            </a:pPr>
            <a:r>
              <a:rPr lang="pl-PL" dirty="0"/>
              <a:t>Przez ustawę czasową najczęściej rozumie się regulację prawną, która została wydana na czas z góry oznaczony przez wskazanie określonej daty lub pośrednio przez inną relatywizację czasową. </a:t>
            </a:r>
          </a:p>
          <a:p>
            <a:pPr marL="0" indent="0" algn="just">
              <a:buNone/>
            </a:pPr>
            <a:r>
              <a:rPr lang="pl-PL" dirty="0"/>
              <a:t>Uzasadnieniem ograniczenia zasady </a:t>
            </a:r>
            <a:r>
              <a:rPr lang="pl-PL" i="1" dirty="0"/>
              <a:t>lex </a:t>
            </a:r>
            <a:r>
              <a:rPr lang="pl-PL" i="1" dirty="0" err="1"/>
              <a:t>mitior</a:t>
            </a:r>
            <a:r>
              <a:rPr lang="pl-PL" i="1" dirty="0"/>
              <a:t> </a:t>
            </a:r>
            <a:r>
              <a:rPr lang="pl-PL" i="1" dirty="0" err="1"/>
              <a:t>agit</a:t>
            </a:r>
            <a:r>
              <a:rPr lang="pl-PL" dirty="0"/>
              <a:t> w przypadku ustaw czasowych jest przekonanie, że w przeciwnym wypadku pod koniec z góry wyznaczonego okresu obowiązywania ustawa taka utraciłaby wszelki autorytet.</a:t>
            </a:r>
          </a:p>
        </p:txBody>
      </p:sp>
    </p:spTree>
    <p:extLst>
      <p:ext uri="{BB962C8B-B14F-4D97-AF65-F5344CB8AC3E}">
        <p14:creationId xmlns:p14="http://schemas.microsoft.com/office/powerpoint/2010/main" val="25922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72D38E6-11AB-440E-8E06-4961C21E12FB}"/>
              </a:ext>
            </a:extLst>
          </p:cNvPr>
          <p:cNvSpPr>
            <a:spLocks noGrp="1"/>
          </p:cNvSpPr>
          <p:nvPr>
            <p:ph type="title"/>
          </p:nvPr>
        </p:nvSpPr>
        <p:spPr/>
        <p:txBody>
          <a:bodyPr/>
          <a:lstStyle/>
          <a:p>
            <a:r>
              <a:rPr lang="pl-PL" dirty="0"/>
              <a:t>Zmiana ustawy po wydaniu prawomocnego rozstrzygnięcia</a:t>
            </a:r>
          </a:p>
        </p:txBody>
      </p:sp>
      <p:sp>
        <p:nvSpPr>
          <p:cNvPr id="3" name="Symbol zastępczy zawartości 2">
            <a:extLst>
              <a:ext uri="{FF2B5EF4-FFF2-40B4-BE49-F238E27FC236}">
                <a16:creationId xmlns:a16="http://schemas.microsoft.com/office/drawing/2014/main" id="{B47AF1BD-286D-4C73-898F-1FA42899FC05}"/>
              </a:ext>
            </a:extLst>
          </p:cNvPr>
          <p:cNvSpPr>
            <a:spLocks noGrp="1"/>
          </p:cNvSpPr>
          <p:nvPr>
            <p:ph idx="1"/>
          </p:nvPr>
        </p:nvSpPr>
        <p:spPr>
          <a:xfrm>
            <a:off x="381837" y="2052918"/>
            <a:ext cx="11475217" cy="4195481"/>
          </a:xfrm>
        </p:spPr>
        <p:txBody>
          <a:bodyPr>
            <a:normAutofit lnSpcReduction="10000"/>
          </a:bodyPr>
          <a:lstStyle/>
          <a:p>
            <a:pPr marL="0" indent="0" algn="just">
              <a:buNone/>
            </a:pPr>
            <a:r>
              <a:rPr lang="pl-PL" dirty="0"/>
              <a:t>Stabilność rozstrzygnięcia sądowego w przedmiocie odpowiedzialności karnej oskarżonego jest wartością konstytucyjną. Jego zmiana jest dopuszczalna jedynie wyjątkowo i w trybie ściśle określonych procedur.</a:t>
            </a:r>
          </a:p>
          <a:p>
            <a:pPr marL="0" indent="0" algn="just">
              <a:buNone/>
            </a:pPr>
            <a:endParaRPr lang="pl-PL" dirty="0"/>
          </a:p>
          <a:p>
            <a:pPr marL="0" indent="0" algn="just">
              <a:buNone/>
            </a:pPr>
            <a:r>
              <a:rPr lang="pl-PL" dirty="0"/>
              <a:t>Zmiana ustawy karnej po wydaniu prawomocnego rozstrzygnięcia może być motywowana radykalną zmianą oceny określonej kategorii </a:t>
            </a:r>
            <a:r>
              <a:rPr lang="pl-PL" dirty="0" err="1"/>
              <a:t>zachowań</a:t>
            </a:r>
            <a:r>
              <a:rPr lang="pl-PL" dirty="0"/>
              <a:t>. Ustawodawca może bowiem uchylić ich karalność, czy też złagodzić lub zaostrzyć sankcję za ich popełnienie.</a:t>
            </a:r>
          </a:p>
          <a:p>
            <a:pPr marL="0" indent="0" algn="just">
              <a:buNone/>
            </a:pPr>
            <a:endParaRPr lang="pl-PL" dirty="0"/>
          </a:p>
          <a:p>
            <a:pPr marL="0" indent="0" algn="just">
              <a:buNone/>
            </a:pPr>
            <a:r>
              <a:rPr lang="pl-PL" dirty="0"/>
              <a:t>Wobec tego pojawia się pytanie, czy zgodnie z zasadą sprawiedliwości społecznej i równości byłoby pozostawienie niezmienionym prawomocnych rozstrzygnięć dotyczących czynów, za które na gruncie nowej ustawy grożą już zupełnie inne sankcje. Mogłoby się zdarzyć, że w jednym Zakładzie Karnym dwóch skazanych za identyczne czyny, odbywałoby zupełnie różne sankcje.</a:t>
            </a:r>
          </a:p>
        </p:txBody>
      </p:sp>
    </p:spTree>
    <p:extLst>
      <p:ext uri="{BB962C8B-B14F-4D97-AF65-F5344CB8AC3E}">
        <p14:creationId xmlns:p14="http://schemas.microsoft.com/office/powerpoint/2010/main" val="3571944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D2A81E9-300C-4A69-A6F5-8CFEBD19BDE3}"/>
              </a:ext>
            </a:extLst>
          </p:cNvPr>
          <p:cNvSpPr>
            <a:spLocks noGrp="1"/>
          </p:cNvSpPr>
          <p:nvPr>
            <p:ph type="title"/>
          </p:nvPr>
        </p:nvSpPr>
        <p:spPr/>
        <p:txBody>
          <a:bodyPr/>
          <a:lstStyle/>
          <a:p>
            <a:r>
              <a:rPr lang="pl-PL" dirty="0"/>
              <a:t>Zmiana ustawy po wydaniu prawomocnego rozstrzygnięcia</a:t>
            </a:r>
          </a:p>
        </p:txBody>
      </p:sp>
      <p:sp>
        <p:nvSpPr>
          <p:cNvPr id="3" name="Symbol zastępczy zawartości 2">
            <a:extLst>
              <a:ext uri="{FF2B5EF4-FFF2-40B4-BE49-F238E27FC236}">
                <a16:creationId xmlns:a16="http://schemas.microsoft.com/office/drawing/2014/main" id="{9420592A-C8D3-44B2-901B-298CF5382155}"/>
              </a:ext>
            </a:extLst>
          </p:cNvPr>
          <p:cNvSpPr>
            <a:spLocks noGrp="1"/>
          </p:cNvSpPr>
          <p:nvPr>
            <p:ph idx="1"/>
          </p:nvPr>
        </p:nvSpPr>
        <p:spPr>
          <a:xfrm>
            <a:off x="361742" y="2052918"/>
            <a:ext cx="11465168" cy="4195481"/>
          </a:xfrm>
        </p:spPr>
        <p:txBody>
          <a:bodyPr/>
          <a:lstStyle/>
          <a:p>
            <a:pPr marL="0" indent="0" algn="just">
              <a:buNone/>
            </a:pPr>
            <a:r>
              <a:rPr lang="pl-PL" dirty="0"/>
              <a:t>Mając powyższe na względzie, wprowadza się określone metody modyfikacji prawomocnych orzeczeń po zmianie ustawy karnej.</a:t>
            </a:r>
          </a:p>
          <a:p>
            <a:pPr marL="0" indent="0" algn="just">
              <a:buNone/>
            </a:pPr>
            <a:endParaRPr lang="pl-PL" dirty="0"/>
          </a:p>
          <a:p>
            <a:pPr marL="0" indent="0" algn="just">
              <a:buNone/>
            </a:pPr>
            <a:r>
              <a:rPr lang="pl-PL" dirty="0"/>
              <a:t>W razie </a:t>
            </a:r>
            <a:r>
              <a:rPr lang="pl-PL" b="1" dirty="0"/>
              <a:t>depenalizacji</a:t>
            </a:r>
            <a:r>
              <a:rPr lang="pl-PL" dirty="0"/>
              <a:t> określonej kategorii </a:t>
            </a:r>
            <a:r>
              <a:rPr lang="pl-PL" dirty="0" err="1"/>
              <a:t>zachowań</a:t>
            </a:r>
            <a:r>
              <a:rPr lang="pl-PL" dirty="0"/>
              <a:t>, wcześniejsze wyroki skazujące tracą moc prawną, a skazanie ulega zatarciu z mocy prawa z Krajowego Rejestru Karnego – art. 4 § 4 k.k. Dotyczy to zarówno sytuacji, gdy kara została w pełni wykonana, jak i gdy jest ona w trakcie wykonywania. Wówczas następuję przerwanie wykonania kary.</a:t>
            </a:r>
          </a:p>
          <a:p>
            <a:pPr marL="0" indent="0" algn="just">
              <a:buNone/>
            </a:pPr>
            <a:endParaRPr lang="pl-PL" b="1" dirty="0"/>
          </a:p>
          <a:p>
            <a:pPr marL="0" indent="0" algn="just">
              <a:buNone/>
            </a:pPr>
            <a:r>
              <a:rPr lang="pl-PL" b="1" dirty="0"/>
              <a:t>Reguła ta nie ma zastosowania do przypadków depenalizacji częściowej, </a:t>
            </a:r>
            <a:r>
              <a:rPr lang="pl-PL" dirty="0"/>
              <a:t>bowiem czyn nadal pozostaje czynem zabronionym pod groźbą kary, tyle że jako wykroczenie.</a:t>
            </a:r>
            <a:endParaRPr lang="pl-PL" b="1" dirty="0"/>
          </a:p>
        </p:txBody>
      </p:sp>
    </p:spTree>
    <p:extLst>
      <p:ext uri="{BB962C8B-B14F-4D97-AF65-F5344CB8AC3E}">
        <p14:creationId xmlns:p14="http://schemas.microsoft.com/office/powerpoint/2010/main" val="2728691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758B058-BEF1-4B39-A196-0E06E9063363}"/>
              </a:ext>
            </a:extLst>
          </p:cNvPr>
          <p:cNvSpPr>
            <a:spLocks noGrp="1"/>
          </p:cNvSpPr>
          <p:nvPr>
            <p:ph type="title"/>
          </p:nvPr>
        </p:nvSpPr>
        <p:spPr/>
        <p:txBody>
          <a:bodyPr/>
          <a:lstStyle/>
          <a:p>
            <a:r>
              <a:rPr lang="pl-PL" dirty="0"/>
              <a:t>Zmiana ustawy po wydaniu prawomocnego rozstrzygnięcia</a:t>
            </a:r>
          </a:p>
        </p:txBody>
      </p:sp>
      <p:sp>
        <p:nvSpPr>
          <p:cNvPr id="3" name="Symbol zastępczy zawartości 2">
            <a:extLst>
              <a:ext uri="{FF2B5EF4-FFF2-40B4-BE49-F238E27FC236}">
                <a16:creationId xmlns:a16="http://schemas.microsoft.com/office/drawing/2014/main" id="{81B823B9-72B3-46BA-8C07-1D08674E7472}"/>
              </a:ext>
            </a:extLst>
          </p:cNvPr>
          <p:cNvSpPr>
            <a:spLocks noGrp="1"/>
          </p:cNvSpPr>
          <p:nvPr>
            <p:ph idx="1"/>
          </p:nvPr>
        </p:nvSpPr>
        <p:spPr>
          <a:xfrm>
            <a:off x="391886" y="2052918"/>
            <a:ext cx="11445072" cy="4195481"/>
          </a:xfrm>
        </p:spPr>
        <p:txBody>
          <a:bodyPr>
            <a:normAutofit lnSpcReduction="10000"/>
          </a:bodyPr>
          <a:lstStyle/>
          <a:p>
            <a:pPr marL="0" indent="0" algn="just">
              <a:buNone/>
            </a:pPr>
            <a:r>
              <a:rPr lang="pl-PL" dirty="0"/>
              <a:t>W przypadku </a:t>
            </a:r>
            <a:r>
              <a:rPr lang="pl-PL" b="1" dirty="0"/>
              <a:t>modyfikacji penalizacji </a:t>
            </a:r>
            <a:r>
              <a:rPr lang="pl-PL" dirty="0"/>
              <a:t>polegającej na złagodzeniu odpowiedzialności karnej, wprowadza się mechanizm zmiany prawomocnych orzeczeń wydanych na podstawie wcześniej obowiązującego stanu prawnego.</a:t>
            </a:r>
          </a:p>
          <a:p>
            <a:pPr marL="0" indent="0" algn="just">
              <a:buNone/>
            </a:pPr>
            <a:endParaRPr lang="pl-PL" dirty="0"/>
          </a:p>
          <a:p>
            <a:pPr marL="0" indent="0" algn="just">
              <a:buNone/>
            </a:pPr>
            <a:r>
              <a:rPr lang="pl-PL" dirty="0"/>
              <a:t>Zgodnie z art. 4 § 2 k.k., jeżeli wedle nowej ustawy czyn objęty wyrokiem zagrożony jest karą, której górna granica jest niższa od kary orzeczonej, wymierzoną karę obniża się do górnej granicy ustawowego zagrożenia przewidzianego za taki czyn w nowej ustawie. </a:t>
            </a:r>
          </a:p>
          <a:p>
            <a:pPr marL="0" indent="0" algn="just">
              <a:buNone/>
            </a:pPr>
            <a:endParaRPr lang="pl-PL" dirty="0"/>
          </a:p>
          <a:p>
            <a:pPr marL="0" indent="0" algn="just">
              <a:buNone/>
            </a:pPr>
            <a:r>
              <a:rPr lang="pl-PL" dirty="0"/>
              <a:t>Natomiast, jeżeli według nowej ustawy czyn objęty wyrokiem nie jest już zagrożony karą pozbawienia wolności, wymierzoną karę pozbawienia wolności, </a:t>
            </a:r>
            <a:r>
              <a:rPr lang="pl-PL" b="1" u="sng" dirty="0"/>
              <a:t>podlegającą wykonaniu</a:t>
            </a:r>
            <a:r>
              <a:rPr lang="pl-PL" b="1" dirty="0"/>
              <a:t> </a:t>
            </a:r>
            <a:r>
              <a:rPr lang="pl-PL" dirty="0"/>
              <a:t>zamienia się na grzywnę albo karę ograniczenia wolności. Przyjmuje się jeden miesiąc pozbawienia wolności za równoważny 60 stawkom dziennym grzywny albo 2 miesiącom ograniczenia wolności – art. 4 § 3 k.k.</a:t>
            </a:r>
          </a:p>
        </p:txBody>
      </p:sp>
    </p:spTree>
    <p:extLst>
      <p:ext uri="{BB962C8B-B14F-4D97-AF65-F5344CB8AC3E}">
        <p14:creationId xmlns:p14="http://schemas.microsoft.com/office/powerpoint/2010/main" val="3481565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A688ED6-29A1-4663-AA95-12BCAD739723}"/>
              </a:ext>
            </a:extLst>
          </p:cNvPr>
          <p:cNvSpPr>
            <a:spLocks noGrp="1"/>
          </p:cNvSpPr>
          <p:nvPr>
            <p:ph type="title"/>
          </p:nvPr>
        </p:nvSpPr>
        <p:spPr/>
        <p:txBody>
          <a:bodyPr/>
          <a:lstStyle/>
          <a:p>
            <a:r>
              <a:rPr lang="pl-PL" dirty="0"/>
              <a:t>Zmiana ustawy po wydaniu prawomocnego rozstrzygnięcia</a:t>
            </a:r>
          </a:p>
        </p:txBody>
      </p:sp>
      <p:sp>
        <p:nvSpPr>
          <p:cNvPr id="3" name="Symbol zastępczy zawartości 2">
            <a:extLst>
              <a:ext uri="{FF2B5EF4-FFF2-40B4-BE49-F238E27FC236}">
                <a16:creationId xmlns:a16="http://schemas.microsoft.com/office/drawing/2014/main" id="{95DA2675-B81D-4CB4-A170-5BE0A4171682}"/>
              </a:ext>
            </a:extLst>
          </p:cNvPr>
          <p:cNvSpPr>
            <a:spLocks noGrp="1"/>
          </p:cNvSpPr>
          <p:nvPr>
            <p:ph idx="1"/>
          </p:nvPr>
        </p:nvSpPr>
        <p:spPr>
          <a:xfrm>
            <a:off x="371790" y="2052918"/>
            <a:ext cx="11455120" cy="4458414"/>
          </a:xfrm>
        </p:spPr>
        <p:txBody>
          <a:bodyPr/>
          <a:lstStyle/>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lgn="ctr">
              <a:buNone/>
            </a:pPr>
            <a:r>
              <a:rPr lang="pl-PL" dirty="0"/>
              <a:t>Co w przypadku </a:t>
            </a:r>
            <a:r>
              <a:rPr lang="pl-PL" b="1" dirty="0"/>
              <a:t>modyfikacji penalizacji</a:t>
            </a:r>
            <a:r>
              <a:rPr lang="pl-PL" dirty="0"/>
              <a:t> polegającej na </a:t>
            </a:r>
          </a:p>
          <a:p>
            <a:pPr marL="0" indent="0" algn="ctr">
              <a:buNone/>
            </a:pPr>
            <a:r>
              <a:rPr lang="pl-PL" dirty="0"/>
              <a:t>zaostrzeniu odpowiedzialności karnej?</a:t>
            </a:r>
          </a:p>
        </p:txBody>
      </p:sp>
    </p:spTree>
    <p:extLst>
      <p:ext uri="{BB962C8B-B14F-4D97-AF65-F5344CB8AC3E}">
        <p14:creationId xmlns:p14="http://schemas.microsoft.com/office/powerpoint/2010/main" val="1654821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a:themeElements>
    <a:clrScheme name="J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J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J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145</TotalTime>
  <Words>1819</Words>
  <Application>Microsoft Office PowerPoint</Application>
  <PresentationFormat>Panoramiczny</PresentationFormat>
  <Paragraphs>110</Paragraphs>
  <Slides>16</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16</vt:i4>
      </vt:variant>
    </vt:vector>
  </HeadingPairs>
  <TitlesOfParts>
    <vt:vector size="20" baseType="lpstr">
      <vt:lpstr>Arial</vt:lpstr>
      <vt:lpstr>Century Gothic</vt:lpstr>
      <vt:lpstr>Wingdings 3</vt:lpstr>
      <vt:lpstr>Jon</vt:lpstr>
      <vt:lpstr>Prawo karne</vt:lpstr>
      <vt:lpstr>Czas popełnienia czynu zabronionego</vt:lpstr>
      <vt:lpstr>Czas popełnienia czynu zabronionego</vt:lpstr>
      <vt:lpstr>Czas popełnienia czynu zabronionego</vt:lpstr>
      <vt:lpstr>Prawo intertemporalne</vt:lpstr>
      <vt:lpstr>Prawo intertemporalne</vt:lpstr>
      <vt:lpstr>Prawo intertemporalne</vt:lpstr>
      <vt:lpstr>Prawo intertemporalne</vt:lpstr>
      <vt:lpstr>Prawo intertemporalne</vt:lpstr>
      <vt:lpstr>Prawo intertemporalne</vt:lpstr>
      <vt:lpstr>Prawo intertemporalne</vt:lpstr>
      <vt:lpstr>Prawo intertemporalne</vt:lpstr>
      <vt:lpstr>Zmiana ustawy po wydaniu prawomocnego rozstrzygnięcia</vt:lpstr>
      <vt:lpstr>Zmiana ustawy po wydaniu prawomocnego rozstrzygnięcia</vt:lpstr>
      <vt:lpstr>Zmiana ustawy po wydaniu prawomocnego rozstrzygnięcia</vt:lpstr>
      <vt:lpstr>Zmiana ustawy po wydaniu prawomocnego rozstrzygnięcia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Prawo karne</dc:title>
  <dc:creator>Maciej Błotnicki</dc:creator>
  <cp:lastModifiedBy>Maciej Błotnicki</cp:lastModifiedBy>
  <cp:revision>17</cp:revision>
  <dcterms:created xsi:type="dcterms:W3CDTF">2024-11-18T07:40:31Z</dcterms:created>
  <dcterms:modified xsi:type="dcterms:W3CDTF">2024-12-01T16:04:35Z</dcterms:modified>
</cp:coreProperties>
</file>