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91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1684443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3770732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1856036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CBCC8235-22BA-4832-BFC9-2F90E1D07413}" type="datetimeFigureOut">
              <a:rPr lang="pl-PL" smtClean="0"/>
              <a:t>28.11.2024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4126150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CBCC8235-22BA-4832-BFC9-2F90E1D07413}" type="datetimeFigureOut">
              <a:rPr lang="pl-PL" smtClean="0"/>
              <a:t>28.11.2024</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2428379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7" name="Date Placeholder 2"/>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3"/>
          <p:cNvSpPr>
            <a:spLocks noGrp="1"/>
          </p:cNvSpPr>
          <p:nvPr>
            <p:ph type="ftr" sz="quarter" idx="11"/>
          </p:nvPr>
        </p:nvSpPr>
        <p:spPr/>
        <p:txBody>
          <a:bodyPr/>
          <a:lstStyle/>
          <a:p>
            <a:endParaRPr lang="pl-PL"/>
          </a:p>
        </p:txBody>
      </p:sp>
      <p:sp>
        <p:nvSpPr>
          <p:cNvPr id="6" name="Slide Number Placeholder 4"/>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2797706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2"/>
          <p:cNvSpPr>
            <a:spLocks noGrp="1"/>
          </p:cNvSpPr>
          <p:nvPr>
            <p:ph type="ftr" sz="quarter" idx="11"/>
          </p:nvPr>
        </p:nvSpPr>
        <p:spPr/>
        <p:txBody>
          <a:bodyPr/>
          <a:lstStyle/>
          <a:p>
            <a:endParaRPr lang="pl-PL"/>
          </a:p>
        </p:txBody>
      </p:sp>
      <p:sp>
        <p:nvSpPr>
          <p:cNvPr id="6" name="Slide Number Placeholder 3"/>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1559073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7" name="Date Placeholder 4"/>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5"/>
          <p:cNvSpPr>
            <a:spLocks noGrp="1"/>
          </p:cNvSpPr>
          <p:nvPr>
            <p:ph type="ftr" sz="quarter" idx="11"/>
          </p:nvPr>
        </p:nvSpPr>
        <p:spPr/>
        <p:txBody>
          <a:bodyPr/>
          <a:lstStyle/>
          <a:p>
            <a:endParaRPr lang="pl-PL"/>
          </a:p>
        </p:txBody>
      </p:sp>
      <p:sp>
        <p:nvSpPr>
          <p:cNvPr id="6" name="Slide Number Placeholder 6"/>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3749372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CBCC8235-22BA-4832-BFC9-2F90E1D07413}" type="datetimeFigureOut">
              <a:rPr lang="pl-PL" smtClean="0"/>
              <a:t>28.11.2024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820174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CBCC8235-22BA-4832-BFC9-2F90E1D07413}" type="datetimeFigureOut">
              <a:rPr lang="pl-PL" smtClean="0"/>
              <a:t>28.11.2024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770141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l-PL"/>
              <a:t>Kliknij, aby edytować styl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3966314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pl-PL"/>
              <a:t>Kliknij, aby edytować styl</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551161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2650229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1234116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4"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2723163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3351194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CBCC8235-22BA-4832-BFC9-2F90E1D07413}" type="datetimeFigureOut">
              <a:rPr lang="pl-PL" smtClean="0"/>
              <a:t>28.11.2024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7368DA9-0863-40A6-BA16-068250C2B973}" type="slidenum">
              <a:rPr lang="pl-PL" smtClean="0"/>
              <a:t>‹#›</a:t>
            </a:fld>
            <a:endParaRPr lang="pl-PL"/>
          </a:p>
        </p:txBody>
      </p:sp>
    </p:spTree>
    <p:extLst>
      <p:ext uri="{BB962C8B-B14F-4D97-AF65-F5344CB8AC3E}">
        <p14:creationId xmlns:p14="http://schemas.microsoft.com/office/powerpoint/2010/main" val="1912641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l-PL"/>
              <a:t>Kliknij, aby edytować styl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BCC8235-22BA-4832-BFC9-2F90E1D07413}" type="datetimeFigureOut">
              <a:rPr lang="pl-PL" smtClean="0"/>
              <a:t>28.11.2024</a:t>
            </a:fld>
            <a:endParaRPr lang="pl-PL"/>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pl-PL"/>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7368DA9-0863-40A6-BA16-068250C2B973}" type="slidenum">
              <a:rPr lang="pl-PL" smtClean="0"/>
              <a:t>‹#›</a:t>
            </a:fld>
            <a:endParaRPr lang="pl-PL"/>
          </a:p>
        </p:txBody>
      </p:sp>
    </p:spTree>
    <p:extLst>
      <p:ext uri="{BB962C8B-B14F-4D97-AF65-F5344CB8AC3E}">
        <p14:creationId xmlns:p14="http://schemas.microsoft.com/office/powerpoint/2010/main" val="36598674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A76732B-1AED-421F-93C5-F17F03B58D11}"/>
              </a:ext>
            </a:extLst>
          </p:cNvPr>
          <p:cNvSpPr>
            <a:spLocks noGrp="1"/>
          </p:cNvSpPr>
          <p:nvPr>
            <p:ph type="ctrTitle"/>
          </p:nvPr>
        </p:nvSpPr>
        <p:spPr>
          <a:xfrm>
            <a:off x="1154955" y="1447800"/>
            <a:ext cx="10310214" cy="3329581"/>
          </a:xfrm>
        </p:spPr>
        <p:txBody>
          <a:bodyPr/>
          <a:lstStyle/>
          <a:p>
            <a:r>
              <a:rPr lang="pl-PL" sz="4000" dirty="0"/>
              <a:t>Zakaz zajmowania stanowiska, wykonywania zawodu </a:t>
            </a:r>
            <a:br>
              <a:rPr lang="pl-PL" sz="4000" dirty="0"/>
            </a:br>
            <a:r>
              <a:rPr lang="pl-PL" sz="4000" dirty="0"/>
              <a:t>i prowadzenia działalności gospodarczej</a:t>
            </a:r>
          </a:p>
        </p:txBody>
      </p:sp>
      <p:sp>
        <p:nvSpPr>
          <p:cNvPr id="3" name="Podtytuł 2">
            <a:extLst>
              <a:ext uri="{FF2B5EF4-FFF2-40B4-BE49-F238E27FC236}">
                <a16:creationId xmlns:a16="http://schemas.microsoft.com/office/drawing/2014/main" id="{2BC50816-C072-400D-9427-65DFE3197D7A}"/>
              </a:ext>
            </a:extLst>
          </p:cNvPr>
          <p:cNvSpPr>
            <a:spLocks noGrp="1"/>
          </p:cNvSpPr>
          <p:nvPr>
            <p:ph type="subTitle" idx="1"/>
          </p:nvPr>
        </p:nvSpPr>
        <p:spPr/>
        <p:txBody>
          <a:bodyPr/>
          <a:lstStyle/>
          <a:p>
            <a:pPr algn="r"/>
            <a:r>
              <a:rPr lang="pl-PL" dirty="0"/>
              <a:t>Dr Maciej </a:t>
            </a:r>
            <a:r>
              <a:rPr lang="pl-PL" dirty="0" err="1"/>
              <a:t>błotnicki</a:t>
            </a:r>
            <a:endParaRPr lang="pl-PL" dirty="0"/>
          </a:p>
        </p:txBody>
      </p:sp>
    </p:spTree>
    <p:extLst>
      <p:ext uri="{BB962C8B-B14F-4D97-AF65-F5344CB8AC3E}">
        <p14:creationId xmlns:p14="http://schemas.microsoft.com/office/powerpoint/2010/main" val="3907704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0D518D-03F2-4157-B1C2-17EBDB9EDB50}"/>
              </a:ext>
            </a:extLst>
          </p:cNvPr>
          <p:cNvSpPr>
            <a:spLocks noGrp="1"/>
          </p:cNvSpPr>
          <p:nvPr>
            <p:ph type="title"/>
          </p:nvPr>
        </p:nvSpPr>
        <p:spPr>
          <a:xfrm>
            <a:off x="646111" y="452718"/>
            <a:ext cx="10075480" cy="1400530"/>
          </a:xfrm>
        </p:spPr>
        <p:txBody>
          <a:bodyPr/>
          <a:lstStyle/>
          <a:p>
            <a:r>
              <a:rPr lang="pl-PL" sz="3800" dirty="0"/>
              <a:t>Zakazy określone w art. 41 </a:t>
            </a:r>
            <a:r>
              <a:rPr lang="pl-PL" sz="3800" i="1" dirty="0"/>
              <a:t>in </a:t>
            </a:r>
            <a:r>
              <a:rPr lang="pl-PL" sz="3800" i="1" dirty="0" err="1"/>
              <a:t>gremio</a:t>
            </a:r>
            <a:r>
              <a:rPr lang="pl-PL" sz="3800" i="1" dirty="0"/>
              <a:t> </a:t>
            </a:r>
            <a:r>
              <a:rPr lang="pl-PL" sz="3800" dirty="0"/>
              <a:t>k.k. – uwagi ogólne</a:t>
            </a:r>
          </a:p>
        </p:txBody>
      </p:sp>
      <p:sp>
        <p:nvSpPr>
          <p:cNvPr id="3" name="Symbol zastępczy zawartości 2">
            <a:extLst>
              <a:ext uri="{FF2B5EF4-FFF2-40B4-BE49-F238E27FC236}">
                <a16:creationId xmlns:a16="http://schemas.microsoft.com/office/drawing/2014/main" id="{1F45CF88-5B43-4AC0-9A44-AACF0E1E0FC6}"/>
              </a:ext>
            </a:extLst>
          </p:cNvPr>
          <p:cNvSpPr>
            <a:spLocks noGrp="1"/>
          </p:cNvSpPr>
          <p:nvPr>
            <p:ph idx="1"/>
          </p:nvPr>
        </p:nvSpPr>
        <p:spPr>
          <a:xfrm>
            <a:off x="452176" y="2052918"/>
            <a:ext cx="11284299" cy="4195481"/>
          </a:xfrm>
        </p:spPr>
        <p:txBody>
          <a:bodyPr>
            <a:normAutofit fontScale="92500" lnSpcReduction="10000"/>
          </a:bodyPr>
          <a:lstStyle/>
          <a:p>
            <a:pPr marL="0" indent="0" algn="just">
              <a:buNone/>
            </a:pPr>
            <a:r>
              <a:rPr lang="pl-PL" dirty="0"/>
              <a:t>Środek karny w postaci zakazu zajmowania określonego stanowiska, wykonywania określonego zawodu (§ 1) lub prowadzenia określonej działalności gospodarczej (§ 2) pełni głównie funkcję ochronną, zabezpieczającą oraz funkcję prewencyjną. </a:t>
            </a:r>
          </a:p>
          <a:p>
            <a:pPr marL="0" indent="0" algn="just">
              <a:buNone/>
            </a:pPr>
            <a:r>
              <a:rPr lang="pl-PL" dirty="0"/>
              <a:t>Chroni on bowiem społeczeństwo przed osobami, które zajmując określone stanowisko, wykonując określony zawód lub prowadząc określoną działalność gospodarczą, przez popełnienie zarzucanego im przestępstwa </a:t>
            </a:r>
            <a:r>
              <a:rPr lang="pl-PL" u="sng" dirty="0"/>
              <a:t>nadużyły zaufania związanego z ich pozycją zawodową i przez to zachodzi obawa, że przy wykorzystywaniu tej samej sposobności mogłyby w dalszym ciągu zagrażać istotnym dobrom chronionym prawem</a:t>
            </a:r>
            <a:r>
              <a:rPr lang="pl-PL" dirty="0"/>
              <a:t>.</a:t>
            </a:r>
          </a:p>
          <a:p>
            <a:pPr marL="0" indent="0" algn="just">
              <a:buNone/>
            </a:pPr>
            <a:endParaRPr lang="pl-PL" dirty="0"/>
          </a:p>
          <a:p>
            <a:pPr marL="0" indent="0" algn="just">
              <a:buNone/>
            </a:pPr>
            <a:r>
              <a:rPr lang="pl-PL" dirty="0"/>
              <a:t>Nie należy jednak bagatelizować funkcji represyjnej tego środka karnego, albowiem konsekwencje z nią związane mogą być w konkretnej sytuacji bardziej dotkliwe niż orzeczenie kary. Bardzo często bowiem środek ten pozbawia sprawcę na jakiś czas po odbyciu kary lub po upływie okresu na jaki był samoistnie orzeczony, możliwości zarobkowania.</a:t>
            </a:r>
          </a:p>
        </p:txBody>
      </p:sp>
    </p:spTree>
    <p:extLst>
      <p:ext uri="{BB962C8B-B14F-4D97-AF65-F5344CB8AC3E}">
        <p14:creationId xmlns:p14="http://schemas.microsoft.com/office/powerpoint/2010/main" val="3914141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51BBDA0-8AA7-415B-A56E-1A7D6AEDF3AC}"/>
              </a:ext>
            </a:extLst>
          </p:cNvPr>
          <p:cNvSpPr>
            <a:spLocks noGrp="1"/>
          </p:cNvSpPr>
          <p:nvPr>
            <p:ph type="title"/>
          </p:nvPr>
        </p:nvSpPr>
        <p:spPr>
          <a:xfrm>
            <a:off x="646111" y="452718"/>
            <a:ext cx="9854416" cy="1400530"/>
          </a:xfrm>
        </p:spPr>
        <p:txBody>
          <a:bodyPr/>
          <a:lstStyle/>
          <a:p>
            <a:r>
              <a:rPr lang="pl-PL" sz="3800" dirty="0"/>
              <a:t>Zakazy określone w art. 41 </a:t>
            </a:r>
            <a:r>
              <a:rPr lang="pl-PL" sz="3800" i="1" dirty="0"/>
              <a:t>in </a:t>
            </a:r>
            <a:r>
              <a:rPr lang="pl-PL" sz="3800" i="1" dirty="0" err="1"/>
              <a:t>gremio</a:t>
            </a:r>
            <a:r>
              <a:rPr lang="pl-PL" sz="3800" i="1" dirty="0"/>
              <a:t> </a:t>
            </a:r>
            <a:r>
              <a:rPr lang="pl-PL" sz="3800" dirty="0"/>
              <a:t>k.k. – uwagi ogólne</a:t>
            </a:r>
          </a:p>
        </p:txBody>
      </p:sp>
      <p:sp>
        <p:nvSpPr>
          <p:cNvPr id="3" name="Symbol zastępczy zawartości 2">
            <a:extLst>
              <a:ext uri="{FF2B5EF4-FFF2-40B4-BE49-F238E27FC236}">
                <a16:creationId xmlns:a16="http://schemas.microsoft.com/office/drawing/2014/main" id="{3BCD803F-2981-4387-A599-582B21EC6A31}"/>
              </a:ext>
            </a:extLst>
          </p:cNvPr>
          <p:cNvSpPr>
            <a:spLocks noGrp="1"/>
          </p:cNvSpPr>
          <p:nvPr>
            <p:ph idx="1"/>
          </p:nvPr>
        </p:nvSpPr>
        <p:spPr>
          <a:xfrm>
            <a:off x="371790" y="1853248"/>
            <a:ext cx="11445072" cy="4395151"/>
          </a:xfrm>
        </p:spPr>
        <p:txBody>
          <a:bodyPr>
            <a:normAutofit fontScale="92500" lnSpcReduction="20000"/>
          </a:bodyPr>
          <a:lstStyle/>
          <a:p>
            <a:pPr marL="0" indent="0" algn="just">
              <a:buNone/>
            </a:pPr>
            <a:r>
              <a:rPr lang="pl-PL" dirty="0"/>
              <a:t>Środek karny, o którym mowa w art. 41 § 1 i 2 k.k. może być orzekany, gdy zachodzą przesłanki przewidziane w ustawie. Decydując o orzeczeniu zakazu z art. 41, należy zawsze brać pod uwagę, że może być on orzekany jedynie wówczas, gdy zachowanie sprawcy </a:t>
            </a:r>
            <a:r>
              <a:rPr lang="pl-PL" b="1" dirty="0"/>
              <a:t>zagraża istotnym dobrom chronionym prawem</a:t>
            </a:r>
            <a:r>
              <a:rPr lang="pl-PL" dirty="0"/>
              <a:t>. </a:t>
            </a:r>
          </a:p>
          <a:p>
            <a:pPr marL="0" indent="0" algn="just">
              <a:buNone/>
            </a:pPr>
            <a:endParaRPr lang="pl-PL" dirty="0"/>
          </a:p>
          <a:p>
            <a:pPr marL="0" indent="0" algn="just">
              <a:buNone/>
            </a:pPr>
            <a:r>
              <a:rPr lang="pl-PL" dirty="0"/>
              <a:t>Wskazanie na kwalifikowany charakter zagrożonych dóbr – „istotny” – niewątpliwie ogranicza w znaczący sposób krąg przestępstw, za popełnienie których może być orzekany. Jednocześnie środki karne opisane w art. 41 § 1a i 1b k.k. mogą być orzeczone w wypadku naruszenia lub narażenia szczegółowo wskazanych dóbr – wolności seksualnej, obyczajności, życia lub zdrowia małoletniego – i choć w zasadzie treść tych środków zawiera się w treści środków opisanych w § 1, to stanowią osobny ich rodzaj.</a:t>
            </a:r>
          </a:p>
          <a:p>
            <a:pPr marL="0" indent="0" algn="just">
              <a:buNone/>
            </a:pPr>
            <a:endParaRPr lang="pl-PL" dirty="0"/>
          </a:p>
          <a:p>
            <a:pPr marL="0" indent="0" algn="just">
              <a:buNone/>
            </a:pPr>
            <a:r>
              <a:rPr lang="pl-PL" dirty="0"/>
              <a:t>Z kolei środek karny opisany w art. 41 § 1aa i 1ab k.k. został dodany przez art. 1 pkt 3 lit. a ustawy z 14.10.2021 r. o zmianie ustawy – Kodeks karny oraz niektórych innych ustaw z dniem 1 stycznia 2022 r. Dolegliwość środka karnego z art. 41 § 1aa i 1ab k.k. mogą współkształtować zakazy orzekane każdy z osobna bądź w różnych konfiguracjach.</a:t>
            </a:r>
          </a:p>
        </p:txBody>
      </p:sp>
    </p:spTree>
    <p:extLst>
      <p:ext uri="{BB962C8B-B14F-4D97-AF65-F5344CB8AC3E}">
        <p14:creationId xmlns:p14="http://schemas.microsoft.com/office/powerpoint/2010/main" val="4224622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DE5B54-3099-4274-A38F-C491480E646F}"/>
              </a:ext>
            </a:extLst>
          </p:cNvPr>
          <p:cNvSpPr>
            <a:spLocks noGrp="1"/>
          </p:cNvSpPr>
          <p:nvPr>
            <p:ph type="title"/>
          </p:nvPr>
        </p:nvSpPr>
        <p:spPr/>
        <p:txBody>
          <a:bodyPr/>
          <a:lstStyle/>
          <a:p>
            <a:r>
              <a:rPr lang="pl-PL" sz="3200" dirty="0"/>
              <a:t>Zakaz zajmowania określonego stanowiska albo wykonywania określonego zawodu</a:t>
            </a:r>
          </a:p>
        </p:txBody>
      </p:sp>
      <p:sp>
        <p:nvSpPr>
          <p:cNvPr id="3" name="Symbol zastępczy zawartości 2">
            <a:extLst>
              <a:ext uri="{FF2B5EF4-FFF2-40B4-BE49-F238E27FC236}">
                <a16:creationId xmlns:a16="http://schemas.microsoft.com/office/drawing/2014/main" id="{62DC2884-BFC9-41A9-8572-A08F720344F2}"/>
              </a:ext>
            </a:extLst>
          </p:cNvPr>
          <p:cNvSpPr>
            <a:spLocks noGrp="1"/>
          </p:cNvSpPr>
          <p:nvPr>
            <p:ph idx="1"/>
          </p:nvPr>
        </p:nvSpPr>
        <p:spPr>
          <a:xfrm>
            <a:off x="411982" y="1728316"/>
            <a:ext cx="11364686" cy="4520083"/>
          </a:xfrm>
        </p:spPr>
        <p:txBody>
          <a:bodyPr>
            <a:normAutofit fontScale="77500" lnSpcReduction="20000"/>
          </a:bodyPr>
          <a:lstStyle/>
          <a:p>
            <a:pPr marL="0" indent="0" algn="just">
              <a:buNone/>
            </a:pPr>
            <a:r>
              <a:rPr lang="pl-PL" dirty="0"/>
              <a:t>Środek karny zakazu określonego w art. 41 § 1 k.k. może być (fakultatywność) orzekany, gdy sprawca przy popełnieniu przestępstwa:</a:t>
            </a:r>
          </a:p>
          <a:p>
            <a:pPr marL="0" indent="0" algn="just">
              <a:buNone/>
            </a:pPr>
            <a:r>
              <a:rPr lang="pl-PL" dirty="0"/>
              <a:t>1/ </a:t>
            </a:r>
            <a:r>
              <a:rPr lang="pl-PL" b="1" dirty="0"/>
              <a:t>nadużył stanowiska lub zawodu</a:t>
            </a:r>
            <a:r>
              <a:rPr lang="pl-PL" dirty="0"/>
              <a:t> </a:t>
            </a:r>
            <a:r>
              <a:rPr lang="pl-PL" b="1" u="sng" dirty="0"/>
              <a:t>LUB</a:t>
            </a:r>
          </a:p>
          <a:p>
            <a:pPr marL="0" indent="0" algn="just">
              <a:buNone/>
            </a:pPr>
            <a:r>
              <a:rPr lang="pl-PL" dirty="0"/>
              <a:t>2/ </a:t>
            </a:r>
            <a:r>
              <a:rPr lang="pl-PL" b="1" dirty="0"/>
              <a:t>okazał</a:t>
            </a:r>
            <a:r>
              <a:rPr lang="pl-PL" dirty="0"/>
              <a:t>, że dalsze zajmowanie stanowiska lub wykonywanie zawodu zagraża istotnym dobrom chronionym prawem</a:t>
            </a:r>
          </a:p>
          <a:p>
            <a:pPr marL="0" indent="0" algn="just">
              <a:buNone/>
            </a:pPr>
            <a:endParaRPr lang="pl-PL" dirty="0"/>
          </a:p>
          <a:p>
            <a:pPr marL="0" indent="0" algn="just">
              <a:buNone/>
            </a:pPr>
            <a:r>
              <a:rPr lang="pl-PL" dirty="0"/>
              <a:t>Kilka przydatnych wyrażeń:</a:t>
            </a:r>
          </a:p>
          <a:p>
            <a:pPr marL="0" indent="0" algn="just">
              <a:buNone/>
            </a:pPr>
            <a:r>
              <a:rPr lang="pl-PL" dirty="0"/>
              <a:t>- </a:t>
            </a:r>
            <a:r>
              <a:rPr lang="pl-PL" b="1" dirty="0"/>
              <a:t>stanowisko</a:t>
            </a:r>
            <a:r>
              <a:rPr lang="pl-PL" dirty="0"/>
              <a:t> – wedle Słownika języka polskiego – pozycja w hierarchii zawodowej, służbowej, godność, funkcja, urząd, posada. Tak więc przez stanowisko według art. 41 § 1 k.k. należy rozumieć pozycję zajmowaną przez obywatela w systemie hierarchii instytucji państwowych i społecznych. Ta pozycja może być określona ze względu na rodzaj pełnionych funkcji (kasjer, magazynier) lub ze względu na stanowisko hierarchicznie określone (funkcja kierownicza, kontrolna, nadzorcza). Pełnienie tych funkcji może być związane z dającym się dokładnie sprecyzować zakresem umiejętności o charakterze zawodowym.</a:t>
            </a:r>
          </a:p>
          <a:p>
            <a:pPr marL="0" indent="0" algn="just">
              <a:buNone/>
            </a:pPr>
            <a:r>
              <a:rPr lang="pl-PL" dirty="0"/>
              <a:t>- </a:t>
            </a:r>
            <a:r>
              <a:rPr lang="pl-PL" b="1" dirty="0"/>
              <a:t>zawód </a:t>
            </a:r>
            <a:r>
              <a:rPr lang="pl-PL" dirty="0"/>
              <a:t>– wedle Słowika języka polskiego – zajęcie, którego ktoś się wyuczył, które stale wykonuje w celach zarobkowych; profesja, fach. Tak więc prze zawód – w rozumieniu art. 41 § 1 k.k. należy rozumieć zajęcie wymagające uprawnienia do jego wykonywania lub urzędowego potwierdzenia wymaganych wiadomości. Będzie to przeważnie zajęcie zarobkowe, chociaż możliwe jest wykonywanie go nieodpłatnie – via wyrok SN z 4 sierpnia 1954 r., III K 842/54, OSNCK 1955, nr 1, poz. 12.</a:t>
            </a:r>
          </a:p>
        </p:txBody>
      </p:sp>
    </p:spTree>
    <p:extLst>
      <p:ext uri="{BB962C8B-B14F-4D97-AF65-F5344CB8AC3E}">
        <p14:creationId xmlns:p14="http://schemas.microsoft.com/office/powerpoint/2010/main" val="3316842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DDBCB8F-572C-4F36-A84F-50DBB702EB11}"/>
              </a:ext>
            </a:extLst>
          </p:cNvPr>
          <p:cNvSpPr>
            <a:spLocks noGrp="1"/>
          </p:cNvSpPr>
          <p:nvPr>
            <p:ph type="title"/>
          </p:nvPr>
        </p:nvSpPr>
        <p:spPr/>
        <p:txBody>
          <a:bodyPr/>
          <a:lstStyle/>
          <a:p>
            <a:r>
              <a:rPr lang="pl-PL" sz="3200" dirty="0"/>
              <a:t>Zakaz zajmowania określonego stanowiska albo wykonywania określonego zawodu</a:t>
            </a:r>
          </a:p>
        </p:txBody>
      </p:sp>
      <p:sp>
        <p:nvSpPr>
          <p:cNvPr id="3" name="Symbol zastępczy zawartości 2">
            <a:extLst>
              <a:ext uri="{FF2B5EF4-FFF2-40B4-BE49-F238E27FC236}">
                <a16:creationId xmlns:a16="http://schemas.microsoft.com/office/drawing/2014/main" id="{3BE9CA87-398B-4856-8836-CBFB6CDD1E1F}"/>
              </a:ext>
            </a:extLst>
          </p:cNvPr>
          <p:cNvSpPr>
            <a:spLocks noGrp="1"/>
          </p:cNvSpPr>
          <p:nvPr>
            <p:ph idx="1"/>
          </p:nvPr>
        </p:nvSpPr>
        <p:spPr>
          <a:xfrm>
            <a:off x="432079" y="1758462"/>
            <a:ext cx="11374733" cy="4489937"/>
          </a:xfrm>
        </p:spPr>
        <p:txBody>
          <a:bodyPr>
            <a:normAutofit fontScale="85000" lnSpcReduction="20000"/>
          </a:bodyPr>
          <a:lstStyle/>
          <a:p>
            <a:pPr marL="0" indent="0" algn="just">
              <a:buNone/>
            </a:pPr>
            <a:r>
              <a:rPr lang="pl-PL" sz="2600" b="1" u="sng" dirty="0"/>
              <a:t>NADUŻYCIE STANOWISKA LUB ZAWODU</a:t>
            </a:r>
          </a:p>
          <a:p>
            <a:pPr marL="0" indent="0" algn="just">
              <a:buNone/>
            </a:pPr>
            <a:endParaRPr lang="pl-PL" sz="2400" dirty="0"/>
          </a:p>
          <a:p>
            <a:pPr marL="0" indent="0" algn="just">
              <a:buNone/>
            </a:pPr>
            <a:r>
              <a:rPr lang="pl-PL" sz="2400" dirty="0"/>
              <a:t>Nadużycie stanowiska lub zawodu oznacza sprawowanie lub wykonywanie go w niewłaściwy sposób. Oznacza ono </a:t>
            </a:r>
            <a:r>
              <a:rPr lang="pl-PL" sz="2400" b="1" dirty="0"/>
              <a:t>zamierzone przez sprawcę przekroczenie uprawnień lub niedopełnienie obowiązków</a:t>
            </a:r>
            <a:r>
              <a:rPr lang="pl-PL" sz="2400" dirty="0"/>
              <a:t>. </a:t>
            </a:r>
          </a:p>
          <a:p>
            <a:pPr marL="0" indent="0" algn="just">
              <a:buNone/>
            </a:pPr>
            <a:endParaRPr lang="pl-PL" sz="2400" dirty="0"/>
          </a:p>
          <a:p>
            <a:pPr marL="0" indent="0" algn="just">
              <a:buNone/>
            </a:pPr>
            <a:r>
              <a:rPr lang="pl-PL" sz="2400" dirty="0"/>
              <a:t>Można o nim mówić jedynie w wypadku </a:t>
            </a:r>
            <a:r>
              <a:rPr lang="pl-PL" sz="2400" b="1" dirty="0"/>
              <a:t>umyślnego </a:t>
            </a:r>
            <a:r>
              <a:rPr lang="pl-PL" sz="2400" dirty="0"/>
              <a:t>popełnienia przestępstwa                       i stwierdzenia </a:t>
            </a:r>
            <a:r>
              <a:rPr lang="pl-PL" sz="2400" b="1" dirty="0"/>
              <a:t>powiązania przyczynowego między nadużyciem, a skutkiem przestępnym </a:t>
            </a:r>
            <a:r>
              <a:rPr lang="pl-PL" sz="2400" dirty="0"/>
              <a:t>– argument ad wyrok SN z 1 lutego 1989 r., sygn. V KRN 300/88, OSP 1990, z. 7, poz. 277.</a:t>
            </a:r>
          </a:p>
          <a:p>
            <a:pPr marL="0" indent="0" algn="just">
              <a:buNone/>
            </a:pPr>
            <a:endParaRPr lang="pl-PL" sz="2400" dirty="0"/>
          </a:p>
          <a:p>
            <a:pPr marL="0" indent="0" algn="just">
              <a:buNone/>
            </a:pPr>
            <a:endParaRPr lang="pl-PL" sz="2400" dirty="0"/>
          </a:p>
          <a:p>
            <a:pPr marL="0" indent="0" algn="just">
              <a:buNone/>
            </a:pPr>
            <a:r>
              <a:rPr lang="pl-PL" sz="2400" dirty="0"/>
              <a:t>Nadużycie może się również łączyć z naruszeniem etyki danego zawodu lub stanowiska      i oznacza świadome, o wyraźnie pejoratywnym znaczeniu, zachowanie się sprawcy.</a:t>
            </a:r>
          </a:p>
        </p:txBody>
      </p:sp>
    </p:spTree>
    <p:extLst>
      <p:ext uri="{BB962C8B-B14F-4D97-AF65-F5344CB8AC3E}">
        <p14:creationId xmlns:p14="http://schemas.microsoft.com/office/powerpoint/2010/main" val="63010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9F2BDFA-20D7-4EF7-95E8-24AF776ABD14}"/>
              </a:ext>
            </a:extLst>
          </p:cNvPr>
          <p:cNvSpPr>
            <a:spLocks noGrp="1"/>
          </p:cNvSpPr>
          <p:nvPr>
            <p:ph type="title"/>
          </p:nvPr>
        </p:nvSpPr>
        <p:spPr/>
        <p:txBody>
          <a:bodyPr/>
          <a:lstStyle/>
          <a:p>
            <a:r>
              <a:rPr lang="pl-PL" sz="3200" dirty="0"/>
              <a:t>Zakaz zajmowania określonego stanowiska albo wykonywania określonego zawodu</a:t>
            </a:r>
          </a:p>
        </p:txBody>
      </p:sp>
      <p:sp>
        <p:nvSpPr>
          <p:cNvPr id="3" name="Symbol zastępczy zawartości 2">
            <a:extLst>
              <a:ext uri="{FF2B5EF4-FFF2-40B4-BE49-F238E27FC236}">
                <a16:creationId xmlns:a16="http://schemas.microsoft.com/office/drawing/2014/main" id="{EB677A6D-4519-4994-B0B3-2B83F7DCFD80}"/>
              </a:ext>
            </a:extLst>
          </p:cNvPr>
          <p:cNvSpPr>
            <a:spLocks noGrp="1"/>
          </p:cNvSpPr>
          <p:nvPr>
            <p:ph idx="1"/>
          </p:nvPr>
        </p:nvSpPr>
        <p:spPr>
          <a:xfrm>
            <a:off x="381838" y="1748414"/>
            <a:ext cx="11455120" cy="4499986"/>
          </a:xfrm>
        </p:spPr>
        <p:txBody>
          <a:bodyPr>
            <a:normAutofit lnSpcReduction="10000"/>
          </a:bodyPr>
          <a:lstStyle/>
          <a:p>
            <a:pPr marL="0" indent="0">
              <a:buNone/>
            </a:pPr>
            <a:r>
              <a:rPr lang="pl-PL" b="1" u="sng" dirty="0"/>
              <a:t>OKAZANIE, IŻ DALSZE ZAJMOWANIE STANOWISKA…</a:t>
            </a:r>
          </a:p>
          <a:p>
            <a:pPr marL="0" indent="0" algn="just">
              <a:buNone/>
            </a:pPr>
            <a:r>
              <a:rPr lang="pl-PL" dirty="0"/>
              <a:t>Okazanie, iż dalsze zajmowanie stanowiska lub wykonywanie zawodu zagraża istotnym dobrom chronionym prawem, oznacza naruszenie w związku z zajmowanym stanowiskiem lub wykonywanym zawodem </a:t>
            </a:r>
            <a:r>
              <a:rPr lang="pl-PL" b="1" dirty="0"/>
              <a:t>tych przyjętych zasad zajmowania go lub wykonywania, które mają na głównie na celu kompetentność i bezpieczeństwo zajmowania go lub wykonywania </a:t>
            </a:r>
            <a:r>
              <a:rPr lang="pl-PL" dirty="0"/>
              <a:t>– np. zasady sztuki lekarskiej, sztuki budowlanej).</a:t>
            </a:r>
          </a:p>
          <a:p>
            <a:pPr marL="0" indent="0" algn="just">
              <a:buNone/>
            </a:pPr>
            <a:endParaRPr lang="pl-PL" dirty="0"/>
          </a:p>
          <a:p>
            <a:pPr marL="0" indent="0" algn="just">
              <a:buNone/>
            </a:pPr>
            <a:r>
              <a:rPr lang="pl-PL" dirty="0"/>
              <a:t>Wiążą się one zatem w ścisły sposób zarówno z kwalifikacjami zawodowymi, tj. wiedzą i doświadczeniem, jak i z psychicznymi i fizycznymi predyspozycjami niezbędnymi do wykonywania określonego zawodu czy zajmowania określonego stanowiska. </a:t>
            </a:r>
          </a:p>
          <a:p>
            <a:pPr marL="0" indent="0" algn="just">
              <a:buNone/>
            </a:pPr>
            <a:endParaRPr lang="pl-PL" dirty="0"/>
          </a:p>
          <a:p>
            <a:pPr marL="0" indent="0" algn="just">
              <a:buNone/>
            </a:pPr>
            <a:r>
              <a:rPr lang="pl-PL" dirty="0"/>
              <a:t>Z istoty przesłanki „okazanie” wynika, że orzeczenie środka karnego zakazu oparte właśnie na niej </a:t>
            </a:r>
            <a:r>
              <a:rPr lang="pl-PL" b="1" dirty="0"/>
              <a:t>może mieć miejsce również w przypadku popełnienia przestępstwa nieumyślnie</a:t>
            </a:r>
            <a:r>
              <a:rPr lang="pl-PL" dirty="0"/>
              <a:t>.</a:t>
            </a:r>
          </a:p>
          <a:p>
            <a:pPr marL="0" indent="0" algn="just">
              <a:buNone/>
            </a:pPr>
            <a:endParaRPr lang="pl-PL" dirty="0"/>
          </a:p>
        </p:txBody>
      </p:sp>
    </p:spTree>
    <p:extLst>
      <p:ext uri="{BB962C8B-B14F-4D97-AF65-F5344CB8AC3E}">
        <p14:creationId xmlns:p14="http://schemas.microsoft.com/office/powerpoint/2010/main" val="330503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72402B9-9F60-4AF6-A081-D2C8A429C705}"/>
              </a:ext>
            </a:extLst>
          </p:cNvPr>
          <p:cNvSpPr>
            <a:spLocks noGrp="1"/>
          </p:cNvSpPr>
          <p:nvPr>
            <p:ph type="title"/>
          </p:nvPr>
        </p:nvSpPr>
        <p:spPr/>
        <p:txBody>
          <a:bodyPr/>
          <a:lstStyle/>
          <a:p>
            <a:r>
              <a:rPr lang="pl-PL" sz="3200" dirty="0"/>
              <a:t>Zakaz zajmowania określonego stanowiska albo wykonywania określonego zawodu</a:t>
            </a:r>
          </a:p>
        </p:txBody>
      </p:sp>
      <p:sp>
        <p:nvSpPr>
          <p:cNvPr id="3" name="Symbol zastępczy zawartości 2">
            <a:extLst>
              <a:ext uri="{FF2B5EF4-FFF2-40B4-BE49-F238E27FC236}">
                <a16:creationId xmlns:a16="http://schemas.microsoft.com/office/drawing/2014/main" id="{E7D521E1-6045-4C8E-A400-8226062AFB75}"/>
              </a:ext>
            </a:extLst>
          </p:cNvPr>
          <p:cNvSpPr>
            <a:spLocks noGrp="1"/>
          </p:cNvSpPr>
          <p:nvPr>
            <p:ph idx="1"/>
          </p:nvPr>
        </p:nvSpPr>
        <p:spPr>
          <a:xfrm>
            <a:off x="341644" y="1718268"/>
            <a:ext cx="11354637" cy="4530131"/>
          </a:xfrm>
        </p:spPr>
        <p:txBody>
          <a:bodyPr/>
          <a:lstStyle/>
          <a:p>
            <a:pPr marL="0" indent="0" algn="just">
              <a:buNone/>
            </a:pPr>
            <a:endParaRPr lang="pl-PL" dirty="0"/>
          </a:p>
          <a:p>
            <a:pPr marL="0" indent="0" algn="just">
              <a:buNone/>
            </a:pPr>
            <a:endParaRPr lang="pl-PL" dirty="0"/>
          </a:p>
          <a:p>
            <a:pPr marL="0" indent="0" algn="just">
              <a:buNone/>
            </a:pPr>
            <a:r>
              <a:rPr lang="pl-PL" dirty="0"/>
              <a:t>Wykonywaniem zawodu jest urzeczywistnienie stanu odpowiadającego treści przysługujących danej osobie uprawnień, a więc jest faktycznym wykonywaniem określonych, w zakresie uprawnień, czynności zawodowych. Nadużycie zawodu zachodzi wtedy, gdy sprawca, popełniając określony czyn przestępny, </a:t>
            </a:r>
            <a:r>
              <a:rPr lang="pl-PL" b="1" dirty="0"/>
              <a:t>działa formalnie w ramach uprawnień sprzężonych z wykonywaniem danego zawodu, ale umyślnie czyni niewłaściwy (sprzeczny z zasadami wykonywania tego zawodu lub obowiązującym prawem) użytek z owych uprawnień, gdy zatem wykorzystuje uprawnienia zawodowe do popełnienia przestępstwa </a:t>
            </a:r>
            <a:r>
              <a:rPr lang="pl-PL" dirty="0"/>
              <a:t>– wyrok SN z 9 maja 1996 r., sygn. III KKKN 15/96, OSNKW 1996, nr 9-10, poz. 55</a:t>
            </a:r>
          </a:p>
        </p:txBody>
      </p:sp>
    </p:spTree>
    <p:extLst>
      <p:ext uri="{BB962C8B-B14F-4D97-AF65-F5344CB8AC3E}">
        <p14:creationId xmlns:p14="http://schemas.microsoft.com/office/powerpoint/2010/main" val="1593164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F1AF0A-2FBB-41C0-973B-575EC7D850CA}"/>
              </a:ext>
            </a:extLst>
          </p:cNvPr>
          <p:cNvSpPr>
            <a:spLocks noGrp="1"/>
          </p:cNvSpPr>
          <p:nvPr>
            <p:ph type="title"/>
          </p:nvPr>
        </p:nvSpPr>
        <p:spPr/>
        <p:txBody>
          <a:bodyPr/>
          <a:lstStyle/>
          <a:p>
            <a:pPr algn="just"/>
            <a:r>
              <a:rPr lang="pl-PL" sz="3200" dirty="0"/>
              <a:t>Zakaz zajmowania określonego stanowiska albo wykonywania określonego zawodu</a:t>
            </a:r>
            <a:endParaRPr lang="pl-PL" sz="2800" dirty="0"/>
          </a:p>
        </p:txBody>
      </p:sp>
      <p:sp>
        <p:nvSpPr>
          <p:cNvPr id="3" name="Symbol zastępczy zawartości 2">
            <a:extLst>
              <a:ext uri="{FF2B5EF4-FFF2-40B4-BE49-F238E27FC236}">
                <a16:creationId xmlns:a16="http://schemas.microsoft.com/office/drawing/2014/main" id="{3A318E5B-CCCB-422C-AFAE-0BBC46017B56}"/>
              </a:ext>
            </a:extLst>
          </p:cNvPr>
          <p:cNvSpPr>
            <a:spLocks noGrp="1"/>
          </p:cNvSpPr>
          <p:nvPr>
            <p:ph idx="1"/>
          </p:nvPr>
        </p:nvSpPr>
        <p:spPr>
          <a:xfrm>
            <a:off x="425493" y="2042870"/>
            <a:ext cx="11310982" cy="4195481"/>
          </a:xfrm>
        </p:spPr>
        <p:txBody>
          <a:bodyPr/>
          <a:lstStyle/>
          <a:p>
            <a:pPr marL="0" indent="0" algn="just">
              <a:buNone/>
            </a:pPr>
            <a:endParaRPr lang="pl-PL" dirty="0"/>
          </a:p>
          <a:p>
            <a:pPr marL="0" indent="0" algn="just">
              <a:buNone/>
            </a:pPr>
            <a:endParaRPr lang="pl-PL" dirty="0"/>
          </a:p>
          <a:p>
            <a:pPr marL="0" indent="0" algn="just">
              <a:buNone/>
            </a:pPr>
            <a:r>
              <a:rPr lang="pl-PL" dirty="0"/>
              <a:t>Zachowanie oskarżonego polegającego na ucieczce z miejsca wypadku bez zainteresowania się stanem zdrowia pokrzywdzonego zasługuje ze wszech miar na negatywną ocenę moralną, </a:t>
            </a:r>
            <a:r>
              <a:rPr lang="pl-PL" b="1" dirty="0"/>
              <a:t>ale ocena ta nie jest i nie może być równoznaczna </a:t>
            </a:r>
            <a:r>
              <a:rPr lang="pl-PL" dirty="0"/>
              <a:t>ze stwierdzeniem u oskarżonego braku odpowiednich zasad etycznych wymaganych do wykonywania zawodu lekarza – wyrok SN z 18 lutego 1981 r., sygn. V KRN 24/81, OSNKW 1981, nr 6, poz. </a:t>
            </a:r>
            <a:r>
              <a:rPr lang="pl-PL"/>
              <a:t>116.</a:t>
            </a:r>
            <a:endParaRPr lang="pl-PL" dirty="0"/>
          </a:p>
        </p:txBody>
      </p:sp>
    </p:spTree>
    <p:extLst>
      <p:ext uri="{BB962C8B-B14F-4D97-AF65-F5344CB8AC3E}">
        <p14:creationId xmlns:p14="http://schemas.microsoft.com/office/powerpoint/2010/main" val="3045180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D4DFB70-6483-4462-8A6E-3610B9CB3A65}"/>
              </a:ext>
            </a:extLst>
          </p:cNvPr>
          <p:cNvSpPr>
            <a:spLocks noGrp="1"/>
          </p:cNvSpPr>
          <p:nvPr>
            <p:ph type="title"/>
          </p:nvPr>
        </p:nvSpPr>
        <p:spPr/>
        <p:txBody>
          <a:bodyPr/>
          <a:lstStyle/>
          <a:p>
            <a:r>
              <a:rPr lang="pl-PL" sz="3200" dirty="0"/>
              <a:t>Zakaz zajmowania określonego stanowiska albo wykonywania określonego zawodu</a:t>
            </a:r>
          </a:p>
        </p:txBody>
      </p:sp>
      <p:sp>
        <p:nvSpPr>
          <p:cNvPr id="3" name="Symbol zastępczy zawartości 2">
            <a:extLst>
              <a:ext uri="{FF2B5EF4-FFF2-40B4-BE49-F238E27FC236}">
                <a16:creationId xmlns:a16="http://schemas.microsoft.com/office/drawing/2014/main" id="{17C54674-CACD-45FC-BED3-86B676D25439}"/>
              </a:ext>
            </a:extLst>
          </p:cNvPr>
          <p:cNvSpPr>
            <a:spLocks noGrp="1"/>
          </p:cNvSpPr>
          <p:nvPr>
            <p:ph idx="1"/>
          </p:nvPr>
        </p:nvSpPr>
        <p:spPr>
          <a:xfrm>
            <a:off x="351692" y="1738366"/>
            <a:ext cx="11475218" cy="4666916"/>
          </a:xfrm>
        </p:spPr>
        <p:txBody>
          <a:bodyPr/>
          <a:lstStyle/>
          <a:p>
            <a:pPr marL="0" indent="0" algn="just">
              <a:buNone/>
            </a:pPr>
            <a:endParaRPr lang="pl-PL" dirty="0"/>
          </a:p>
          <a:p>
            <a:pPr marL="0" indent="0" algn="just">
              <a:buNone/>
            </a:pPr>
            <a:r>
              <a:rPr lang="pl-PL" dirty="0"/>
              <a:t>Zakaz wykonywania określonego zawodu – w rozumieniu art. 39 pkt 2 i art. 41 § 1 k.k. – dotyczy wszystkich czynności zawodowych, a więc nie może on być w jakikolwiek sposób ograniczony – via uchwała SN z 18 września 2001 r. sygn. I KZP 18/01.</a:t>
            </a:r>
          </a:p>
          <a:p>
            <a:pPr marL="0" indent="0" algn="just">
              <a:buNone/>
            </a:pPr>
            <a:endParaRPr lang="pl-PL" dirty="0"/>
          </a:p>
          <a:p>
            <a:pPr marL="0" indent="0" algn="just">
              <a:buNone/>
            </a:pPr>
            <a:endParaRPr lang="pl-PL" dirty="0"/>
          </a:p>
          <a:p>
            <a:pPr marL="0" indent="0" algn="just">
              <a:buNone/>
            </a:pPr>
            <a:r>
              <a:rPr lang="pl-PL" dirty="0"/>
              <a:t>Sprawca spełniając choćby jeden z wymienionych warunków orzekania zakazu wykonywania zawodu, ujawnia w ten sposób brak predyspozycji do wykonywania wszelkich czynności zawodowych, a więc zawodu jako całości.</a:t>
            </a:r>
          </a:p>
        </p:txBody>
      </p:sp>
    </p:spTree>
    <p:extLst>
      <p:ext uri="{BB962C8B-B14F-4D97-AF65-F5344CB8AC3E}">
        <p14:creationId xmlns:p14="http://schemas.microsoft.com/office/powerpoint/2010/main" val="2945306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7E784F8-2AEC-4C84-9DB6-B6871212887C}"/>
              </a:ext>
            </a:extLst>
          </p:cNvPr>
          <p:cNvSpPr>
            <a:spLocks noGrp="1"/>
          </p:cNvSpPr>
          <p:nvPr>
            <p:ph type="title"/>
          </p:nvPr>
        </p:nvSpPr>
        <p:spPr/>
        <p:txBody>
          <a:bodyPr/>
          <a:lstStyle/>
          <a:p>
            <a:r>
              <a:rPr lang="pl-PL" sz="3600" dirty="0"/>
              <a:t>Zakazy związane z pracą z małoletnimi</a:t>
            </a:r>
          </a:p>
        </p:txBody>
      </p:sp>
      <p:sp>
        <p:nvSpPr>
          <p:cNvPr id="3" name="Symbol zastępczy zawartości 2">
            <a:extLst>
              <a:ext uri="{FF2B5EF4-FFF2-40B4-BE49-F238E27FC236}">
                <a16:creationId xmlns:a16="http://schemas.microsoft.com/office/drawing/2014/main" id="{E57F7FFB-D944-4006-85D2-0A06451FAE0E}"/>
              </a:ext>
            </a:extLst>
          </p:cNvPr>
          <p:cNvSpPr>
            <a:spLocks noGrp="1"/>
          </p:cNvSpPr>
          <p:nvPr>
            <p:ph idx="1"/>
          </p:nvPr>
        </p:nvSpPr>
        <p:spPr>
          <a:xfrm>
            <a:off x="422031" y="1416818"/>
            <a:ext cx="11424975" cy="4831581"/>
          </a:xfrm>
        </p:spPr>
        <p:txBody>
          <a:bodyPr>
            <a:normAutofit fontScale="92500" lnSpcReduction="20000"/>
          </a:bodyPr>
          <a:lstStyle/>
          <a:p>
            <a:pPr marL="0" indent="0">
              <a:buNone/>
            </a:pPr>
            <a:r>
              <a:rPr lang="pl-PL" dirty="0"/>
              <a:t>Środek karny, o którym mowa w art. 41 § 1a k.k. polega na zakazie:</a:t>
            </a:r>
          </a:p>
          <a:p>
            <a:pPr marL="0" indent="0">
              <a:buNone/>
            </a:pPr>
            <a:r>
              <a:rPr lang="pl-PL" dirty="0"/>
              <a:t>1/ zajmowania wszelkich lub określonych stanowisk;</a:t>
            </a:r>
          </a:p>
          <a:p>
            <a:pPr marL="0" indent="0">
              <a:buNone/>
            </a:pPr>
            <a:r>
              <a:rPr lang="pl-PL" dirty="0"/>
              <a:t>2/ wykonywania wszelkich lub określonych zawodów;</a:t>
            </a:r>
          </a:p>
          <a:p>
            <a:pPr marL="0" indent="0">
              <a:buNone/>
            </a:pPr>
            <a:r>
              <a:rPr lang="pl-PL" dirty="0"/>
              <a:t>3/ prowadzenia wszelkiej lub określonej działalności;</a:t>
            </a:r>
          </a:p>
          <a:p>
            <a:pPr marL="0" indent="0">
              <a:buNone/>
            </a:pPr>
            <a:r>
              <a:rPr lang="pl-PL" dirty="0"/>
              <a:t>- związanych z wychowaniem, edukacją, leczeniem małoletnich lub opieką nad nimi.</a:t>
            </a:r>
          </a:p>
          <a:p>
            <a:pPr marL="0" indent="0">
              <a:buNone/>
            </a:pPr>
            <a:endParaRPr lang="pl-PL" dirty="0"/>
          </a:p>
          <a:p>
            <a:pPr marL="0" indent="0" algn="just">
              <a:buNone/>
            </a:pPr>
            <a:r>
              <a:rPr lang="pl-PL" dirty="0"/>
              <a:t>Zakres zakazów, o których mowa w §1a jest bardzo szeroki bowiem obejmuje nie tylko zakaz zajmowania określonego stanowiska lub prowadzenia określonej działalności, ale sąd </a:t>
            </a:r>
            <a:r>
              <a:rPr lang="pl-PL" b="1" dirty="0"/>
              <a:t>orzeka </a:t>
            </a:r>
            <a:r>
              <a:rPr lang="pl-PL" dirty="0"/>
              <a:t>zakaz zajmowania wszelkich lub określonych stanowisk, zawodów albo działalności. Czyni się to </a:t>
            </a:r>
            <a:r>
              <a:rPr lang="pl-PL" b="1" dirty="0"/>
              <a:t>na czas określony</a:t>
            </a:r>
            <a:r>
              <a:rPr lang="pl-PL" dirty="0"/>
              <a:t> bądź </a:t>
            </a:r>
            <a:r>
              <a:rPr lang="pl-PL" b="1" dirty="0"/>
              <a:t>dożywotnio</a:t>
            </a:r>
            <a:r>
              <a:rPr lang="pl-PL" dirty="0"/>
              <a:t>. </a:t>
            </a:r>
          </a:p>
          <a:p>
            <a:pPr marL="0" indent="0" algn="just">
              <a:buNone/>
            </a:pPr>
            <a:r>
              <a:rPr lang="pl-PL" dirty="0"/>
              <a:t>Biorąc pod uwagę niesłychaną surowość omawianych środków, sąd winien każdorazowo wszechstronnie rozpatrzeć sytuację, w jakiej znajduje się skazywany, by orzekając omawiany środek, nie pozbawić skazanego tym samym możliwości utrzymania się.</a:t>
            </a:r>
          </a:p>
          <a:p>
            <a:pPr marL="0" indent="0" algn="just">
              <a:buNone/>
            </a:pPr>
            <a:r>
              <a:rPr lang="pl-PL" dirty="0"/>
              <a:t>Z kolei na gruncie §1b sąd </a:t>
            </a:r>
            <a:r>
              <a:rPr lang="pl-PL" b="1" dirty="0"/>
              <a:t>orzeka</a:t>
            </a:r>
            <a:r>
              <a:rPr lang="pl-PL" dirty="0"/>
              <a:t> </a:t>
            </a:r>
            <a:r>
              <a:rPr lang="pl-PL" b="1" dirty="0"/>
              <a:t>dożywotnio</a:t>
            </a:r>
            <a:r>
              <a:rPr lang="pl-PL" dirty="0"/>
              <a:t> zakaz, w razie ponownego skazania sprawcy w warunkach określonych w art. 41 § 1a k.k.</a:t>
            </a:r>
          </a:p>
        </p:txBody>
      </p:sp>
    </p:spTree>
    <p:extLst>
      <p:ext uri="{BB962C8B-B14F-4D97-AF65-F5344CB8AC3E}">
        <p14:creationId xmlns:p14="http://schemas.microsoft.com/office/powerpoint/2010/main" val="204832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0A48F3-CC96-493B-9610-92CDC2D08A27}"/>
              </a:ext>
            </a:extLst>
          </p:cNvPr>
          <p:cNvSpPr>
            <a:spLocks noGrp="1"/>
          </p:cNvSpPr>
          <p:nvPr>
            <p:ph type="title"/>
          </p:nvPr>
        </p:nvSpPr>
        <p:spPr/>
        <p:txBody>
          <a:bodyPr/>
          <a:lstStyle/>
          <a:p>
            <a:pPr algn="just"/>
            <a:r>
              <a:rPr lang="pl-PL" sz="3600" dirty="0"/>
              <a:t>Zakazy związane z pracą z małoletnimi</a:t>
            </a:r>
          </a:p>
        </p:txBody>
      </p:sp>
      <p:sp>
        <p:nvSpPr>
          <p:cNvPr id="3" name="Symbol zastępczy zawartości 2">
            <a:extLst>
              <a:ext uri="{FF2B5EF4-FFF2-40B4-BE49-F238E27FC236}">
                <a16:creationId xmlns:a16="http://schemas.microsoft.com/office/drawing/2014/main" id="{A0F37568-ADA0-4B03-A128-E8BB9DFA9F04}"/>
              </a:ext>
            </a:extLst>
          </p:cNvPr>
          <p:cNvSpPr>
            <a:spLocks noGrp="1"/>
          </p:cNvSpPr>
          <p:nvPr>
            <p:ph idx="1"/>
          </p:nvPr>
        </p:nvSpPr>
        <p:spPr>
          <a:xfrm>
            <a:off x="351692" y="1477108"/>
            <a:ext cx="11424976" cy="4928174"/>
          </a:xfrm>
        </p:spPr>
        <p:txBody>
          <a:bodyPr>
            <a:normAutofit lnSpcReduction="10000"/>
          </a:bodyPr>
          <a:lstStyle/>
          <a:p>
            <a:pPr marL="0" indent="0" algn="just">
              <a:buNone/>
            </a:pPr>
            <a:r>
              <a:rPr lang="pl-PL" dirty="0"/>
              <a:t>Kierując się celem, jakiemu środki określone w § 1a mają służyć tj. wzmocnienie ochrony małoletnich, terminy: „wychowanie”, edukacja”, „leczenie” i „opieka” należy rozumieć szeroko.</a:t>
            </a:r>
          </a:p>
          <a:p>
            <a:pPr marL="0" indent="0" algn="just">
              <a:buNone/>
            </a:pPr>
            <a:r>
              <a:rPr lang="pl-PL" dirty="0"/>
              <a:t>1/ </a:t>
            </a:r>
            <a:r>
              <a:rPr lang="pl-PL" b="1" dirty="0"/>
              <a:t>wychowanie</a:t>
            </a:r>
            <a:r>
              <a:rPr lang="pl-PL" dirty="0"/>
              <a:t> to całokształt zabiegów mających na celu ukształtowanie człowieka pod względem fizycznym, moralnym i umysłowym oraz przygotowanie go do życia w społeczeństwie;</a:t>
            </a:r>
          </a:p>
          <a:p>
            <a:pPr marL="0" indent="0" algn="just">
              <a:buNone/>
            </a:pPr>
            <a:r>
              <a:rPr lang="pl-PL" dirty="0"/>
              <a:t>2/ </a:t>
            </a:r>
            <a:r>
              <a:rPr lang="pl-PL" b="1" dirty="0"/>
              <a:t>edukacja</a:t>
            </a:r>
            <a:r>
              <a:rPr lang="pl-PL" dirty="0"/>
              <a:t> to kształcenie u kogoś określonych postaw i reakcji, wychowanie, uczynienie kogoś, zwłaszcza w szkole lub innej placówce edukacyjnej lub edukacyjno-wychowawczej.</a:t>
            </a:r>
          </a:p>
          <a:p>
            <a:pPr marL="0" indent="0" algn="just">
              <a:buNone/>
            </a:pPr>
            <a:r>
              <a:rPr lang="pl-PL" dirty="0"/>
              <a:t>3/ </a:t>
            </a:r>
            <a:r>
              <a:rPr lang="pl-PL" b="1" dirty="0"/>
              <a:t>leczenie</a:t>
            </a:r>
            <a:r>
              <a:rPr lang="pl-PL" dirty="0"/>
              <a:t> to przywracanie komuś zdrowia za pomocą leków lub zabiegów, usuwanie lub łagodzenie dolegliwości.</a:t>
            </a:r>
          </a:p>
          <a:p>
            <a:pPr marL="0" indent="0" algn="just">
              <a:buNone/>
            </a:pPr>
            <a:r>
              <a:rPr lang="pl-PL" dirty="0"/>
              <a:t>Również </a:t>
            </a:r>
            <a:r>
              <a:rPr lang="pl-PL" b="1" dirty="0"/>
              <a:t>opiekę</a:t>
            </a:r>
            <a:r>
              <a:rPr lang="pl-PL" dirty="0"/>
              <a:t> należy rozumieć szeroko, nie ograniczając jej jedynie do opieki ustanowionej przez sąd opiekuńczy na podstawie art. 145 i n. </a:t>
            </a:r>
            <a:r>
              <a:rPr lang="pl-PL" dirty="0" err="1"/>
              <a:t>k.r.o</a:t>
            </a:r>
            <a:r>
              <a:rPr lang="pl-PL" dirty="0"/>
              <a:t>. Opieka o której tu mowa może być sprawowana na jakiejkolwiek podstawie prawnej – umowy, decyzji administracyjnej.</a:t>
            </a:r>
          </a:p>
        </p:txBody>
      </p:sp>
    </p:spTree>
    <p:extLst>
      <p:ext uri="{BB962C8B-B14F-4D97-AF65-F5344CB8AC3E}">
        <p14:creationId xmlns:p14="http://schemas.microsoft.com/office/powerpoint/2010/main" val="3172702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B3AC897-2944-4FF1-A3FC-DEECF740F5EB}"/>
              </a:ext>
            </a:extLst>
          </p:cNvPr>
          <p:cNvSpPr>
            <a:spLocks noGrp="1"/>
          </p:cNvSpPr>
          <p:nvPr>
            <p:ph type="title"/>
          </p:nvPr>
        </p:nvSpPr>
        <p:spPr/>
        <p:txBody>
          <a:bodyPr/>
          <a:lstStyle/>
          <a:p>
            <a:r>
              <a:rPr lang="pl-PL" sz="3600" dirty="0"/>
              <a:t>Zakazy związane z pracą z małoletnimi</a:t>
            </a:r>
          </a:p>
        </p:txBody>
      </p:sp>
      <p:sp>
        <p:nvSpPr>
          <p:cNvPr id="3" name="Symbol zastępczy zawartości 2">
            <a:extLst>
              <a:ext uri="{FF2B5EF4-FFF2-40B4-BE49-F238E27FC236}">
                <a16:creationId xmlns:a16="http://schemas.microsoft.com/office/drawing/2014/main" id="{B1221E5E-0056-4984-BF4C-570036E340A7}"/>
              </a:ext>
            </a:extLst>
          </p:cNvPr>
          <p:cNvSpPr>
            <a:spLocks noGrp="1"/>
          </p:cNvSpPr>
          <p:nvPr>
            <p:ph idx="1"/>
          </p:nvPr>
        </p:nvSpPr>
        <p:spPr>
          <a:xfrm>
            <a:off x="432080" y="1376624"/>
            <a:ext cx="11354636" cy="5028658"/>
          </a:xfrm>
        </p:spPr>
        <p:txBody>
          <a:bodyPr>
            <a:normAutofit lnSpcReduction="10000"/>
          </a:bodyPr>
          <a:lstStyle/>
          <a:p>
            <a:pPr marL="0" indent="0">
              <a:buNone/>
            </a:pPr>
            <a:r>
              <a:rPr lang="pl-PL" dirty="0"/>
              <a:t>Warunkiem orzeczenia środka karnego określonego w §1a jest skazanie sprawcy:</a:t>
            </a:r>
          </a:p>
          <a:p>
            <a:pPr marL="0" indent="0" algn="just">
              <a:buNone/>
            </a:pPr>
            <a:r>
              <a:rPr lang="pl-PL" dirty="0"/>
              <a:t>1/ na karę pozbawienia wolności za umyślne przestępstwo przeciwko życiu i zdrowiu na szkodę małoletniego;</a:t>
            </a:r>
          </a:p>
          <a:p>
            <a:pPr marL="0" indent="0" algn="just">
              <a:buNone/>
            </a:pPr>
            <a:r>
              <a:rPr lang="pl-PL" dirty="0"/>
              <a:t>2/ za przestępstwo przeciwko wolności seksualnej lub obyczajności na szkodę małoletniego.</a:t>
            </a:r>
          </a:p>
          <a:p>
            <a:pPr marL="0" indent="0" algn="just">
              <a:buNone/>
            </a:pPr>
            <a:endParaRPr lang="pl-PL" dirty="0"/>
          </a:p>
          <a:p>
            <a:pPr marL="0" indent="0" algn="just">
              <a:buNone/>
            </a:pPr>
            <a:r>
              <a:rPr lang="pl-PL" dirty="0"/>
              <a:t>Pierwszą ze wskazanych w art. 41 §1a k.k. przesłanek zastosowania środka karnego jest skazanie sprawcy na karę pozbawienia wolności za umyślne przestępstwo przeciwko życiu i zdrowiu na szkodę małoletniego. Obejmuje ona swym zakresem każde przestępstwo, którego przedmiotem ochrony, nawet ubocznym, jest życie lub zdrowie oraz że zostało popełnione z pokrzywdzeniem osoby, która nie ukończyła 18 lat.</a:t>
            </a:r>
          </a:p>
          <a:p>
            <a:pPr marL="0" indent="0" algn="just">
              <a:buNone/>
            </a:pPr>
            <a:r>
              <a:rPr lang="pl-PL" dirty="0"/>
              <a:t>Nieprawidłowa jest wykładnia art. 41 §1a k.k., wedle której zawęża się te przestępstwa jedynie do katalogu z rozdziału XIX k.k. Przykładowo typami przestępstw przeciwko życiu i zdrowiu, gdzie to dobro prawne traktowane jest za uboczny przedmiot ochrony są typy czynu zabronionego z art. 280 § 1 i 2 k.k.</a:t>
            </a:r>
          </a:p>
        </p:txBody>
      </p:sp>
    </p:spTree>
    <p:extLst>
      <p:ext uri="{BB962C8B-B14F-4D97-AF65-F5344CB8AC3E}">
        <p14:creationId xmlns:p14="http://schemas.microsoft.com/office/powerpoint/2010/main" val="1108404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CE57914-E26C-415D-B4B5-C4728AD09BCF}"/>
              </a:ext>
            </a:extLst>
          </p:cNvPr>
          <p:cNvSpPr>
            <a:spLocks noGrp="1"/>
          </p:cNvSpPr>
          <p:nvPr>
            <p:ph type="title"/>
          </p:nvPr>
        </p:nvSpPr>
        <p:spPr/>
        <p:txBody>
          <a:bodyPr/>
          <a:lstStyle/>
          <a:p>
            <a:pPr algn="just"/>
            <a:r>
              <a:rPr lang="pl-PL" sz="3600" dirty="0"/>
              <a:t>Zakazy związane z pracą z małoletnimi</a:t>
            </a:r>
          </a:p>
        </p:txBody>
      </p:sp>
      <p:sp>
        <p:nvSpPr>
          <p:cNvPr id="3" name="Symbol zastępczy zawartości 2">
            <a:extLst>
              <a:ext uri="{FF2B5EF4-FFF2-40B4-BE49-F238E27FC236}">
                <a16:creationId xmlns:a16="http://schemas.microsoft.com/office/drawing/2014/main" id="{4EE11ED9-7DAD-4B93-8FE3-60FA05B90278}"/>
              </a:ext>
            </a:extLst>
          </p:cNvPr>
          <p:cNvSpPr>
            <a:spLocks noGrp="1"/>
          </p:cNvSpPr>
          <p:nvPr>
            <p:ph idx="1"/>
          </p:nvPr>
        </p:nvSpPr>
        <p:spPr>
          <a:xfrm>
            <a:off x="361741" y="1457012"/>
            <a:ext cx="11384781" cy="4791388"/>
          </a:xfrm>
        </p:spPr>
        <p:txBody>
          <a:bodyPr/>
          <a:lstStyle/>
          <a:p>
            <a:pPr marL="0" indent="0" algn="just">
              <a:buNone/>
            </a:pPr>
            <a:endParaRPr lang="pl-PL" dirty="0"/>
          </a:p>
          <a:p>
            <a:pPr marL="0" indent="0" algn="just">
              <a:buNone/>
            </a:pPr>
            <a:r>
              <a:rPr lang="pl-PL" dirty="0"/>
              <a:t>Drugą ze wskazanych w art. 41 §1a k.k. przesłanek jest skazanie za przestępstwo przeciwko wolności seksualnej lub obyczajności na szkodę małoletniego. Obejmuje ona swym zakresem każde przestępstwo, którego przedmiotem ochrony – nawet ubocznym – jest wolność seksualna lub obyczajność, oraz że zostało ono popełnione z pokrzywdzeniem osoby poniżej 18 lat.</a:t>
            </a:r>
          </a:p>
          <a:p>
            <a:pPr marL="0" indent="0" algn="just">
              <a:buNone/>
            </a:pPr>
            <a:endParaRPr lang="pl-PL" dirty="0"/>
          </a:p>
          <a:p>
            <a:pPr marL="0" indent="0" algn="just">
              <a:buNone/>
            </a:pPr>
            <a:r>
              <a:rPr lang="pl-PL" dirty="0"/>
              <a:t>Także w tym przypadku nie możemy ograniczać przesłanki orzekania jedynie do przestępstw zgrupowanych w rozdziale XXV k.k. Przykładowo skazanie sprawcy za przestępstwo z art. 191a § 1 k.k., na szkodę małoletniego stanowi podstawę do orzeczenia przez sąd o środku karnym w postaci zakazu określonego rodzaju.</a:t>
            </a:r>
          </a:p>
        </p:txBody>
      </p:sp>
    </p:spTree>
    <p:extLst>
      <p:ext uri="{BB962C8B-B14F-4D97-AF65-F5344CB8AC3E}">
        <p14:creationId xmlns:p14="http://schemas.microsoft.com/office/powerpoint/2010/main" val="3641214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0A4FDE0-4CD5-4F08-9B91-67BF1B65D632}"/>
              </a:ext>
            </a:extLst>
          </p:cNvPr>
          <p:cNvSpPr>
            <a:spLocks noGrp="1"/>
          </p:cNvSpPr>
          <p:nvPr>
            <p:ph type="title"/>
          </p:nvPr>
        </p:nvSpPr>
        <p:spPr/>
        <p:txBody>
          <a:bodyPr/>
          <a:lstStyle/>
          <a:p>
            <a:pPr algn="just"/>
            <a:r>
              <a:rPr lang="pl-PL" sz="3600" dirty="0"/>
              <a:t>Zakazy związane z pracą z małoletnimi</a:t>
            </a:r>
          </a:p>
        </p:txBody>
      </p:sp>
      <p:sp>
        <p:nvSpPr>
          <p:cNvPr id="3" name="Symbol zastępczy zawartości 2">
            <a:extLst>
              <a:ext uri="{FF2B5EF4-FFF2-40B4-BE49-F238E27FC236}">
                <a16:creationId xmlns:a16="http://schemas.microsoft.com/office/drawing/2014/main" id="{1708F27F-06BF-458C-8E38-0B63BEC85B02}"/>
              </a:ext>
            </a:extLst>
          </p:cNvPr>
          <p:cNvSpPr>
            <a:spLocks noGrp="1"/>
          </p:cNvSpPr>
          <p:nvPr>
            <p:ph idx="1"/>
          </p:nvPr>
        </p:nvSpPr>
        <p:spPr>
          <a:xfrm>
            <a:off x="371790" y="1527350"/>
            <a:ext cx="11404878" cy="4721050"/>
          </a:xfrm>
        </p:spPr>
        <p:txBody>
          <a:bodyPr/>
          <a:lstStyle/>
          <a:p>
            <a:pPr marL="0" indent="0">
              <a:buNone/>
            </a:pPr>
            <a:endParaRPr lang="pl-PL" dirty="0"/>
          </a:p>
          <a:p>
            <a:pPr marL="0" indent="0" algn="just">
              <a:buNone/>
            </a:pPr>
            <a:r>
              <a:rPr lang="pl-PL" dirty="0"/>
              <a:t>Od duchownego , a więc osoby zaufania publicznego, której postępowanie powinno wytyczać wzorce postępowania i być przykładem dla innych ludzi, powinno się wymagać zachowania wyższych standardów etycznych. Już przez sam fakt popełnienia przez oskarżonego przestępstwa przeciwko obrotowi pieniężnemu w postaci podrabiania polskich banknotów i puszczania ich w obieg przez płacenie nimi młodym kobietom za świadczone przez nie usługi seksualne, a więc i działanie w celu osiągnięcie korzyści majątkowej, wymownie dowiódł, że nie ma on należytych kwalifikacji zawodowych i moralnych do wykonywania zawodu nauczyciela, zwłaszcza wychowawcy młodzieży – wyrok SA w Katowicach z 27 listopada 2008 r., sygn. II </a:t>
            </a:r>
            <a:r>
              <a:rPr lang="pl-PL" dirty="0" err="1"/>
              <a:t>AKa</a:t>
            </a:r>
            <a:r>
              <a:rPr lang="pl-PL" dirty="0"/>
              <a:t> 359/08, LEX nr 487561</a:t>
            </a:r>
          </a:p>
        </p:txBody>
      </p:sp>
    </p:spTree>
    <p:extLst>
      <p:ext uri="{BB962C8B-B14F-4D97-AF65-F5344CB8AC3E}">
        <p14:creationId xmlns:p14="http://schemas.microsoft.com/office/powerpoint/2010/main" val="1112929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6C90F2-8B50-4D3F-A526-CC1A7B2A0919}"/>
              </a:ext>
            </a:extLst>
          </p:cNvPr>
          <p:cNvSpPr>
            <a:spLocks noGrp="1"/>
          </p:cNvSpPr>
          <p:nvPr>
            <p:ph type="title"/>
          </p:nvPr>
        </p:nvSpPr>
        <p:spPr/>
        <p:txBody>
          <a:bodyPr/>
          <a:lstStyle/>
          <a:p>
            <a:pPr algn="just"/>
            <a:r>
              <a:rPr lang="pl-PL" sz="2800" dirty="0"/>
              <a:t>Zakazy dotyczące stanowisk, zawodów lub pracy w organach, instytucjach lub spółkach państwowych czy samorządowych</a:t>
            </a:r>
          </a:p>
        </p:txBody>
      </p:sp>
      <p:sp>
        <p:nvSpPr>
          <p:cNvPr id="3" name="Symbol zastępczy zawartości 2">
            <a:extLst>
              <a:ext uri="{FF2B5EF4-FFF2-40B4-BE49-F238E27FC236}">
                <a16:creationId xmlns:a16="http://schemas.microsoft.com/office/drawing/2014/main" id="{67811552-049F-4689-BF4D-08D91738048B}"/>
              </a:ext>
            </a:extLst>
          </p:cNvPr>
          <p:cNvSpPr>
            <a:spLocks noGrp="1"/>
          </p:cNvSpPr>
          <p:nvPr>
            <p:ph idx="1"/>
          </p:nvPr>
        </p:nvSpPr>
        <p:spPr>
          <a:xfrm>
            <a:off x="401934" y="2052918"/>
            <a:ext cx="11364686" cy="4195481"/>
          </a:xfrm>
        </p:spPr>
        <p:txBody>
          <a:bodyPr>
            <a:normAutofit fontScale="85000" lnSpcReduction="10000"/>
          </a:bodyPr>
          <a:lstStyle/>
          <a:p>
            <a:pPr marL="0" indent="0" algn="just">
              <a:buNone/>
            </a:pPr>
            <a:r>
              <a:rPr lang="pl-PL" dirty="0"/>
              <a:t>Środek karny opisany w art. 41 §1aa i 1ab został dodany przez art. 1 pkt 3 list. a ustawy z 14.10.2021 r. o zmianie ustawy – Kodeks karny oraz niektórych innych ustaw z dniem 1 stycznia 2022 r. </a:t>
            </a:r>
          </a:p>
          <a:p>
            <a:pPr marL="0" indent="0" algn="just">
              <a:buNone/>
            </a:pPr>
            <a:r>
              <a:rPr lang="pl-PL" dirty="0"/>
              <a:t>Dolegliwość środka karnego z art. 41 §1aa i 1ab k.k. mogą współkształtować zakazy orzekane każdy osobno bądź w różnych konfiguracjach w postaci:</a:t>
            </a:r>
          </a:p>
          <a:p>
            <a:pPr marL="0" indent="0" algn="just">
              <a:buNone/>
            </a:pPr>
            <a:r>
              <a:rPr lang="pl-PL" dirty="0"/>
              <a:t>1/ zakazu zajmowania wszelkich stanowisk;</a:t>
            </a:r>
          </a:p>
          <a:p>
            <a:pPr marL="0" indent="0" algn="just">
              <a:buNone/>
            </a:pPr>
            <a:r>
              <a:rPr lang="pl-PL" dirty="0"/>
              <a:t>2/ zakazu zajmowania określonych stanowisk;</a:t>
            </a:r>
          </a:p>
          <a:p>
            <a:pPr marL="0" indent="0" algn="just">
              <a:buNone/>
            </a:pPr>
            <a:r>
              <a:rPr lang="pl-PL" dirty="0"/>
              <a:t>3/ zakazu wykonywania wszelkich zawodów;</a:t>
            </a:r>
          </a:p>
          <a:p>
            <a:pPr marL="0" indent="0" algn="just">
              <a:buNone/>
            </a:pPr>
            <a:r>
              <a:rPr lang="pl-PL" dirty="0"/>
              <a:t>4/ zakazy wykonywania określonych zawodów;</a:t>
            </a:r>
          </a:p>
          <a:p>
            <a:pPr marL="0" indent="0" algn="just">
              <a:buNone/>
            </a:pPr>
            <a:r>
              <a:rPr lang="pl-PL" dirty="0"/>
              <a:t>5/ zakazu wykonywania wszelkiej pracy;</a:t>
            </a:r>
          </a:p>
          <a:p>
            <a:pPr marL="0" indent="0" algn="just">
              <a:buNone/>
            </a:pPr>
            <a:r>
              <a:rPr lang="pl-PL" dirty="0"/>
              <a:t>6/ zakazu wykonywania określonej pracy </a:t>
            </a:r>
          </a:p>
          <a:p>
            <a:pPr marL="0" indent="0" algn="just">
              <a:buNone/>
            </a:pPr>
            <a:r>
              <a:rPr lang="pl-PL" dirty="0"/>
              <a:t>- w organach i instytucjach państwowych i samorządu terytorialnego a także w spółkach prawa handlowego, w których SP lub JST posiada bezpośrednio lub pośrednio co najmniej 10 % udziałów.</a:t>
            </a:r>
          </a:p>
        </p:txBody>
      </p:sp>
    </p:spTree>
    <p:extLst>
      <p:ext uri="{BB962C8B-B14F-4D97-AF65-F5344CB8AC3E}">
        <p14:creationId xmlns:p14="http://schemas.microsoft.com/office/powerpoint/2010/main" val="364378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ADDC12A-3EAC-44A0-9409-297C4E7C7FFA}"/>
              </a:ext>
            </a:extLst>
          </p:cNvPr>
          <p:cNvSpPr>
            <a:spLocks noGrp="1"/>
          </p:cNvSpPr>
          <p:nvPr>
            <p:ph type="title"/>
          </p:nvPr>
        </p:nvSpPr>
        <p:spPr/>
        <p:txBody>
          <a:bodyPr/>
          <a:lstStyle/>
          <a:p>
            <a:pPr algn="just"/>
            <a:r>
              <a:rPr lang="pl-PL" sz="2800" dirty="0"/>
              <a:t>Zakazy dotyczące stanowisk, zawodów lub pracy w organach, instytucjach lub spółkach państwowych czy samorządowych</a:t>
            </a:r>
          </a:p>
        </p:txBody>
      </p:sp>
      <p:sp>
        <p:nvSpPr>
          <p:cNvPr id="3" name="Symbol zastępczy zawartości 2">
            <a:extLst>
              <a:ext uri="{FF2B5EF4-FFF2-40B4-BE49-F238E27FC236}">
                <a16:creationId xmlns:a16="http://schemas.microsoft.com/office/drawing/2014/main" id="{B70244CF-5CE3-4F4F-B029-CC16BDB25812}"/>
              </a:ext>
            </a:extLst>
          </p:cNvPr>
          <p:cNvSpPr>
            <a:spLocks noGrp="1"/>
          </p:cNvSpPr>
          <p:nvPr>
            <p:ph idx="1"/>
          </p:nvPr>
        </p:nvSpPr>
        <p:spPr>
          <a:xfrm>
            <a:off x="281354" y="2052918"/>
            <a:ext cx="11615894" cy="4195481"/>
          </a:xfrm>
        </p:spPr>
        <p:txBody>
          <a:bodyPr numCol="2">
            <a:normAutofit/>
          </a:bodyPr>
          <a:lstStyle/>
          <a:p>
            <a:pPr marL="0" indent="0">
              <a:buNone/>
            </a:pPr>
            <a:r>
              <a:rPr lang="pl-PL" dirty="0"/>
              <a:t>Przesłanką orzekania </a:t>
            </a:r>
            <a:r>
              <a:rPr lang="pl-PL" b="1" dirty="0"/>
              <a:t>obligatoryjnego </a:t>
            </a:r>
            <a:r>
              <a:rPr lang="pl-PL" dirty="0"/>
              <a:t>środka karnego o </a:t>
            </a:r>
            <a:r>
              <a:rPr lang="pl-PL" b="1" dirty="0"/>
              <a:t>terminowym charakterze </a:t>
            </a:r>
            <a:r>
              <a:rPr lang="pl-PL" dirty="0"/>
              <a:t>jest skazanie osoby pełniącej funkcję publiczną za przestępstwa z: </a:t>
            </a:r>
          </a:p>
          <a:p>
            <a:pPr>
              <a:buFontTx/>
              <a:buChar char="-"/>
            </a:pPr>
            <a:r>
              <a:rPr lang="pl-PL" dirty="0"/>
              <a:t>art. 228 § 1 i 3-6 k.k.</a:t>
            </a:r>
          </a:p>
          <a:p>
            <a:pPr>
              <a:buFontTx/>
              <a:buChar char="-"/>
            </a:pPr>
            <a:r>
              <a:rPr lang="pl-PL" dirty="0"/>
              <a:t>art. 230 §1 k.k.</a:t>
            </a:r>
          </a:p>
          <a:p>
            <a:pPr>
              <a:buFontTx/>
              <a:buChar char="-"/>
            </a:pPr>
            <a:r>
              <a:rPr lang="pl-PL" dirty="0"/>
              <a:t>art. 230a §1 k.k.</a:t>
            </a:r>
          </a:p>
          <a:p>
            <a:pPr>
              <a:buFontTx/>
              <a:buChar char="-"/>
            </a:pPr>
            <a:r>
              <a:rPr lang="pl-PL" dirty="0"/>
              <a:t>art. 250a § 1 i 2 k.k.</a:t>
            </a:r>
          </a:p>
          <a:p>
            <a:pPr>
              <a:buFontTx/>
              <a:buChar char="-"/>
            </a:pPr>
            <a:r>
              <a:rPr lang="pl-PL" dirty="0"/>
              <a:t>art. 271 § 3 k.k.</a:t>
            </a:r>
          </a:p>
          <a:p>
            <a:pPr>
              <a:buFontTx/>
              <a:buChar char="-"/>
            </a:pPr>
            <a:r>
              <a:rPr lang="pl-PL" dirty="0"/>
              <a:t>art. 296a § 1, 2 i 4 k.k.</a:t>
            </a:r>
          </a:p>
          <a:p>
            <a:pPr>
              <a:buFontTx/>
              <a:buChar char="-"/>
            </a:pPr>
            <a:r>
              <a:rPr lang="pl-PL" dirty="0"/>
              <a:t>art. 305 § 1-4 k.k.</a:t>
            </a:r>
          </a:p>
          <a:p>
            <a:pPr>
              <a:buFontTx/>
              <a:buChar char="-"/>
            </a:pPr>
            <a:r>
              <a:rPr lang="pl-PL" dirty="0"/>
              <a:t>art. 306b k.k. </a:t>
            </a:r>
          </a:p>
          <a:p>
            <a:pPr>
              <a:buFontTx/>
              <a:buChar char="-"/>
            </a:pPr>
            <a:endParaRPr lang="pl-PL" dirty="0"/>
          </a:p>
          <a:p>
            <a:pPr>
              <a:buFontTx/>
              <a:buChar char="-"/>
            </a:pPr>
            <a:r>
              <a:rPr lang="pl-PL" dirty="0"/>
              <a:t>Przesłanką orzekania </a:t>
            </a:r>
            <a:r>
              <a:rPr lang="pl-PL" b="1" dirty="0" err="1"/>
              <a:t>faktultatywnego</a:t>
            </a:r>
            <a:r>
              <a:rPr lang="pl-PL" b="1" dirty="0"/>
              <a:t> </a:t>
            </a:r>
            <a:r>
              <a:rPr lang="pl-PL" dirty="0"/>
              <a:t>środka karnego o </a:t>
            </a:r>
            <a:r>
              <a:rPr lang="pl-PL" b="1" dirty="0"/>
              <a:t>terminowym charakterze</a:t>
            </a:r>
            <a:r>
              <a:rPr lang="pl-PL" dirty="0"/>
              <a:t> jest skazanie innej osoby za przestępstwa wskazane w art. 41 §1ab k.k.</a:t>
            </a:r>
          </a:p>
          <a:p>
            <a:pPr>
              <a:buFontTx/>
              <a:buChar char="-"/>
            </a:pPr>
            <a:endParaRPr lang="pl-PL" dirty="0"/>
          </a:p>
          <a:p>
            <a:pPr>
              <a:buFontTx/>
              <a:buChar char="-"/>
            </a:pPr>
            <a:r>
              <a:rPr lang="pl-PL" dirty="0"/>
              <a:t>W razie ponownego skazania sprawcy w warunkach określonych w art. 41 §1aa k.k., sąd </a:t>
            </a:r>
            <a:r>
              <a:rPr lang="pl-PL" b="1" dirty="0"/>
              <a:t>orzeka dożywotnio</a:t>
            </a:r>
            <a:r>
              <a:rPr lang="pl-PL" dirty="0"/>
              <a:t> środek karny.</a:t>
            </a:r>
          </a:p>
        </p:txBody>
      </p:sp>
    </p:spTree>
    <p:extLst>
      <p:ext uri="{BB962C8B-B14F-4D97-AF65-F5344CB8AC3E}">
        <p14:creationId xmlns:p14="http://schemas.microsoft.com/office/powerpoint/2010/main" val="4054846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7CF3E2-1DC3-4032-AF5A-3A0CBD3B6BE4}"/>
              </a:ext>
            </a:extLst>
          </p:cNvPr>
          <p:cNvSpPr>
            <a:spLocks noGrp="1"/>
          </p:cNvSpPr>
          <p:nvPr>
            <p:ph type="title"/>
          </p:nvPr>
        </p:nvSpPr>
        <p:spPr/>
        <p:txBody>
          <a:bodyPr/>
          <a:lstStyle/>
          <a:p>
            <a:pPr algn="just"/>
            <a:r>
              <a:rPr lang="pl-PL" sz="2800" dirty="0"/>
              <a:t>Wykonanie środków karnych z art. 41 §1-1b k.k.</a:t>
            </a:r>
          </a:p>
        </p:txBody>
      </p:sp>
      <p:sp>
        <p:nvSpPr>
          <p:cNvPr id="3" name="Symbol zastępczy zawartości 2">
            <a:extLst>
              <a:ext uri="{FF2B5EF4-FFF2-40B4-BE49-F238E27FC236}">
                <a16:creationId xmlns:a16="http://schemas.microsoft.com/office/drawing/2014/main" id="{1BEB474D-7BB1-4BFE-B445-399B4B064691}"/>
              </a:ext>
            </a:extLst>
          </p:cNvPr>
          <p:cNvSpPr>
            <a:spLocks noGrp="1"/>
          </p:cNvSpPr>
          <p:nvPr>
            <p:ph idx="1"/>
          </p:nvPr>
        </p:nvSpPr>
        <p:spPr>
          <a:xfrm>
            <a:off x="391886" y="1326382"/>
            <a:ext cx="11465169" cy="5078900"/>
          </a:xfrm>
        </p:spPr>
        <p:txBody>
          <a:bodyPr/>
          <a:lstStyle/>
          <a:p>
            <a:pPr marL="0" indent="0" algn="just">
              <a:buNone/>
            </a:pPr>
            <a:r>
              <a:rPr lang="pl-PL" dirty="0"/>
              <a:t>W myśl art. 180 </a:t>
            </a:r>
            <a:r>
              <a:rPr lang="pl-PL" dirty="0" err="1"/>
              <a:t>k.k.w</a:t>
            </a:r>
            <a:r>
              <a:rPr lang="pl-PL" dirty="0"/>
              <a:t>. w razie orzeczenia zakazu zajmowania stanowiska lub wykonywania określonego zawodu, sąd przesyła odpis wyroku właściwemu organowi administracji rządowej lub samorządu terytorialnego oraz pracodawcy albo instytucji, w której skazany zajmuje objęte zakazem stanowisko lub wykonuje objęty zakazem zawód.</a:t>
            </a:r>
          </a:p>
          <a:p>
            <a:pPr marL="0" indent="0" algn="just">
              <a:buNone/>
            </a:pPr>
            <a:r>
              <a:rPr lang="pl-PL" dirty="0"/>
              <a:t>Jeżeli skazany zajmuje stanowisko kierownicze lub inne odpowiednie stanowisko, sąd przesyła odpis wyroku również właściwej jednostce nadrzędnej. W odpisie wyroku nie ujawnia się danych pokrzywdzonego.</a:t>
            </a:r>
          </a:p>
          <a:p>
            <a:pPr marL="0" indent="0" algn="just">
              <a:buNone/>
            </a:pPr>
            <a:endParaRPr lang="pl-PL" dirty="0"/>
          </a:p>
          <a:p>
            <a:pPr marL="0" indent="0" algn="just">
              <a:buNone/>
            </a:pPr>
            <a:r>
              <a:rPr lang="pl-PL" dirty="0"/>
              <a:t>Z kolei zgodnie z art. 185 </a:t>
            </a:r>
            <a:r>
              <a:rPr lang="pl-PL" dirty="0" err="1"/>
              <a:t>k.k.w</a:t>
            </a:r>
            <a:r>
              <a:rPr lang="pl-PL" dirty="0"/>
              <a:t>. pracodawcy lub instytucje wymienione w art. 180 i 181 </a:t>
            </a:r>
            <a:r>
              <a:rPr lang="pl-PL" dirty="0" err="1"/>
              <a:t>k.k.w</a:t>
            </a:r>
            <a:r>
              <a:rPr lang="pl-PL" dirty="0"/>
              <a:t>. podejmują stosowne decyzje i bezzwłocznie zawiadamiają o tym sąd, który w razie stwierdzenia nieprawidłowości nakazuje je usunąć.</a:t>
            </a:r>
          </a:p>
        </p:txBody>
      </p:sp>
    </p:spTree>
    <p:extLst>
      <p:ext uri="{BB962C8B-B14F-4D97-AF65-F5344CB8AC3E}">
        <p14:creationId xmlns:p14="http://schemas.microsoft.com/office/powerpoint/2010/main" val="3567964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569873-78A7-432C-B7D8-59E2500AA6D9}"/>
              </a:ext>
            </a:extLst>
          </p:cNvPr>
          <p:cNvSpPr>
            <a:spLocks noGrp="1"/>
          </p:cNvSpPr>
          <p:nvPr>
            <p:ph type="title"/>
          </p:nvPr>
        </p:nvSpPr>
        <p:spPr/>
        <p:txBody>
          <a:bodyPr/>
          <a:lstStyle/>
          <a:p>
            <a:pPr algn="just"/>
            <a:r>
              <a:rPr lang="pl-PL" sz="3200" dirty="0"/>
              <a:t>Zakaz prowadzenia działalności gospodarczej</a:t>
            </a:r>
          </a:p>
        </p:txBody>
      </p:sp>
      <p:sp>
        <p:nvSpPr>
          <p:cNvPr id="3" name="Symbol zastępczy zawartości 2">
            <a:extLst>
              <a:ext uri="{FF2B5EF4-FFF2-40B4-BE49-F238E27FC236}">
                <a16:creationId xmlns:a16="http://schemas.microsoft.com/office/drawing/2014/main" id="{FE078632-7AFF-49D0-B72D-E0ABF92C547F}"/>
              </a:ext>
            </a:extLst>
          </p:cNvPr>
          <p:cNvSpPr>
            <a:spLocks noGrp="1"/>
          </p:cNvSpPr>
          <p:nvPr>
            <p:ph idx="1"/>
          </p:nvPr>
        </p:nvSpPr>
        <p:spPr>
          <a:xfrm>
            <a:off x="321548" y="1286190"/>
            <a:ext cx="11575700" cy="4962210"/>
          </a:xfrm>
        </p:spPr>
        <p:txBody>
          <a:bodyPr/>
          <a:lstStyle/>
          <a:p>
            <a:pPr marL="0" indent="0" algn="just">
              <a:buNone/>
            </a:pPr>
            <a:r>
              <a:rPr lang="pl-PL" dirty="0"/>
              <a:t>W myśl art. 41 § 2 k.k. sąd jest uprawniony do orzeczenia zakazu prowadzenia określonej działalności gospodarczej, której prowadzenie zagraża istotnym dobrom prawnym. Przesłankami orzeczenia zakazu z § 2 są:</a:t>
            </a:r>
          </a:p>
          <a:p>
            <a:pPr marL="0" indent="0" algn="just">
              <a:buNone/>
            </a:pPr>
            <a:r>
              <a:rPr lang="pl-PL" dirty="0"/>
              <a:t>1/ skazanie za przestępstwo popełnione w związku z prowadzeniem działalności gosp. </a:t>
            </a:r>
            <a:r>
              <a:rPr lang="pl-PL" b="1" dirty="0"/>
              <a:t>Oraz</a:t>
            </a:r>
          </a:p>
          <a:p>
            <a:pPr marL="0" indent="0" algn="just">
              <a:buNone/>
            </a:pPr>
            <a:r>
              <a:rPr lang="pl-PL" dirty="0"/>
              <a:t>2/ stwierdzenie, że dalsze jej prowadzenie zagraża istotnym dobrom chronionym prawem.</a:t>
            </a:r>
          </a:p>
          <a:p>
            <a:pPr marL="0" indent="0" algn="just">
              <a:buNone/>
            </a:pPr>
            <a:endParaRPr lang="pl-PL" dirty="0"/>
          </a:p>
          <a:p>
            <a:pPr marL="0" indent="0" algn="just">
              <a:buNone/>
            </a:pPr>
            <a:r>
              <a:rPr lang="pl-PL" dirty="0"/>
              <a:t>Prowadzenie działalności gospodarczej tym różni się od wykonywania zawodu, że nie wymaga się dla jej prowadzenia specjalnych kwalifikacji urzędowo potwierdzonych czy też przygotowania zawodowego. Natomiast może być potrzebne zezwolenie odpowiednich władz administracyjnych oraz wymagana jest rejestracja w odpowiednim rejestrze urzędowym.</a:t>
            </a:r>
          </a:p>
        </p:txBody>
      </p:sp>
    </p:spTree>
    <p:extLst>
      <p:ext uri="{BB962C8B-B14F-4D97-AF65-F5344CB8AC3E}">
        <p14:creationId xmlns:p14="http://schemas.microsoft.com/office/powerpoint/2010/main" val="3053459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C241D2D-CD7C-49E1-BB8E-23D1B82086A0}"/>
              </a:ext>
            </a:extLst>
          </p:cNvPr>
          <p:cNvSpPr>
            <a:spLocks noGrp="1"/>
          </p:cNvSpPr>
          <p:nvPr>
            <p:ph type="title"/>
          </p:nvPr>
        </p:nvSpPr>
        <p:spPr/>
        <p:txBody>
          <a:bodyPr/>
          <a:lstStyle/>
          <a:p>
            <a:pPr algn="just"/>
            <a:r>
              <a:rPr lang="pl-PL" sz="3200" dirty="0"/>
              <a:t>Zakaz prowadzenia działalności gospodarczej</a:t>
            </a:r>
          </a:p>
        </p:txBody>
      </p:sp>
      <p:sp>
        <p:nvSpPr>
          <p:cNvPr id="3" name="Symbol zastępczy zawartości 2">
            <a:extLst>
              <a:ext uri="{FF2B5EF4-FFF2-40B4-BE49-F238E27FC236}">
                <a16:creationId xmlns:a16="http://schemas.microsoft.com/office/drawing/2014/main" id="{602EADCA-5FDE-44FC-8CE2-AC767F04DB71}"/>
              </a:ext>
            </a:extLst>
          </p:cNvPr>
          <p:cNvSpPr>
            <a:spLocks noGrp="1"/>
          </p:cNvSpPr>
          <p:nvPr>
            <p:ph idx="1"/>
          </p:nvPr>
        </p:nvSpPr>
        <p:spPr>
          <a:xfrm>
            <a:off x="371789" y="1235948"/>
            <a:ext cx="11435024" cy="5012452"/>
          </a:xfrm>
        </p:spPr>
        <p:txBody>
          <a:bodyPr/>
          <a:lstStyle/>
          <a:p>
            <a:pPr marL="0" indent="0" algn="just">
              <a:buNone/>
            </a:pPr>
            <a:endParaRPr lang="pl-PL" dirty="0"/>
          </a:p>
          <a:p>
            <a:pPr marL="0" indent="0" algn="just">
              <a:buNone/>
            </a:pPr>
            <a:r>
              <a:rPr lang="pl-PL" dirty="0"/>
              <a:t>W myśl art. 41 § 2 k.k. sąd jest uprawniony do orzeczenia środka karnego w postaci zakazu prowadzenia działalności gospodarczej w razie skazania za przestępstwo popełnione w związku z prowadzeniem takiej działalności, jeżeli jej dalsze prowadzenie zagraża istotnym dobrom prawnym. Z przepisu tego jasno wynika, że chodzi nie o wszelką działalność gospodarczą, </a:t>
            </a:r>
            <a:r>
              <a:rPr lang="pl-PL" b="1" dirty="0"/>
              <a:t>ale konkretną działalność, zagrażającą określonemu dobru prawnemu.</a:t>
            </a:r>
            <a:r>
              <a:rPr lang="pl-PL" dirty="0"/>
              <a:t> </a:t>
            </a:r>
          </a:p>
          <a:p>
            <a:pPr marL="0" indent="0" algn="just">
              <a:buNone/>
            </a:pPr>
            <a:endParaRPr lang="pl-PL" dirty="0"/>
          </a:p>
          <a:p>
            <a:pPr marL="0" indent="0" algn="just">
              <a:buNone/>
            </a:pPr>
            <a:r>
              <a:rPr lang="pl-PL" dirty="0"/>
              <a:t>Także wskazanie w art. 41 § 2 k.k. na istotny charakter zagrożonych dóbr również powoduje to, że środek ten zawsze jest związany ściśle z charakterem przypisanego czynu, tj. z konkretną działalnością gospodarczą, w związku z którą popełnione zostało przestępstwo, a nie z osobistymi cechami sprawcy i np. generalnym brakiem umiejętności do prowadzenia jakiejkolwiek działalności gospodarczej – via wyrok SN z 20 lutego 2006 r. sygn. IV KK 18/06. LEX nr 173641.</a:t>
            </a:r>
          </a:p>
        </p:txBody>
      </p:sp>
    </p:spTree>
    <p:extLst>
      <p:ext uri="{BB962C8B-B14F-4D97-AF65-F5344CB8AC3E}">
        <p14:creationId xmlns:p14="http://schemas.microsoft.com/office/powerpoint/2010/main" val="917822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48F4521-63FE-4A24-A190-F4B9D15328E9}"/>
              </a:ext>
            </a:extLst>
          </p:cNvPr>
          <p:cNvSpPr>
            <a:spLocks noGrp="1"/>
          </p:cNvSpPr>
          <p:nvPr>
            <p:ph type="title"/>
          </p:nvPr>
        </p:nvSpPr>
        <p:spPr/>
        <p:txBody>
          <a:bodyPr/>
          <a:lstStyle/>
          <a:p>
            <a:pPr algn="just"/>
            <a:r>
              <a:rPr lang="pl-PL" sz="3200" dirty="0"/>
              <a:t>Zakaz prowadzenia działalności gospodarczej</a:t>
            </a:r>
          </a:p>
        </p:txBody>
      </p:sp>
      <p:sp>
        <p:nvSpPr>
          <p:cNvPr id="3" name="Symbol zastępczy zawartości 2">
            <a:extLst>
              <a:ext uri="{FF2B5EF4-FFF2-40B4-BE49-F238E27FC236}">
                <a16:creationId xmlns:a16="http://schemas.microsoft.com/office/drawing/2014/main" id="{AD3DA1F6-F492-489D-8E58-E406AE408846}"/>
              </a:ext>
            </a:extLst>
          </p:cNvPr>
          <p:cNvSpPr>
            <a:spLocks noGrp="1"/>
          </p:cNvSpPr>
          <p:nvPr>
            <p:ph idx="1"/>
          </p:nvPr>
        </p:nvSpPr>
        <p:spPr>
          <a:xfrm>
            <a:off x="462224" y="1356528"/>
            <a:ext cx="11344589" cy="5048754"/>
          </a:xfrm>
        </p:spPr>
        <p:txBody>
          <a:bodyPr/>
          <a:lstStyle/>
          <a:p>
            <a:pPr marL="0" indent="0" algn="just">
              <a:buNone/>
            </a:pPr>
            <a:r>
              <a:rPr lang="pl-PL" dirty="0"/>
              <a:t>Wykluczone jest orzeczenie zakazu prowadzenie wszelkiej działalności gospodarczej. Konsekwencją ustawowego wymogu skonkretyzowanego w art. 41 § 2 k.k. jest konieczność wykazania przy orzekaniu tego środka karnego konkretnej działalności gospodarczej , a tym samym wykluczona jest możliwość orzekania ogólnego zakazu prowadzenia takiej działalności – via. wyrok SN z 7 maja 2012 r., sygn. V KK 449/11, LEX nr 1165303.</a:t>
            </a:r>
          </a:p>
          <a:p>
            <a:pPr marL="0" indent="0" algn="just">
              <a:buNone/>
            </a:pPr>
            <a:endParaRPr lang="pl-PL" dirty="0"/>
          </a:p>
          <a:p>
            <a:pPr marL="0" indent="0" algn="just">
              <a:buNone/>
            </a:pPr>
            <a:r>
              <a:rPr lang="pl-PL" dirty="0"/>
              <a:t>Niezastosowanie się do orzeczonego przez sąd zakazu zajmowania określonego stanowiska, wykonywania określonego zawodu lub prowadzenia określonej działalności gospodarczej prowadzi do odpowiedzialności karnej za przestępstwo z art. 244 k.k.</a:t>
            </a:r>
          </a:p>
        </p:txBody>
      </p:sp>
    </p:spTree>
    <p:extLst>
      <p:ext uri="{BB962C8B-B14F-4D97-AF65-F5344CB8AC3E}">
        <p14:creationId xmlns:p14="http://schemas.microsoft.com/office/powerpoint/2010/main" val="2886577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99B351-6665-4C1B-A94F-4240688398BE}"/>
              </a:ext>
            </a:extLst>
          </p:cNvPr>
          <p:cNvSpPr>
            <a:spLocks noGrp="1"/>
          </p:cNvSpPr>
          <p:nvPr>
            <p:ph type="title"/>
          </p:nvPr>
        </p:nvSpPr>
        <p:spPr/>
        <p:txBody>
          <a:bodyPr/>
          <a:lstStyle/>
          <a:p>
            <a:pPr algn="just"/>
            <a:r>
              <a:rPr lang="pl-PL" sz="2800" dirty="0"/>
              <a:t>Wykonanie środka karnego z art. 41 § 2 k.k.</a:t>
            </a:r>
          </a:p>
        </p:txBody>
      </p:sp>
      <p:sp>
        <p:nvSpPr>
          <p:cNvPr id="3" name="Symbol zastępczy zawartości 2">
            <a:extLst>
              <a:ext uri="{FF2B5EF4-FFF2-40B4-BE49-F238E27FC236}">
                <a16:creationId xmlns:a16="http://schemas.microsoft.com/office/drawing/2014/main" id="{B4709433-3CF7-4979-B83B-14A978A6F796}"/>
              </a:ext>
            </a:extLst>
          </p:cNvPr>
          <p:cNvSpPr>
            <a:spLocks noGrp="1"/>
          </p:cNvSpPr>
          <p:nvPr>
            <p:ph idx="1"/>
          </p:nvPr>
        </p:nvSpPr>
        <p:spPr>
          <a:xfrm>
            <a:off x="391886" y="1286190"/>
            <a:ext cx="11485266" cy="4962210"/>
          </a:xfrm>
        </p:spPr>
        <p:txBody>
          <a:bodyPr>
            <a:normAutofit fontScale="92500" lnSpcReduction="10000"/>
          </a:bodyPr>
          <a:lstStyle/>
          <a:p>
            <a:pPr marL="0" indent="0" algn="just">
              <a:buNone/>
            </a:pPr>
            <a:r>
              <a:rPr lang="pl-PL" b="1" dirty="0"/>
              <a:t>Art. 181 </a:t>
            </a:r>
            <a:r>
              <a:rPr lang="pl-PL" b="1" dirty="0" err="1"/>
              <a:t>k.k.w</a:t>
            </a:r>
            <a:r>
              <a:rPr lang="pl-PL" b="1" dirty="0"/>
              <a:t>. – </a:t>
            </a:r>
            <a:r>
              <a:rPr lang="pl-PL" dirty="0"/>
              <a:t>W razie orzeczenia zakazu prowadzenia określonej działalności gospodarczej, sąd przesyła odpis wyroku odpowiedniemu organowi administracji rządowej lub samorządu terytorialnego, właściwemu dla miejsca zamieszkania skazanego lub dla miejsca prowadzenia działalności gospodarczej  objętej zakazem.</a:t>
            </a:r>
          </a:p>
          <a:p>
            <a:pPr marL="0" indent="0" algn="just">
              <a:buNone/>
            </a:pPr>
            <a:endParaRPr lang="pl-PL" b="1" dirty="0"/>
          </a:p>
          <a:p>
            <a:pPr marL="0" indent="0" algn="just">
              <a:buNone/>
            </a:pPr>
            <a:r>
              <a:rPr lang="pl-PL" dirty="0"/>
              <a:t>Jeżeli działalność gospodarcza łączyła się z udzieleniem koncesji , zezwolenia lub licencji, konieczne jest przesłanie odpisu wyroku organowi właściwemu do ich udzielenia.</a:t>
            </a:r>
          </a:p>
          <a:p>
            <a:pPr marL="0" indent="0" algn="just">
              <a:buNone/>
            </a:pPr>
            <a:endParaRPr lang="pl-PL" dirty="0"/>
          </a:p>
          <a:p>
            <a:pPr marL="0" indent="0" algn="just">
              <a:buNone/>
            </a:pPr>
            <a:r>
              <a:rPr lang="pl-PL" dirty="0"/>
              <a:t>Ani w kodeksie karnym, ani kodeksie karnym wykonawczym nie jest przewidziany obowiązek zawiadamiania Krajowego Rejestru Sądowego w sytuacji orzeczenia środka karnego zakazu prowadzenia działalności gospodarczej; nie ma też procedury związanej z dokonaniem odpowiedniego wpisu.</a:t>
            </a:r>
          </a:p>
          <a:p>
            <a:pPr marL="0" indent="0" algn="just">
              <a:buNone/>
            </a:pPr>
            <a:r>
              <a:rPr lang="pl-PL" dirty="0"/>
              <a:t>Warto zauważyć, że przepisy </a:t>
            </a:r>
            <a:r>
              <a:rPr lang="pl-PL" dirty="0" err="1"/>
              <a:t>k.s.h</a:t>
            </a:r>
            <a:r>
              <a:rPr lang="pl-PL" dirty="0"/>
              <a:t>. nie przewidują obowiązku dokonywania wpisu do rejestru w związku ze skazaniem za przestępstwa określone w art. 18 § 2 </a:t>
            </a:r>
            <a:r>
              <a:rPr lang="pl-PL" dirty="0" err="1"/>
              <a:t>k.s.h</a:t>
            </a:r>
            <a:r>
              <a:rPr lang="pl-PL" dirty="0"/>
              <a:t>. członków zarządu, rady nadzorczej, komisji rewizyjnej, czy też likwidatorów, choć skazanie takie jest negatywną przesłanką wykonywania tychże funkcji.</a:t>
            </a:r>
          </a:p>
        </p:txBody>
      </p:sp>
    </p:spTree>
    <p:extLst>
      <p:ext uri="{BB962C8B-B14F-4D97-AF65-F5344CB8AC3E}">
        <p14:creationId xmlns:p14="http://schemas.microsoft.com/office/powerpoint/2010/main" val="630371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F0BD4D-38EA-4F87-A047-03CEEB063FB0}"/>
              </a:ext>
            </a:extLst>
          </p:cNvPr>
          <p:cNvSpPr>
            <a:spLocks noGrp="1"/>
          </p:cNvSpPr>
          <p:nvPr>
            <p:ph type="title"/>
          </p:nvPr>
        </p:nvSpPr>
        <p:spPr/>
        <p:txBody>
          <a:bodyPr/>
          <a:lstStyle/>
          <a:p>
            <a:pPr algn="just"/>
            <a:r>
              <a:rPr lang="pl-PL" sz="3200" dirty="0"/>
              <a:t>Wykonanie środka karnego z art. 41 § 2 k.k.</a:t>
            </a:r>
          </a:p>
        </p:txBody>
      </p:sp>
      <p:sp>
        <p:nvSpPr>
          <p:cNvPr id="3" name="Symbol zastępczy zawartości 2">
            <a:extLst>
              <a:ext uri="{FF2B5EF4-FFF2-40B4-BE49-F238E27FC236}">
                <a16:creationId xmlns:a16="http://schemas.microsoft.com/office/drawing/2014/main" id="{436AA24F-0069-49DD-9FF6-A01D34DD0F56}"/>
              </a:ext>
            </a:extLst>
          </p:cNvPr>
          <p:cNvSpPr>
            <a:spLocks noGrp="1"/>
          </p:cNvSpPr>
          <p:nvPr>
            <p:ph idx="1"/>
          </p:nvPr>
        </p:nvSpPr>
        <p:spPr>
          <a:xfrm>
            <a:off x="371789" y="1386674"/>
            <a:ext cx="11424975" cy="4861726"/>
          </a:xfrm>
        </p:spPr>
        <p:txBody>
          <a:bodyPr/>
          <a:lstStyle/>
          <a:p>
            <a:pPr marL="0" indent="0" algn="just">
              <a:buNone/>
            </a:pPr>
            <a:endParaRPr lang="pl-PL" dirty="0"/>
          </a:p>
          <a:p>
            <a:pPr marL="0" indent="0" algn="just">
              <a:buNone/>
            </a:pPr>
            <a:endParaRPr lang="pl-PL" dirty="0"/>
          </a:p>
          <a:p>
            <a:pPr marL="0" indent="0" algn="just">
              <a:buNone/>
            </a:pPr>
            <a:endParaRPr lang="pl-PL"/>
          </a:p>
          <a:p>
            <a:pPr marL="0" indent="0" algn="just">
              <a:buNone/>
            </a:pPr>
            <a:r>
              <a:rPr lang="pl-PL"/>
              <a:t>Art</a:t>
            </a:r>
            <a:r>
              <a:rPr lang="pl-PL" dirty="0"/>
              <a:t>. 183 </a:t>
            </a:r>
            <a:r>
              <a:rPr lang="pl-PL" dirty="0" err="1"/>
              <a:t>k.k.w</a:t>
            </a:r>
            <a:r>
              <a:rPr lang="pl-PL" dirty="0"/>
              <a:t>. nakłada na sąd wykonujący wyrok obowiązek zawiadomienia organizacji gospodarczych, np. zrzeszenia zawodowego, stowarzyszenia, związku lub cechu, jeżeli skazany w związku z wykonywanym przez siebie zawodem lub prowadzeniem działalności do takiej organizacji należy. Warunkiem takiego zawiadomienia jest uprzednie dokonanie ustaleń w zakresie przynależności do określonej organizacji gospodarczej przed wykonaniem wyroku.</a:t>
            </a:r>
          </a:p>
        </p:txBody>
      </p:sp>
    </p:spTree>
    <p:extLst>
      <p:ext uri="{BB962C8B-B14F-4D97-AF65-F5344CB8AC3E}">
        <p14:creationId xmlns:p14="http://schemas.microsoft.com/office/powerpoint/2010/main" val="1823900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C82076-DC48-4498-88F1-A348E2232B76}"/>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id="{AA1DC0C1-63A2-4757-BDF9-B0F96837CA09}"/>
              </a:ext>
            </a:extLst>
          </p:cNvPr>
          <p:cNvSpPr>
            <a:spLocks noGrp="1"/>
          </p:cNvSpPr>
          <p:nvPr>
            <p:ph idx="1"/>
          </p:nvPr>
        </p:nvSpPr>
        <p:spPr>
          <a:xfrm>
            <a:off x="462224" y="1436914"/>
            <a:ext cx="11314444" cy="4811485"/>
          </a:xfrm>
        </p:spPr>
        <p:txBody>
          <a:bodyPr/>
          <a:lstStyle/>
          <a:p>
            <a:pPr marL="0" indent="0">
              <a:buNone/>
            </a:pPr>
            <a:r>
              <a:rPr lang="pl-PL" dirty="0"/>
              <a:t>M. Mozgawa (red.) Prawo karne materialne. Część ogólna. Warszawa 2024;</a:t>
            </a:r>
          </a:p>
          <a:p>
            <a:pPr marL="0" indent="0">
              <a:buNone/>
            </a:pPr>
            <a:r>
              <a:rPr lang="pl-PL" dirty="0"/>
              <a:t>M. Mozgawa (red.) Kodeks karny. Komentarz, Warszawa 2023;</a:t>
            </a:r>
          </a:p>
          <a:p>
            <a:pPr marL="0" indent="0">
              <a:buNone/>
            </a:pPr>
            <a:r>
              <a:rPr lang="pl-PL" dirty="0"/>
              <a:t>A. Grześkowiak, K. Wiak (red.) Kodeks karny. Komentarz, Warszawa 2024;</a:t>
            </a:r>
          </a:p>
          <a:p>
            <a:pPr marL="0" indent="0">
              <a:buNone/>
            </a:pPr>
            <a:r>
              <a:rPr lang="pl-PL" dirty="0"/>
              <a:t>J. Lachowski, A. Marek, Prawo karne. Zarys problematyki, Warszawa 2023;</a:t>
            </a:r>
          </a:p>
          <a:p>
            <a:pPr marL="0" indent="0">
              <a:buNone/>
            </a:pPr>
            <a:r>
              <a:rPr lang="pl-PL" dirty="0"/>
              <a:t>J. Kulesza (red.) Prawo karne materialne. Nauka o przestępstwie, ustawie karnej i karze, Warszawa 2023;</a:t>
            </a:r>
          </a:p>
          <a:p>
            <a:pPr marL="0" indent="0">
              <a:buNone/>
            </a:pPr>
            <a:r>
              <a:rPr lang="pl-PL" dirty="0"/>
              <a:t>A. Zoll, W. Wróbel, Polskie prawo karne. Część ogólna, Kraków 2012;</a:t>
            </a:r>
          </a:p>
          <a:p>
            <a:pPr marL="0" indent="0">
              <a:buNone/>
            </a:pPr>
            <a:r>
              <a:rPr lang="pl-PL" dirty="0"/>
              <a:t>A. Zoll, W. Wróbel, Kodeks karny. Część ogólna Tom. 1, Warszawa 2016;</a:t>
            </a:r>
          </a:p>
          <a:p>
            <a:pPr marL="0" indent="0">
              <a:buNone/>
            </a:pPr>
            <a:r>
              <a:rPr lang="pl-PL" dirty="0"/>
              <a:t>Z. Hołda, J. Hołda, J. Migdał, B. Żórawska, Prawo karne wykonawcze, Warszawa 2021;</a:t>
            </a:r>
          </a:p>
          <a:p>
            <a:pPr marL="0" indent="0">
              <a:buNone/>
            </a:pPr>
            <a:r>
              <a:rPr lang="pl-PL" dirty="0"/>
              <a:t>A. </a:t>
            </a:r>
            <a:r>
              <a:rPr lang="pl-PL" dirty="0" err="1"/>
              <a:t>Gerecka-Żołyńska</a:t>
            </a:r>
            <a:r>
              <a:rPr lang="pl-PL" dirty="0"/>
              <a:t>, Prawo karne wykonawcze, Warszawa 2021;</a:t>
            </a:r>
          </a:p>
          <a:p>
            <a:pPr marL="0" indent="0">
              <a:buNone/>
            </a:pPr>
            <a:r>
              <a:rPr lang="pl-PL" dirty="0"/>
              <a:t>K. Postulski, Kodeks karny wykonawczy. </a:t>
            </a:r>
            <a:r>
              <a:rPr lang="pl-PL"/>
              <a:t>Komentarz, Warszawa 2017</a:t>
            </a:r>
          </a:p>
          <a:p>
            <a:pPr marL="0" indent="0">
              <a:buNone/>
            </a:pPr>
            <a:endParaRPr lang="pl-PL" dirty="0"/>
          </a:p>
        </p:txBody>
      </p:sp>
    </p:spTree>
    <p:extLst>
      <p:ext uri="{BB962C8B-B14F-4D97-AF65-F5344CB8AC3E}">
        <p14:creationId xmlns:p14="http://schemas.microsoft.com/office/powerpoint/2010/main" val="31187152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a:themeElements>
    <a:clrScheme name="J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J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195</TotalTime>
  <Words>3201</Words>
  <Application>Microsoft Office PowerPoint</Application>
  <PresentationFormat>Panoramiczny</PresentationFormat>
  <Paragraphs>149</Paragraphs>
  <Slides>23</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23</vt:i4>
      </vt:variant>
    </vt:vector>
  </HeadingPairs>
  <TitlesOfParts>
    <vt:vector size="27" baseType="lpstr">
      <vt:lpstr>Arial</vt:lpstr>
      <vt:lpstr>Century Gothic</vt:lpstr>
      <vt:lpstr>Wingdings 3</vt:lpstr>
      <vt:lpstr>Jon</vt:lpstr>
      <vt:lpstr>Zakaz zajmowania stanowiska, wykonywania zawodu  i prowadzenia działalności gospodarczej</vt:lpstr>
      <vt:lpstr>Zakazy określone w art. 41 in gremio k.k. – uwagi ogólne</vt:lpstr>
      <vt:lpstr>Zakazy określone w art. 41 in gremio k.k. – uwagi ogólne</vt:lpstr>
      <vt:lpstr>Zakaz zajmowania określonego stanowiska albo wykonywania określonego zawodu</vt:lpstr>
      <vt:lpstr>Zakaz zajmowania określonego stanowiska albo wykonywania określonego zawodu</vt:lpstr>
      <vt:lpstr>Zakaz zajmowania określonego stanowiska albo wykonywania określonego zawodu</vt:lpstr>
      <vt:lpstr>Zakaz zajmowania określonego stanowiska albo wykonywania określonego zawodu</vt:lpstr>
      <vt:lpstr>Zakaz zajmowania określonego stanowiska albo wykonywania określonego zawodu</vt:lpstr>
      <vt:lpstr>Zakaz zajmowania określonego stanowiska albo wykonywania określonego zawodu</vt:lpstr>
      <vt:lpstr>Zakazy związane z pracą z małoletnimi</vt:lpstr>
      <vt:lpstr>Zakazy związane z pracą z małoletnimi</vt:lpstr>
      <vt:lpstr>Zakazy związane z pracą z małoletnimi</vt:lpstr>
      <vt:lpstr>Zakazy związane z pracą z małoletnimi</vt:lpstr>
      <vt:lpstr>Zakazy związane z pracą z małoletnimi</vt:lpstr>
      <vt:lpstr>Zakazy dotyczące stanowisk, zawodów lub pracy w organach, instytucjach lub spółkach państwowych czy samorządowych</vt:lpstr>
      <vt:lpstr>Zakazy dotyczące stanowisk, zawodów lub pracy w organach, instytucjach lub spółkach państwowych czy samorządowych</vt:lpstr>
      <vt:lpstr>Wykonanie środków karnych z art. 41 §1-1b k.k.</vt:lpstr>
      <vt:lpstr>Zakaz prowadzenia działalności gospodarczej</vt:lpstr>
      <vt:lpstr>Zakaz prowadzenia działalności gospodarczej</vt:lpstr>
      <vt:lpstr>Zakaz prowadzenia działalności gospodarczej</vt:lpstr>
      <vt:lpstr>Wykonanie środka karnego z art. 41 § 2 k.k.</vt:lpstr>
      <vt:lpstr>Wykonanie środka karnego z art. 41 § 2 k.k.</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Zakaz zajmowania stanowiska, wykonywania zawodu  i prowadzenia działalności gospodarczej</dc:title>
  <dc:creator>Maciej Błotnicki</dc:creator>
  <cp:lastModifiedBy>Maciej Błotnicki</cp:lastModifiedBy>
  <cp:revision>22</cp:revision>
  <dcterms:created xsi:type="dcterms:W3CDTF">2024-11-12T09:47:03Z</dcterms:created>
  <dcterms:modified xsi:type="dcterms:W3CDTF">2024-11-28T11:26:59Z</dcterms:modified>
</cp:coreProperties>
</file>