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3" r:id="rId6"/>
    <p:sldId id="264" r:id="rId7"/>
    <p:sldId id="267" r:id="rId8"/>
    <p:sldId id="276" r:id="rId9"/>
    <p:sldId id="268" r:id="rId10"/>
    <p:sldId id="272" r:id="rId11"/>
    <p:sldId id="282" r:id="rId12"/>
  </p:sldIdLst>
  <p:sldSz cx="18288000" cy="10287000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  <p:embeddedFont>
      <p:font typeface="Roboto" panose="020B0604020202020204" charset="0"/>
      <p:regular r:id="rId17"/>
    </p:embeddedFont>
    <p:embeddedFont>
      <p:font typeface="Roboto Bold" panose="020B0604020202020204" charset="0"/>
      <p:regular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4" d="100"/>
          <a:sy n="54" d="100"/>
        </p:scale>
        <p:origin x="754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usosweb.umcs.pl/" TargetMode="External"/><Relationship Id="rId2" Type="http://schemas.openxmlformats.org/officeDocument/2006/relationships/hyperlink" Target="https://www.umcs.pl/pl/jak-sie-zalogowac,22925.htm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phavi.umcs.pl/at/attachments/2015/1002/105605-sylabusy-instrukcja-dla-nauczycieli-akademickich.pdf" TargetMode="External"/><Relationship Id="rId7" Type="http://schemas.openxmlformats.org/officeDocument/2006/relationships/hyperlink" Target="https://pomoc.usos.umcs.pl/xwiki/bin/view/Instrukcje%20dla%20nauczycieli%20akademickich/Wprowadzanie%20ocen%20i%20wydruk%20protoko%C5%82%C3%B3w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pomoc.usos.umcs.pl/xwiki/bin/view/Instrukcje%20dla%20nauczycieli%20akademickich/USOSmail%20-%20wysy%C5%82anie%20wiadomo%C5%9Bci%20e-mail/" TargetMode="External"/><Relationship Id="rId5" Type="http://schemas.openxmlformats.org/officeDocument/2006/relationships/hyperlink" Target="https://pomoc.usos.umcs.pl/xwiki/bin/view/Instrukcje%20dla%20nauczycieli%20akademickich/Wydruk%20listy%20student%C3%B3w/" TargetMode="External"/><Relationship Id="rId4" Type="http://schemas.openxmlformats.org/officeDocument/2006/relationships/hyperlink" Target="https://phavi.umcs.pl/at/attachments/2022/0921/090901-instrukcja-wypelnienia-sylabusa-4-.pdf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umcs.pl/pl/zadania-i-testy,21270.htm" TargetMode="External"/><Relationship Id="rId13" Type="http://schemas.openxmlformats.org/officeDocument/2006/relationships/hyperlink" Target="https://www.umcs.pl/pl/dzielenie-studentow-podczas-spotkania-na-grupy,21017.htm" TargetMode="External"/><Relationship Id="rId3" Type="http://schemas.openxmlformats.org/officeDocument/2006/relationships/hyperlink" Target="https://www.umcs.pl/pl/aktywacja,20297.htm" TargetMode="External"/><Relationship Id="rId7" Type="http://schemas.openxmlformats.org/officeDocument/2006/relationships/hyperlink" Target="https://www.umcs.pl/pl/tworzenie-spotkania-za-pomoca-funkcji-kalendarza,20304.htm" TargetMode="External"/><Relationship Id="rId12" Type="http://schemas.openxmlformats.org/officeDocument/2006/relationships/hyperlink" Target="https://www.umcs.pl/pl/pliki-w-ms-teams-udostepnianie-materialow-z-zajec,20305.htm" TargetMode="External"/><Relationship Id="rId17" Type="http://schemas.openxmlformats.org/officeDocument/2006/relationships/hyperlink" Target="https://www.umcs.pl/pl/lista-obecnosci-na-zajeciach,20571.htm" TargetMode="External"/><Relationship Id="rId2" Type="http://schemas.openxmlformats.org/officeDocument/2006/relationships/image" Target="../media/image2.png"/><Relationship Id="rId16" Type="http://schemas.openxmlformats.org/officeDocument/2006/relationships/hyperlink" Target="https://www.umcs.pl/pl/przeprowadzanie-egzaminow-i-zaliczen-w-formie-zdalnej,20318.htm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umcs.pl/pl/konsultacje-tworzenie-czatu,20498.htm" TargetMode="External"/><Relationship Id="rId11" Type="http://schemas.openxmlformats.org/officeDocument/2006/relationships/hyperlink" Target="https://www.umcs.pl/pl/panel-kontroli-spotkania,20596.htm" TargetMode="External"/><Relationship Id="rId5" Type="http://schemas.openxmlformats.org/officeDocument/2006/relationships/hyperlink" Target="https://www.umcs.pl/pl/tworzenie-kanalu,20301.htm" TargetMode="External"/><Relationship Id="rId15" Type="http://schemas.openxmlformats.org/officeDocument/2006/relationships/hyperlink" Target="https://www.umcs.pl/pl/udostepnianie-ekranu-podczas-spotkania,20558.htm" TargetMode="External"/><Relationship Id="rId10" Type="http://schemas.openxmlformats.org/officeDocument/2006/relationships/hyperlink" Target="https://www.umcs.pl/pl/tworzenie-zespolu,20300.htm" TargetMode="External"/><Relationship Id="rId4" Type="http://schemas.openxmlformats.org/officeDocument/2006/relationships/hyperlink" Target="https://www.umcs.pl/pl/pracownik,20292.htm" TargetMode="External"/><Relationship Id="rId9" Type="http://schemas.openxmlformats.org/officeDocument/2006/relationships/hyperlink" Target="https://www.umcs.pl/pl/wejscie-na-spotkanie,21331.htm" TargetMode="External"/><Relationship Id="rId14" Type="http://schemas.openxmlformats.org/officeDocument/2006/relationships/hyperlink" Target="https://www.umcs.pl/pl/postepowanie-w-przypadku-gdy-studenta-nie-wyszukuje-na-liscie-w-ms-teams,20347.htm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kampus.umcs.pl/pluginfile.php/260498/mod_resource/content/5/Przygotowanie_test%C3%B3w_na_Wirtualnym_Kampusie_v04.pdf" TargetMode="External"/><Relationship Id="rId2" Type="http://schemas.openxmlformats.org/officeDocument/2006/relationships/hyperlink" Target="https://kampus.umcs.pl/pluginfile.php/193276/mod_resource/content/3/Nauczanie_online_na_Wirtualnym_Kampusie_v05.pdf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kampus.umcs.pl/pluginfile.php/193276/mod_resource/content/3/Nauczanie_online_na_Wirtualnym_Kampusie_v05.pdf" TargetMode="External"/><Relationship Id="rId2" Type="http://schemas.openxmlformats.org/officeDocument/2006/relationships/hyperlink" Target="https://www.umcs.pl/pl/programy-studiow,29983.htm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hyperlink" Target="https://www.umcs.pl/pl/kalendarz-akademicki.htm" TargetMode="External"/><Relationship Id="rId4" Type="http://schemas.openxmlformats.org/officeDocument/2006/relationships/hyperlink" Target="https://www.umcs.pl/pl/plany-zajec,10795.ht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9315" r="9809" b="836"/>
          <a:stretch>
            <a:fillRect/>
          </a:stretch>
        </p:blipFill>
        <p:spPr>
          <a:xfrm>
            <a:off x="11395202" y="0"/>
            <a:ext cx="6892798" cy="10287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9412" y="8870247"/>
            <a:ext cx="18278588" cy="1416753"/>
          </a:xfrm>
          <a:prstGeom prst="rect">
            <a:avLst/>
          </a:prstGeom>
          <a:solidFill>
            <a:srgbClr val="1754F1"/>
          </a:solidFill>
        </p:spPr>
      </p:sp>
      <p:grpSp>
        <p:nvGrpSpPr>
          <p:cNvPr id="4" name="Group 4"/>
          <p:cNvGrpSpPr/>
          <p:nvPr/>
        </p:nvGrpSpPr>
        <p:grpSpPr>
          <a:xfrm>
            <a:off x="808064" y="3108587"/>
            <a:ext cx="9630990" cy="4069826"/>
            <a:chOff x="0" y="0"/>
            <a:chExt cx="12841320" cy="5426434"/>
          </a:xfrm>
        </p:grpSpPr>
        <p:sp>
          <p:nvSpPr>
            <p:cNvPr id="5" name="TextBox 5"/>
            <p:cNvSpPr txBox="1"/>
            <p:nvPr/>
          </p:nvSpPr>
          <p:spPr>
            <a:xfrm>
              <a:off x="0" y="1225909"/>
              <a:ext cx="12841320" cy="42005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8280"/>
                </a:lnSpc>
              </a:pPr>
              <a:r>
                <a:rPr lang="en-US" sz="6900" spc="-138">
                  <a:solidFill>
                    <a:srgbClr val="14110F"/>
                  </a:solidFill>
                  <a:latin typeface="Roboto Bold"/>
                </a:rPr>
                <a:t>Informacje organizacyjne dla pracowników zewnętrznych 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19050"/>
              <a:ext cx="8866808" cy="6667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840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028700" y="8455649"/>
            <a:ext cx="1338355" cy="802651"/>
            <a:chOff x="0" y="0"/>
            <a:chExt cx="1784474" cy="1070201"/>
          </a:xfrm>
        </p:grpSpPr>
        <p:grpSp>
          <p:nvGrpSpPr>
            <p:cNvPr id="8" name="Group 8"/>
            <p:cNvGrpSpPr/>
            <p:nvPr/>
          </p:nvGrpSpPr>
          <p:grpSpPr>
            <a:xfrm>
              <a:off x="0" y="0"/>
              <a:ext cx="1784474" cy="1070201"/>
              <a:chOff x="0" y="0"/>
              <a:chExt cx="865399" cy="518160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6350" y="6360"/>
                <a:ext cx="852699" cy="506284"/>
              </a:xfrm>
              <a:custGeom>
                <a:avLst/>
                <a:gdLst/>
                <a:ahLst/>
                <a:cxnLst/>
                <a:rect l="l" t="t" r="r" b="b"/>
                <a:pathLst>
                  <a:path w="852699" h="506284">
                    <a:moveTo>
                      <a:pt x="252730" y="0"/>
                    </a:moveTo>
                    <a:lnTo>
                      <a:pt x="599969" y="0"/>
                    </a:lnTo>
                    <a:cubicBezTo>
                      <a:pt x="739669" y="0"/>
                      <a:pt x="852699" y="113215"/>
                      <a:pt x="852699" y="253143"/>
                    </a:cubicBezTo>
                    <a:cubicBezTo>
                      <a:pt x="852699" y="393070"/>
                      <a:pt x="739669" y="506285"/>
                      <a:pt x="599969" y="506285"/>
                    </a:cubicBezTo>
                    <a:lnTo>
                      <a:pt x="252730" y="506285"/>
                    </a:lnTo>
                    <a:cubicBezTo>
                      <a:pt x="113030" y="506285"/>
                      <a:pt x="0" y="393070"/>
                      <a:pt x="0" y="253143"/>
                    </a:cubicBezTo>
                    <a:cubicBezTo>
                      <a:pt x="0" y="113215"/>
                      <a:pt x="113030" y="0"/>
                      <a:pt x="252730" y="0"/>
                    </a:cubicBezTo>
                    <a:close/>
                  </a:path>
                </a:pathLst>
              </a:custGeom>
              <a:solidFill>
                <a:srgbClr val="14110F"/>
              </a:solidFill>
            </p:spPr>
          </p:sp>
        </p:grpSp>
        <p:grpSp>
          <p:nvGrpSpPr>
            <p:cNvPr id="10" name="Group 10"/>
            <p:cNvGrpSpPr/>
            <p:nvPr/>
          </p:nvGrpSpPr>
          <p:grpSpPr>
            <a:xfrm>
              <a:off x="393198" y="401024"/>
              <a:ext cx="998079" cy="315171"/>
              <a:chOff x="0" y="0"/>
              <a:chExt cx="1359375" cy="42926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-5080"/>
                <a:ext cx="1359375" cy="434340"/>
              </a:xfrm>
              <a:custGeom>
                <a:avLst/>
                <a:gdLst/>
                <a:ahLst/>
                <a:cxnLst/>
                <a:rect l="l" t="t" r="r" b="b"/>
                <a:pathLst>
                  <a:path w="1359375" h="434340">
                    <a:moveTo>
                      <a:pt x="1341595" y="187960"/>
                    </a:moveTo>
                    <a:lnTo>
                      <a:pt x="1079975" y="11430"/>
                    </a:lnTo>
                    <a:cubicBezTo>
                      <a:pt x="1062195" y="0"/>
                      <a:pt x="1039335" y="3810"/>
                      <a:pt x="1026635" y="21590"/>
                    </a:cubicBezTo>
                    <a:cubicBezTo>
                      <a:pt x="1015205" y="39370"/>
                      <a:pt x="1019015" y="62230"/>
                      <a:pt x="1036795" y="74930"/>
                    </a:cubicBezTo>
                    <a:lnTo>
                      <a:pt x="1195545" y="181610"/>
                    </a:lnTo>
                    <a:lnTo>
                      <a:pt x="0" y="181610"/>
                    </a:lnTo>
                    <a:lnTo>
                      <a:pt x="0" y="257810"/>
                    </a:lnTo>
                    <a:lnTo>
                      <a:pt x="1195545" y="257810"/>
                    </a:lnTo>
                    <a:lnTo>
                      <a:pt x="1036795" y="364490"/>
                    </a:lnTo>
                    <a:cubicBezTo>
                      <a:pt x="1019015" y="375920"/>
                      <a:pt x="1015205" y="400050"/>
                      <a:pt x="1026635" y="417830"/>
                    </a:cubicBezTo>
                    <a:cubicBezTo>
                      <a:pt x="1034255" y="429260"/>
                      <a:pt x="1045685" y="434340"/>
                      <a:pt x="1058385" y="434340"/>
                    </a:cubicBezTo>
                    <a:cubicBezTo>
                      <a:pt x="1066005" y="434340"/>
                      <a:pt x="1073625" y="431800"/>
                      <a:pt x="1079975" y="427990"/>
                    </a:cubicBezTo>
                    <a:lnTo>
                      <a:pt x="1342865" y="251460"/>
                    </a:lnTo>
                    <a:cubicBezTo>
                      <a:pt x="1353025" y="243840"/>
                      <a:pt x="1359375" y="232410"/>
                      <a:pt x="1359375" y="219710"/>
                    </a:cubicBezTo>
                    <a:cubicBezTo>
                      <a:pt x="1359375" y="207010"/>
                      <a:pt x="1353025" y="195580"/>
                      <a:pt x="1341595" y="18796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</p:grpSp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218966" y="196691"/>
            <a:ext cx="4972745" cy="174151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8011750" y="0"/>
            <a:ext cx="10276250" cy="10287000"/>
          </a:xfrm>
          <a:prstGeom prst="rect">
            <a:avLst/>
          </a:prstGeom>
          <a:solidFill>
            <a:srgbClr val="1754F1"/>
          </a:solidFill>
        </p:spPr>
      </p:sp>
      <p:grpSp>
        <p:nvGrpSpPr>
          <p:cNvPr id="3" name="Group 3"/>
          <p:cNvGrpSpPr/>
          <p:nvPr/>
        </p:nvGrpSpPr>
        <p:grpSpPr>
          <a:xfrm>
            <a:off x="7277229" y="1028700"/>
            <a:ext cx="9982071" cy="2351341"/>
            <a:chOff x="0" y="0"/>
            <a:chExt cx="3376651" cy="79539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376651" cy="795392"/>
            </a:xfrm>
            <a:custGeom>
              <a:avLst/>
              <a:gdLst/>
              <a:ahLst/>
              <a:cxnLst/>
              <a:rect l="l" t="t" r="r" b="b"/>
              <a:pathLst>
                <a:path w="3376651" h="795392">
                  <a:moveTo>
                    <a:pt x="3252191" y="795392"/>
                  </a:moveTo>
                  <a:lnTo>
                    <a:pt x="124460" y="795392"/>
                  </a:lnTo>
                  <a:cubicBezTo>
                    <a:pt x="55880" y="795392"/>
                    <a:pt x="0" y="739512"/>
                    <a:pt x="0" y="670932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252191" y="0"/>
                  </a:lnTo>
                  <a:cubicBezTo>
                    <a:pt x="3320771" y="0"/>
                    <a:pt x="3376651" y="55880"/>
                    <a:pt x="3376651" y="124460"/>
                  </a:cubicBezTo>
                  <a:lnTo>
                    <a:pt x="3376651" y="670932"/>
                  </a:lnTo>
                  <a:cubicBezTo>
                    <a:pt x="3376651" y="739512"/>
                    <a:pt x="3320771" y="795392"/>
                    <a:pt x="3252191" y="795392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7277229" y="3967829"/>
            <a:ext cx="9982071" cy="2351341"/>
            <a:chOff x="0" y="0"/>
            <a:chExt cx="3376651" cy="79539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376651" cy="795392"/>
            </a:xfrm>
            <a:custGeom>
              <a:avLst/>
              <a:gdLst/>
              <a:ahLst/>
              <a:cxnLst/>
              <a:rect l="l" t="t" r="r" b="b"/>
              <a:pathLst>
                <a:path w="3376651" h="795392">
                  <a:moveTo>
                    <a:pt x="3252191" y="795392"/>
                  </a:moveTo>
                  <a:lnTo>
                    <a:pt x="124460" y="795392"/>
                  </a:lnTo>
                  <a:cubicBezTo>
                    <a:pt x="55880" y="795392"/>
                    <a:pt x="0" y="739512"/>
                    <a:pt x="0" y="670932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252191" y="0"/>
                  </a:lnTo>
                  <a:cubicBezTo>
                    <a:pt x="3320771" y="0"/>
                    <a:pt x="3376651" y="55880"/>
                    <a:pt x="3376651" y="124460"/>
                  </a:cubicBezTo>
                  <a:lnTo>
                    <a:pt x="3376651" y="670932"/>
                  </a:lnTo>
                  <a:cubicBezTo>
                    <a:pt x="3376651" y="739512"/>
                    <a:pt x="3320771" y="795392"/>
                    <a:pt x="3252191" y="795392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7" name="Group 7"/>
          <p:cNvGrpSpPr/>
          <p:nvPr/>
        </p:nvGrpSpPr>
        <p:grpSpPr>
          <a:xfrm>
            <a:off x="7277229" y="6906959"/>
            <a:ext cx="9982071" cy="2351341"/>
            <a:chOff x="0" y="0"/>
            <a:chExt cx="3376651" cy="795392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3376651" cy="795392"/>
            </a:xfrm>
            <a:custGeom>
              <a:avLst/>
              <a:gdLst/>
              <a:ahLst/>
              <a:cxnLst/>
              <a:rect l="l" t="t" r="r" b="b"/>
              <a:pathLst>
                <a:path w="3376651" h="795392">
                  <a:moveTo>
                    <a:pt x="3252191" y="795392"/>
                  </a:moveTo>
                  <a:lnTo>
                    <a:pt x="124460" y="795392"/>
                  </a:lnTo>
                  <a:cubicBezTo>
                    <a:pt x="55880" y="795392"/>
                    <a:pt x="0" y="739512"/>
                    <a:pt x="0" y="670932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252191" y="0"/>
                  </a:lnTo>
                  <a:cubicBezTo>
                    <a:pt x="3320771" y="0"/>
                    <a:pt x="3376651" y="55880"/>
                    <a:pt x="3376651" y="124460"/>
                  </a:cubicBezTo>
                  <a:lnTo>
                    <a:pt x="3376651" y="670932"/>
                  </a:lnTo>
                  <a:cubicBezTo>
                    <a:pt x="3376651" y="739512"/>
                    <a:pt x="3320771" y="795392"/>
                    <a:pt x="3252191" y="795392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9" name="TextBox 9"/>
          <p:cNvSpPr txBox="1"/>
          <p:nvPr/>
        </p:nvSpPr>
        <p:spPr>
          <a:xfrm>
            <a:off x="475263" y="2884519"/>
            <a:ext cx="6497340" cy="10426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320"/>
              </a:lnSpc>
            </a:pPr>
            <a:r>
              <a:rPr lang="en-US" sz="6400" spc="-64">
                <a:solidFill>
                  <a:srgbClr val="14110F"/>
                </a:solidFill>
                <a:latin typeface="Roboto"/>
              </a:rPr>
              <a:t>Zawarcie umowy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743210" y="1698276"/>
            <a:ext cx="931963" cy="917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280"/>
              </a:lnSpc>
              <a:spcBef>
                <a:spcPct val="0"/>
              </a:spcBef>
            </a:pPr>
            <a:r>
              <a:rPr lang="en-US" sz="5600" u="none" spc="-56">
                <a:solidFill>
                  <a:srgbClr val="14110F">
                    <a:alpha val="29804"/>
                  </a:srgbClr>
                </a:solidFill>
                <a:latin typeface="Roboto"/>
              </a:rPr>
              <a:t>1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659162" y="4637405"/>
            <a:ext cx="931963" cy="917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280"/>
              </a:lnSpc>
              <a:spcBef>
                <a:spcPct val="0"/>
              </a:spcBef>
            </a:pPr>
            <a:r>
              <a:rPr lang="en-US" sz="5600" u="none" spc="-56">
                <a:solidFill>
                  <a:srgbClr val="14110F">
                    <a:alpha val="29804"/>
                  </a:srgbClr>
                </a:solidFill>
                <a:latin typeface="Roboto"/>
              </a:rPr>
              <a:t>2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743210" y="7538074"/>
            <a:ext cx="931963" cy="917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280"/>
              </a:lnSpc>
              <a:spcBef>
                <a:spcPct val="0"/>
              </a:spcBef>
            </a:pPr>
            <a:r>
              <a:rPr lang="en-US" sz="5600" u="none" spc="-56">
                <a:solidFill>
                  <a:srgbClr val="14110F">
                    <a:alpha val="29804"/>
                  </a:srgbClr>
                </a:solidFill>
                <a:latin typeface="Roboto"/>
              </a:rPr>
              <a:t>3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591125" y="1577054"/>
            <a:ext cx="8668175" cy="1383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640"/>
              </a:lnSpc>
            </a:pPr>
            <a:r>
              <a:rPr lang="en-US" sz="2800" spc="56" dirty="0">
                <a:solidFill>
                  <a:srgbClr val="14110F"/>
                </a:solidFill>
                <a:latin typeface="Roboto Bold"/>
              </a:rPr>
              <a:t>Po </a:t>
            </a:r>
            <a:r>
              <a:rPr lang="en-US" sz="2800" spc="56" dirty="0" err="1">
                <a:solidFill>
                  <a:srgbClr val="14110F"/>
                </a:solidFill>
                <a:latin typeface="Roboto Bold"/>
              </a:rPr>
              <a:t>otrzymaniu</a:t>
            </a:r>
            <a:r>
              <a:rPr lang="en-US" sz="2800" spc="56" dirty="0">
                <a:solidFill>
                  <a:srgbClr val="14110F"/>
                </a:solidFill>
                <a:latin typeface="Roboto Bold"/>
              </a:rPr>
              <a:t> </a:t>
            </a:r>
            <a:r>
              <a:rPr lang="en-US" sz="2800" spc="56" dirty="0" err="1">
                <a:solidFill>
                  <a:srgbClr val="14110F"/>
                </a:solidFill>
                <a:latin typeface="Roboto Bold"/>
              </a:rPr>
              <a:t>informacji</a:t>
            </a:r>
            <a:r>
              <a:rPr lang="en-US" sz="2800" spc="56" dirty="0">
                <a:solidFill>
                  <a:srgbClr val="14110F"/>
                </a:solidFill>
                <a:latin typeface="Roboto Bold"/>
              </a:rPr>
              <a:t> o </a:t>
            </a:r>
            <a:r>
              <a:rPr lang="en-US" sz="2800" spc="56" dirty="0" err="1">
                <a:solidFill>
                  <a:srgbClr val="14110F"/>
                </a:solidFill>
                <a:latin typeface="Roboto Bold"/>
              </a:rPr>
              <a:t>prowadzonych</a:t>
            </a:r>
            <a:r>
              <a:rPr lang="en-US" sz="2800" spc="56" dirty="0">
                <a:solidFill>
                  <a:srgbClr val="14110F"/>
                </a:solidFill>
                <a:latin typeface="Roboto Bold"/>
              </a:rPr>
              <a:t> </a:t>
            </a:r>
            <a:r>
              <a:rPr lang="en-US" sz="2800" spc="56" dirty="0" err="1">
                <a:solidFill>
                  <a:srgbClr val="14110F"/>
                </a:solidFill>
                <a:latin typeface="Roboto Bold"/>
              </a:rPr>
              <a:t>zajęciach</a:t>
            </a:r>
            <a:r>
              <a:rPr lang="en-US" sz="2800" spc="56" dirty="0">
                <a:solidFill>
                  <a:srgbClr val="14110F"/>
                </a:solidFill>
                <a:latin typeface="Roboto Bold"/>
              </a:rPr>
              <a:t>, </a:t>
            </a:r>
            <a:r>
              <a:rPr lang="en-US" sz="2800" spc="56" dirty="0" err="1">
                <a:solidFill>
                  <a:srgbClr val="14110F"/>
                </a:solidFill>
                <a:latin typeface="Roboto Bold"/>
              </a:rPr>
              <a:t>prośba</a:t>
            </a:r>
            <a:r>
              <a:rPr lang="en-US" sz="2800" spc="56" dirty="0">
                <a:solidFill>
                  <a:srgbClr val="14110F"/>
                </a:solidFill>
                <a:latin typeface="Roboto Bold"/>
              </a:rPr>
              <a:t> o </a:t>
            </a:r>
            <a:r>
              <a:rPr lang="en-US" sz="2800" spc="56" dirty="0" err="1">
                <a:solidFill>
                  <a:srgbClr val="14110F"/>
                </a:solidFill>
                <a:latin typeface="Roboto Bold"/>
              </a:rPr>
              <a:t>kontakt</a:t>
            </a:r>
            <a:r>
              <a:rPr lang="en-US" sz="2800" spc="56" dirty="0">
                <a:solidFill>
                  <a:srgbClr val="14110F"/>
                </a:solidFill>
                <a:latin typeface="Roboto Bold"/>
              </a:rPr>
              <a:t> z p. </a:t>
            </a:r>
            <a:r>
              <a:rPr lang="pl-PL" sz="2800" spc="56" dirty="0">
                <a:solidFill>
                  <a:srgbClr val="14110F"/>
                </a:solidFill>
                <a:latin typeface="Roboto Bold"/>
              </a:rPr>
              <a:t>Magdaleną Słowik </a:t>
            </a:r>
            <a:r>
              <a:rPr lang="en-US" sz="2800" spc="56" dirty="0">
                <a:solidFill>
                  <a:srgbClr val="14110F"/>
                </a:solidFill>
                <a:latin typeface="Roboto Bold"/>
              </a:rPr>
              <a:t>w </a:t>
            </a:r>
            <a:r>
              <a:rPr lang="en-US" sz="2800" spc="56" dirty="0" err="1">
                <a:solidFill>
                  <a:srgbClr val="14110F"/>
                </a:solidFill>
                <a:latin typeface="Roboto Bold"/>
              </a:rPr>
              <a:t>sprawie</a:t>
            </a:r>
            <a:r>
              <a:rPr lang="en-US" sz="2800" spc="56" dirty="0">
                <a:solidFill>
                  <a:srgbClr val="14110F"/>
                </a:solidFill>
                <a:latin typeface="Roboto Bold"/>
              </a:rPr>
              <a:t> </a:t>
            </a:r>
            <a:r>
              <a:rPr lang="en-US" sz="2800" spc="56" dirty="0" err="1">
                <a:solidFill>
                  <a:srgbClr val="14110F"/>
                </a:solidFill>
                <a:latin typeface="Roboto Bold"/>
              </a:rPr>
              <a:t>umowy</a:t>
            </a:r>
            <a:r>
              <a:rPr lang="en-US" sz="2800" spc="56" dirty="0">
                <a:solidFill>
                  <a:srgbClr val="14110F"/>
                </a:solidFill>
                <a:latin typeface="Roboto Bold"/>
              </a:rPr>
              <a:t>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591125" y="4656455"/>
            <a:ext cx="8049322" cy="1383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639"/>
              </a:lnSpc>
            </a:pPr>
            <a:r>
              <a:rPr lang="en-US" sz="2799" spc="55">
                <a:solidFill>
                  <a:srgbClr val="14110F"/>
                </a:solidFill>
                <a:latin typeface="Roboto Bold"/>
              </a:rPr>
              <a:t>Na adres mailowy należy przesłać niezbędne dane do umowy (wykaz na kolejnym slajdzie).</a:t>
            </a:r>
          </a:p>
          <a:p>
            <a:pPr marL="0" lvl="0" indent="0" algn="l">
              <a:lnSpc>
                <a:spcPts val="3640"/>
              </a:lnSpc>
            </a:pPr>
            <a:endParaRPr lang="en-US" sz="2799" spc="55">
              <a:solidFill>
                <a:srgbClr val="14110F"/>
              </a:solidFill>
              <a:latin typeface="Roboto Bold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8591125" y="7157371"/>
            <a:ext cx="8668175" cy="2263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60"/>
              </a:lnSpc>
            </a:pPr>
            <a:r>
              <a:rPr lang="en-US" sz="2200" spc="44" dirty="0" err="1">
                <a:solidFill>
                  <a:srgbClr val="14110F"/>
                </a:solidFill>
                <a:latin typeface="Roboto Bold"/>
              </a:rPr>
              <a:t>Warunkiem</a:t>
            </a:r>
            <a:r>
              <a:rPr lang="en-US" sz="2200" spc="44" dirty="0">
                <a:solidFill>
                  <a:srgbClr val="14110F"/>
                </a:solidFill>
                <a:latin typeface="Roboto Bold"/>
              </a:rPr>
              <a:t> </a:t>
            </a:r>
            <a:r>
              <a:rPr lang="en-US" sz="2200" spc="44" dirty="0" err="1">
                <a:solidFill>
                  <a:srgbClr val="14110F"/>
                </a:solidFill>
                <a:latin typeface="Roboto Bold"/>
              </a:rPr>
              <a:t>wypłaty</a:t>
            </a:r>
            <a:r>
              <a:rPr lang="en-US" sz="2200" spc="44" dirty="0">
                <a:solidFill>
                  <a:srgbClr val="14110F"/>
                </a:solidFill>
                <a:latin typeface="Roboto Bold"/>
              </a:rPr>
              <a:t> </a:t>
            </a:r>
            <a:r>
              <a:rPr lang="en-US" sz="2200" spc="44" dirty="0" err="1">
                <a:solidFill>
                  <a:srgbClr val="14110F"/>
                </a:solidFill>
                <a:latin typeface="Roboto Bold"/>
              </a:rPr>
              <a:t>wynagrodzenia</a:t>
            </a:r>
            <a:r>
              <a:rPr lang="en-US" sz="2200" spc="44" dirty="0">
                <a:solidFill>
                  <a:srgbClr val="14110F"/>
                </a:solidFill>
                <a:latin typeface="Roboto Bold"/>
              </a:rPr>
              <a:t> jest </a:t>
            </a:r>
            <a:r>
              <a:rPr lang="en-US" sz="2200" spc="44" dirty="0" err="1">
                <a:solidFill>
                  <a:srgbClr val="14110F"/>
                </a:solidFill>
                <a:latin typeface="Roboto Bold"/>
              </a:rPr>
              <a:t>comiesięczne</a:t>
            </a:r>
            <a:r>
              <a:rPr lang="en-US" sz="2200" spc="44" dirty="0">
                <a:solidFill>
                  <a:srgbClr val="14110F"/>
                </a:solidFill>
                <a:latin typeface="Roboto Bold"/>
              </a:rPr>
              <a:t> </a:t>
            </a:r>
            <a:r>
              <a:rPr lang="en-US" sz="2200" spc="44" dirty="0" err="1">
                <a:solidFill>
                  <a:srgbClr val="14110F"/>
                </a:solidFill>
                <a:latin typeface="Roboto Bold"/>
              </a:rPr>
              <a:t>rozliczanie</a:t>
            </a:r>
            <a:r>
              <a:rPr lang="en-US" sz="2200" spc="44" dirty="0">
                <a:solidFill>
                  <a:srgbClr val="14110F"/>
                </a:solidFill>
                <a:latin typeface="Roboto Bold"/>
              </a:rPr>
              <a:t> </a:t>
            </a:r>
            <a:r>
              <a:rPr lang="en-US" sz="2200" spc="44" dirty="0" err="1">
                <a:solidFill>
                  <a:srgbClr val="14110F"/>
                </a:solidFill>
                <a:latin typeface="Roboto Bold"/>
              </a:rPr>
              <a:t>poprzez</a:t>
            </a:r>
            <a:r>
              <a:rPr lang="en-US" sz="2200" spc="44" dirty="0">
                <a:solidFill>
                  <a:srgbClr val="14110F"/>
                </a:solidFill>
                <a:latin typeface="Roboto Bold"/>
              </a:rPr>
              <a:t> </a:t>
            </a:r>
            <a:r>
              <a:rPr lang="en-US" sz="2200" spc="44" dirty="0" err="1">
                <a:solidFill>
                  <a:srgbClr val="14110F"/>
                </a:solidFill>
                <a:latin typeface="Roboto Bold"/>
              </a:rPr>
              <a:t>przesłanie</a:t>
            </a:r>
            <a:r>
              <a:rPr lang="en-US" sz="2200" spc="44" dirty="0">
                <a:solidFill>
                  <a:srgbClr val="14110F"/>
                </a:solidFill>
                <a:latin typeface="Roboto Bold"/>
              </a:rPr>
              <a:t> </a:t>
            </a:r>
            <a:r>
              <a:rPr lang="en-US" sz="2200" spc="44" dirty="0" err="1">
                <a:solidFill>
                  <a:srgbClr val="14110F"/>
                </a:solidFill>
                <a:latin typeface="Roboto Bold"/>
              </a:rPr>
              <a:t>sprawozdania</a:t>
            </a:r>
            <a:r>
              <a:rPr lang="en-US" sz="2200" spc="44" dirty="0">
                <a:solidFill>
                  <a:srgbClr val="14110F"/>
                </a:solidFill>
                <a:latin typeface="Roboto Bold"/>
              </a:rPr>
              <a:t>. Na </a:t>
            </a:r>
            <a:r>
              <a:rPr lang="en-US" sz="2200" spc="44" dirty="0" err="1">
                <a:solidFill>
                  <a:srgbClr val="14110F"/>
                </a:solidFill>
                <a:latin typeface="Roboto Bold"/>
              </a:rPr>
              <a:t>podstawie</a:t>
            </a:r>
            <a:r>
              <a:rPr lang="en-US" sz="2200" spc="44" dirty="0">
                <a:solidFill>
                  <a:srgbClr val="14110F"/>
                </a:solidFill>
                <a:latin typeface="Roboto Bold"/>
              </a:rPr>
              <a:t> </a:t>
            </a:r>
            <a:r>
              <a:rPr lang="en-US" sz="2200" spc="44" dirty="0" err="1">
                <a:solidFill>
                  <a:srgbClr val="14110F"/>
                </a:solidFill>
                <a:latin typeface="Roboto Bold"/>
              </a:rPr>
              <a:t>sprawozdania</a:t>
            </a:r>
            <a:r>
              <a:rPr lang="en-US" sz="2200" spc="44" dirty="0">
                <a:solidFill>
                  <a:srgbClr val="14110F"/>
                </a:solidFill>
                <a:latin typeface="Roboto Bold"/>
              </a:rPr>
              <a:t> </a:t>
            </a:r>
            <a:r>
              <a:rPr lang="en-US" sz="2200" spc="44" dirty="0" err="1">
                <a:solidFill>
                  <a:srgbClr val="14110F"/>
                </a:solidFill>
                <a:latin typeface="Roboto Bold"/>
              </a:rPr>
              <a:t>generowany</a:t>
            </a:r>
            <a:r>
              <a:rPr lang="en-US" sz="2200" spc="44" dirty="0">
                <a:solidFill>
                  <a:srgbClr val="14110F"/>
                </a:solidFill>
                <a:latin typeface="Roboto Bold"/>
              </a:rPr>
              <a:t> jest </a:t>
            </a:r>
            <a:r>
              <a:rPr lang="en-US" sz="2200" spc="44" dirty="0" err="1">
                <a:solidFill>
                  <a:srgbClr val="14110F"/>
                </a:solidFill>
                <a:latin typeface="Roboto Bold"/>
              </a:rPr>
              <a:t>rachunek</a:t>
            </a:r>
            <a:r>
              <a:rPr lang="en-US" sz="2200" spc="44" dirty="0">
                <a:solidFill>
                  <a:srgbClr val="14110F"/>
                </a:solidFill>
                <a:latin typeface="Roboto Bold"/>
              </a:rPr>
              <a:t>. Oba </a:t>
            </a:r>
            <a:r>
              <a:rPr lang="en-US" sz="2200" spc="44" dirty="0" err="1">
                <a:solidFill>
                  <a:srgbClr val="14110F"/>
                </a:solidFill>
                <a:latin typeface="Roboto Bold"/>
              </a:rPr>
              <a:t>dokumenty</a:t>
            </a:r>
            <a:r>
              <a:rPr lang="en-US" sz="2200" spc="44" dirty="0">
                <a:solidFill>
                  <a:srgbClr val="14110F"/>
                </a:solidFill>
                <a:latin typeface="Roboto Bold"/>
              </a:rPr>
              <a:t> </a:t>
            </a:r>
            <a:r>
              <a:rPr lang="en-US" sz="2200" spc="44" dirty="0" err="1">
                <a:solidFill>
                  <a:srgbClr val="14110F"/>
                </a:solidFill>
                <a:latin typeface="Roboto Bold"/>
              </a:rPr>
              <a:t>muszą</a:t>
            </a:r>
            <a:r>
              <a:rPr lang="en-US" sz="2200" spc="44" dirty="0">
                <a:solidFill>
                  <a:srgbClr val="14110F"/>
                </a:solidFill>
                <a:latin typeface="Roboto Bold"/>
              </a:rPr>
              <a:t> </a:t>
            </a:r>
            <a:r>
              <a:rPr lang="en-US" sz="2200" spc="44" dirty="0" err="1">
                <a:solidFill>
                  <a:srgbClr val="14110F"/>
                </a:solidFill>
                <a:latin typeface="Roboto Bold"/>
              </a:rPr>
              <a:t>być</a:t>
            </a:r>
            <a:r>
              <a:rPr lang="en-US" sz="2200" spc="44" dirty="0">
                <a:solidFill>
                  <a:srgbClr val="14110F"/>
                </a:solidFill>
                <a:latin typeface="Roboto Bold"/>
              </a:rPr>
              <a:t> </a:t>
            </a:r>
            <a:r>
              <a:rPr lang="en-US" sz="2200" spc="44" dirty="0" err="1">
                <a:solidFill>
                  <a:srgbClr val="14110F"/>
                </a:solidFill>
                <a:latin typeface="Roboto Bold"/>
              </a:rPr>
              <a:t>złożone</a:t>
            </a:r>
            <a:r>
              <a:rPr lang="en-US" sz="2200" spc="44" dirty="0">
                <a:solidFill>
                  <a:srgbClr val="14110F"/>
                </a:solidFill>
                <a:latin typeface="Roboto Bold"/>
              </a:rPr>
              <a:t> </a:t>
            </a:r>
          </a:p>
          <a:p>
            <a:pPr marL="0" lvl="0" indent="0" algn="l">
              <a:lnSpc>
                <a:spcPts val="2860"/>
              </a:lnSpc>
            </a:pPr>
            <a:r>
              <a:rPr lang="en-US" sz="2200" spc="44" dirty="0" err="1">
                <a:solidFill>
                  <a:srgbClr val="14110F"/>
                </a:solidFill>
                <a:latin typeface="Roboto Bold"/>
              </a:rPr>
              <a:t>i</a:t>
            </a:r>
            <a:r>
              <a:rPr lang="en-US" sz="2200" spc="44" dirty="0">
                <a:solidFill>
                  <a:srgbClr val="14110F"/>
                </a:solidFill>
                <a:latin typeface="Roboto Bold"/>
              </a:rPr>
              <a:t> </a:t>
            </a:r>
            <a:r>
              <a:rPr lang="en-US" sz="2200" spc="44" dirty="0" err="1">
                <a:solidFill>
                  <a:srgbClr val="14110F"/>
                </a:solidFill>
                <a:latin typeface="Roboto Bold"/>
              </a:rPr>
              <a:t>podpisane</a:t>
            </a:r>
            <a:r>
              <a:rPr lang="en-US" sz="2200" spc="44" dirty="0">
                <a:solidFill>
                  <a:srgbClr val="14110F"/>
                </a:solidFill>
                <a:latin typeface="Roboto Bold"/>
              </a:rPr>
              <a:t> w </a:t>
            </a:r>
            <a:r>
              <a:rPr lang="en-US" sz="2200" spc="44" dirty="0" err="1">
                <a:solidFill>
                  <a:srgbClr val="14110F"/>
                </a:solidFill>
                <a:latin typeface="Roboto Bold"/>
              </a:rPr>
              <a:t>wersji</a:t>
            </a:r>
            <a:r>
              <a:rPr lang="en-US" sz="2200" spc="44" dirty="0">
                <a:solidFill>
                  <a:srgbClr val="14110F"/>
                </a:solidFill>
                <a:latin typeface="Roboto Bold"/>
              </a:rPr>
              <a:t> </a:t>
            </a:r>
            <a:r>
              <a:rPr lang="en-US" sz="2200" spc="44" dirty="0" err="1">
                <a:solidFill>
                  <a:srgbClr val="14110F"/>
                </a:solidFill>
                <a:latin typeface="Roboto Bold"/>
              </a:rPr>
              <a:t>papierowej</a:t>
            </a:r>
            <a:r>
              <a:rPr lang="en-US" sz="2200" spc="44" dirty="0">
                <a:solidFill>
                  <a:srgbClr val="14110F"/>
                </a:solidFill>
                <a:latin typeface="Roboto Bold"/>
              </a:rPr>
              <a:t> do 3-go </a:t>
            </a:r>
            <a:r>
              <a:rPr lang="en-US" sz="2200" spc="44" dirty="0" err="1">
                <a:solidFill>
                  <a:srgbClr val="14110F"/>
                </a:solidFill>
                <a:latin typeface="Roboto Bold"/>
              </a:rPr>
              <a:t>dnia</a:t>
            </a:r>
            <a:r>
              <a:rPr lang="en-US" sz="2200" spc="44" dirty="0">
                <a:solidFill>
                  <a:srgbClr val="14110F"/>
                </a:solidFill>
                <a:latin typeface="Roboto Bold"/>
              </a:rPr>
              <a:t> </a:t>
            </a:r>
            <a:r>
              <a:rPr lang="en-US" sz="2200" spc="44" dirty="0" err="1">
                <a:solidFill>
                  <a:srgbClr val="14110F"/>
                </a:solidFill>
                <a:latin typeface="Roboto Bold"/>
              </a:rPr>
              <a:t>każdego</a:t>
            </a:r>
            <a:r>
              <a:rPr lang="en-US" sz="2200" spc="44" dirty="0">
                <a:solidFill>
                  <a:srgbClr val="14110F"/>
                </a:solidFill>
                <a:latin typeface="Roboto Bold"/>
              </a:rPr>
              <a:t> </a:t>
            </a:r>
            <a:r>
              <a:rPr lang="en-US" sz="2200" spc="44" dirty="0" err="1">
                <a:solidFill>
                  <a:srgbClr val="14110F"/>
                </a:solidFill>
                <a:latin typeface="Roboto Bold"/>
              </a:rPr>
              <a:t>następnego</a:t>
            </a:r>
            <a:r>
              <a:rPr lang="en-US" sz="2200" spc="44" dirty="0">
                <a:solidFill>
                  <a:srgbClr val="14110F"/>
                </a:solidFill>
                <a:latin typeface="Roboto Bold"/>
              </a:rPr>
              <a:t> </a:t>
            </a:r>
            <a:r>
              <a:rPr lang="en-US" sz="2200" spc="44" dirty="0" err="1">
                <a:solidFill>
                  <a:srgbClr val="14110F"/>
                </a:solidFill>
                <a:latin typeface="Roboto Bold"/>
              </a:rPr>
              <a:t>miesiąca</a:t>
            </a:r>
            <a:r>
              <a:rPr lang="en-US" sz="2200" spc="44" dirty="0">
                <a:solidFill>
                  <a:srgbClr val="14110F"/>
                </a:solidFill>
                <a:latin typeface="Roboto Bold"/>
              </a:rPr>
              <a:t>.</a:t>
            </a:r>
          </a:p>
          <a:p>
            <a:pPr marL="0" lvl="0" indent="0" algn="l">
              <a:lnSpc>
                <a:spcPts val="3640"/>
              </a:lnSpc>
            </a:pPr>
            <a:endParaRPr lang="en-US" sz="2200" spc="44" dirty="0">
              <a:solidFill>
                <a:srgbClr val="14110F"/>
              </a:solidFill>
              <a:latin typeface="Roboto Bold"/>
            </a:endParaRPr>
          </a:p>
        </p:txBody>
      </p:sp>
      <p:grpSp>
        <p:nvGrpSpPr>
          <p:cNvPr id="16" name="Group 16"/>
          <p:cNvGrpSpPr/>
          <p:nvPr/>
        </p:nvGrpSpPr>
        <p:grpSpPr>
          <a:xfrm>
            <a:off x="1028700" y="8455649"/>
            <a:ext cx="1338355" cy="802651"/>
            <a:chOff x="0" y="0"/>
            <a:chExt cx="1784474" cy="1070201"/>
          </a:xfrm>
        </p:grpSpPr>
        <p:grpSp>
          <p:nvGrpSpPr>
            <p:cNvPr id="17" name="Group 17"/>
            <p:cNvGrpSpPr/>
            <p:nvPr/>
          </p:nvGrpSpPr>
          <p:grpSpPr>
            <a:xfrm>
              <a:off x="0" y="0"/>
              <a:ext cx="1784474" cy="1070201"/>
              <a:chOff x="0" y="0"/>
              <a:chExt cx="865399" cy="518160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6350" y="6360"/>
                <a:ext cx="852699" cy="506284"/>
              </a:xfrm>
              <a:custGeom>
                <a:avLst/>
                <a:gdLst/>
                <a:ahLst/>
                <a:cxnLst/>
                <a:rect l="l" t="t" r="r" b="b"/>
                <a:pathLst>
                  <a:path w="852699" h="506284">
                    <a:moveTo>
                      <a:pt x="252730" y="0"/>
                    </a:moveTo>
                    <a:lnTo>
                      <a:pt x="599969" y="0"/>
                    </a:lnTo>
                    <a:cubicBezTo>
                      <a:pt x="739669" y="0"/>
                      <a:pt x="852699" y="113215"/>
                      <a:pt x="852699" y="253143"/>
                    </a:cubicBezTo>
                    <a:cubicBezTo>
                      <a:pt x="852699" y="393070"/>
                      <a:pt x="739669" y="506285"/>
                      <a:pt x="599969" y="506285"/>
                    </a:cubicBezTo>
                    <a:lnTo>
                      <a:pt x="252730" y="506285"/>
                    </a:lnTo>
                    <a:cubicBezTo>
                      <a:pt x="113030" y="506285"/>
                      <a:pt x="0" y="393070"/>
                      <a:pt x="0" y="253143"/>
                    </a:cubicBezTo>
                    <a:cubicBezTo>
                      <a:pt x="0" y="113215"/>
                      <a:pt x="113030" y="0"/>
                      <a:pt x="252730" y="0"/>
                    </a:cubicBezTo>
                    <a:close/>
                  </a:path>
                </a:pathLst>
              </a:custGeom>
              <a:solidFill>
                <a:srgbClr val="1754F1"/>
              </a:solidFill>
            </p:spPr>
          </p:sp>
        </p:grpSp>
        <p:grpSp>
          <p:nvGrpSpPr>
            <p:cNvPr id="19" name="Group 19"/>
            <p:cNvGrpSpPr/>
            <p:nvPr/>
          </p:nvGrpSpPr>
          <p:grpSpPr>
            <a:xfrm>
              <a:off x="393198" y="401024"/>
              <a:ext cx="998079" cy="315171"/>
              <a:chOff x="0" y="0"/>
              <a:chExt cx="1359375" cy="429260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0" y="-5080"/>
                <a:ext cx="1359375" cy="434340"/>
              </a:xfrm>
              <a:custGeom>
                <a:avLst/>
                <a:gdLst/>
                <a:ahLst/>
                <a:cxnLst/>
                <a:rect l="l" t="t" r="r" b="b"/>
                <a:pathLst>
                  <a:path w="1359375" h="434340">
                    <a:moveTo>
                      <a:pt x="1341595" y="187960"/>
                    </a:moveTo>
                    <a:lnTo>
                      <a:pt x="1079975" y="11430"/>
                    </a:lnTo>
                    <a:cubicBezTo>
                      <a:pt x="1062195" y="0"/>
                      <a:pt x="1039335" y="3810"/>
                      <a:pt x="1026635" y="21590"/>
                    </a:cubicBezTo>
                    <a:cubicBezTo>
                      <a:pt x="1015205" y="39370"/>
                      <a:pt x="1019015" y="62230"/>
                      <a:pt x="1036795" y="74930"/>
                    </a:cubicBezTo>
                    <a:lnTo>
                      <a:pt x="1195545" y="181610"/>
                    </a:lnTo>
                    <a:lnTo>
                      <a:pt x="0" y="181610"/>
                    </a:lnTo>
                    <a:lnTo>
                      <a:pt x="0" y="257810"/>
                    </a:lnTo>
                    <a:lnTo>
                      <a:pt x="1195545" y="257810"/>
                    </a:lnTo>
                    <a:lnTo>
                      <a:pt x="1036795" y="364490"/>
                    </a:lnTo>
                    <a:cubicBezTo>
                      <a:pt x="1019015" y="375920"/>
                      <a:pt x="1015205" y="400050"/>
                      <a:pt x="1026635" y="417830"/>
                    </a:cubicBezTo>
                    <a:cubicBezTo>
                      <a:pt x="1034255" y="429260"/>
                      <a:pt x="1045685" y="434340"/>
                      <a:pt x="1058385" y="434340"/>
                    </a:cubicBezTo>
                    <a:cubicBezTo>
                      <a:pt x="1066005" y="434340"/>
                      <a:pt x="1073625" y="431800"/>
                      <a:pt x="1079975" y="427990"/>
                    </a:cubicBezTo>
                    <a:lnTo>
                      <a:pt x="1342865" y="251460"/>
                    </a:lnTo>
                    <a:cubicBezTo>
                      <a:pt x="1353025" y="243840"/>
                      <a:pt x="1359375" y="232410"/>
                      <a:pt x="1359375" y="219710"/>
                    </a:cubicBezTo>
                    <a:cubicBezTo>
                      <a:pt x="1359375" y="207010"/>
                      <a:pt x="1353025" y="195580"/>
                      <a:pt x="1341595" y="18796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</p:grpSp>
      <p:sp>
        <p:nvSpPr>
          <p:cNvPr id="21" name="TextBox 21"/>
          <p:cNvSpPr txBox="1"/>
          <p:nvPr/>
        </p:nvSpPr>
        <p:spPr>
          <a:xfrm>
            <a:off x="512776" y="4078929"/>
            <a:ext cx="7498974" cy="41065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443"/>
              </a:lnSpc>
              <a:spcBef>
                <a:spcPct val="0"/>
              </a:spcBef>
            </a:pPr>
            <a:r>
              <a:rPr lang="en-US" sz="3887" spc="77" dirty="0" err="1">
                <a:solidFill>
                  <a:srgbClr val="14110F"/>
                </a:solidFill>
                <a:latin typeface="Roboto"/>
              </a:rPr>
              <a:t>Kontakt</a:t>
            </a:r>
            <a:r>
              <a:rPr lang="en-US" sz="3887" spc="77" dirty="0">
                <a:solidFill>
                  <a:srgbClr val="14110F"/>
                </a:solidFill>
                <a:latin typeface="Roboto"/>
              </a:rPr>
              <a:t>: </a:t>
            </a:r>
          </a:p>
          <a:p>
            <a:pPr>
              <a:lnSpc>
                <a:spcPts val="5443"/>
              </a:lnSpc>
              <a:spcBef>
                <a:spcPct val="0"/>
              </a:spcBef>
            </a:pPr>
            <a:r>
              <a:rPr lang="en-US" sz="3887" spc="77" dirty="0" err="1">
                <a:solidFill>
                  <a:srgbClr val="14110F"/>
                </a:solidFill>
                <a:latin typeface="Roboto"/>
              </a:rPr>
              <a:t>mgr</a:t>
            </a:r>
            <a:r>
              <a:rPr lang="en-US" sz="3887" spc="77" dirty="0">
                <a:solidFill>
                  <a:srgbClr val="14110F"/>
                </a:solidFill>
                <a:latin typeface="Roboto"/>
              </a:rPr>
              <a:t> </a:t>
            </a:r>
            <a:r>
              <a:rPr lang="pl-PL" sz="3887" spc="77" dirty="0">
                <a:solidFill>
                  <a:srgbClr val="14110F"/>
                </a:solidFill>
                <a:latin typeface="Roboto"/>
              </a:rPr>
              <a:t>Magdalena Słowik</a:t>
            </a:r>
            <a:r>
              <a:rPr lang="en-US" sz="3887" spc="77" dirty="0">
                <a:solidFill>
                  <a:srgbClr val="14110F"/>
                </a:solidFill>
                <a:latin typeface="Roboto"/>
              </a:rPr>
              <a:t>, </a:t>
            </a:r>
          </a:p>
          <a:p>
            <a:pPr>
              <a:lnSpc>
                <a:spcPts val="5443"/>
              </a:lnSpc>
              <a:spcBef>
                <a:spcPct val="0"/>
              </a:spcBef>
            </a:pPr>
            <a:r>
              <a:rPr lang="en-US" sz="3887" spc="77" dirty="0" err="1">
                <a:solidFill>
                  <a:srgbClr val="14110F"/>
                </a:solidFill>
                <a:latin typeface="Roboto"/>
              </a:rPr>
              <a:t>pok</a:t>
            </a:r>
            <a:r>
              <a:rPr lang="en-US" sz="3887" spc="77" dirty="0">
                <a:solidFill>
                  <a:srgbClr val="14110F"/>
                </a:solidFill>
                <a:latin typeface="Roboto"/>
              </a:rPr>
              <a:t>. 30</a:t>
            </a:r>
            <a:r>
              <a:rPr lang="pl-PL" sz="3887" spc="77" dirty="0">
                <a:solidFill>
                  <a:srgbClr val="14110F"/>
                </a:solidFill>
                <a:latin typeface="Roboto"/>
              </a:rPr>
              <a:t>7</a:t>
            </a:r>
            <a:endParaRPr lang="en-US" sz="3887" spc="77" dirty="0">
              <a:solidFill>
                <a:srgbClr val="14110F"/>
              </a:solidFill>
              <a:latin typeface="Roboto"/>
            </a:endParaRPr>
          </a:p>
          <a:p>
            <a:pPr>
              <a:lnSpc>
                <a:spcPts val="5443"/>
              </a:lnSpc>
              <a:spcBef>
                <a:spcPct val="0"/>
              </a:spcBef>
            </a:pPr>
            <a:r>
              <a:rPr lang="en-US" sz="3887" spc="77" dirty="0">
                <a:solidFill>
                  <a:srgbClr val="14110F"/>
                </a:solidFill>
                <a:latin typeface="Roboto"/>
              </a:rPr>
              <a:t>e-mail: </a:t>
            </a:r>
            <a:r>
              <a:rPr lang="pl-PL" sz="3600" spc="77" dirty="0" err="1">
                <a:solidFill>
                  <a:srgbClr val="14110F"/>
                </a:solidFill>
                <a:latin typeface="Roboto"/>
              </a:rPr>
              <a:t>magdalena.slowik</a:t>
            </a:r>
            <a:r>
              <a:rPr lang="en-US" sz="3600" spc="77" dirty="0">
                <a:solidFill>
                  <a:srgbClr val="14110F"/>
                </a:solidFill>
                <a:latin typeface="Roboto"/>
              </a:rPr>
              <a:t>@mail.umcs.pl</a:t>
            </a:r>
          </a:p>
          <a:p>
            <a:pPr>
              <a:lnSpc>
                <a:spcPts val="5443"/>
              </a:lnSpc>
              <a:spcBef>
                <a:spcPct val="0"/>
              </a:spcBef>
            </a:pPr>
            <a:r>
              <a:rPr lang="en-US" sz="3887" spc="77" dirty="0">
                <a:solidFill>
                  <a:srgbClr val="14110F"/>
                </a:solidFill>
                <a:latin typeface="Roboto"/>
              </a:rPr>
              <a:t>tel. 81 537 5</a:t>
            </a:r>
            <a:r>
              <a:rPr lang="pl-PL" sz="3887" spc="77" dirty="0">
                <a:solidFill>
                  <a:srgbClr val="14110F"/>
                </a:solidFill>
                <a:latin typeface="Roboto"/>
              </a:rPr>
              <a:t>1</a:t>
            </a:r>
            <a:r>
              <a:rPr lang="en-US" sz="3887" spc="77" dirty="0">
                <a:solidFill>
                  <a:srgbClr val="14110F"/>
                </a:solidFill>
                <a:latin typeface="Roboto"/>
              </a:rPr>
              <a:t> </a:t>
            </a:r>
            <a:r>
              <a:rPr lang="pl-PL" sz="3887" spc="77" dirty="0">
                <a:solidFill>
                  <a:srgbClr val="14110F"/>
                </a:solidFill>
                <a:latin typeface="Roboto"/>
              </a:rPr>
              <a:t>71</a:t>
            </a:r>
            <a:endParaRPr lang="en-US" sz="3887" spc="77" dirty="0">
              <a:solidFill>
                <a:srgbClr val="14110F"/>
              </a:solidFill>
              <a:latin typeface="Roboto"/>
            </a:endParaRPr>
          </a:p>
        </p:txBody>
      </p:sp>
      <p:pic>
        <p:nvPicPr>
          <p:cNvPr id="22" name="Picture 2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18966" y="196691"/>
            <a:ext cx="4972745" cy="174151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9412" y="8870247"/>
            <a:ext cx="18278588" cy="1416753"/>
          </a:xfrm>
          <a:prstGeom prst="rect">
            <a:avLst/>
          </a:prstGeom>
          <a:solidFill>
            <a:srgbClr val="1754F1"/>
          </a:solidFill>
        </p:spPr>
      </p:sp>
      <p:grpSp>
        <p:nvGrpSpPr>
          <p:cNvPr id="3" name="Group 3"/>
          <p:cNvGrpSpPr/>
          <p:nvPr/>
        </p:nvGrpSpPr>
        <p:grpSpPr>
          <a:xfrm>
            <a:off x="530397" y="2431850"/>
            <a:ext cx="17236618" cy="6745646"/>
            <a:chOff x="0" y="-147320"/>
            <a:chExt cx="22982157" cy="8994194"/>
          </a:xfrm>
        </p:grpSpPr>
        <p:sp>
          <p:nvSpPr>
            <p:cNvPr id="4" name="TextBox 4"/>
            <p:cNvSpPr txBox="1"/>
            <p:nvPr/>
          </p:nvSpPr>
          <p:spPr>
            <a:xfrm>
              <a:off x="0" y="-147320"/>
              <a:ext cx="16519990" cy="117602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>
                <a:lnSpc>
                  <a:spcPts val="7649"/>
                </a:lnSpc>
                <a:spcBef>
                  <a:spcPct val="0"/>
                </a:spcBef>
              </a:pPr>
              <a:r>
                <a:rPr lang="en-US" sz="5099" spc="101">
                  <a:solidFill>
                    <a:srgbClr val="14110F"/>
                  </a:solidFill>
                  <a:latin typeface="Roboto Bold"/>
                </a:rPr>
                <a:t>Zawarcie umowy - dane do umowy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1334613"/>
              <a:ext cx="22982157" cy="751226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5167"/>
                </a:lnSpc>
              </a:pPr>
              <a:r>
                <a:rPr lang="en-US" sz="3975" dirty="0">
                  <a:solidFill>
                    <a:srgbClr val="14110F"/>
                  </a:solidFill>
                  <a:latin typeface="Roboto"/>
                </a:rPr>
                <a:t>•</a:t>
              </a:r>
              <a:r>
                <a:rPr lang="en-US" sz="3975" dirty="0" err="1">
                  <a:solidFill>
                    <a:srgbClr val="14110F"/>
                  </a:solidFill>
                  <a:latin typeface="Roboto"/>
                </a:rPr>
                <a:t>Imię</a:t>
              </a:r>
              <a:r>
                <a:rPr lang="en-US" sz="3975" dirty="0">
                  <a:solidFill>
                    <a:srgbClr val="14110F"/>
                  </a:solidFill>
                  <a:latin typeface="Roboto"/>
                </a:rPr>
                <a:t> (</a:t>
              </a:r>
              <a:r>
                <a:rPr lang="en-US" sz="3975" dirty="0" err="1">
                  <a:solidFill>
                    <a:srgbClr val="14110F"/>
                  </a:solidFill>
                  <a:latin typeface="Roboto"/>
                </a:rPr>
                <a:t>drugie</a:t>
              </a:r>
              <a:r>
                <a:rPr lang="en-US" sz="3975" dirty="0">
                  <a:solidFill>
                    <a:srgbClr val="14110F"/>
                  </a:solidFill>
                  <a:latin typeface="Roboto"/>
                </a:rPr>
                <a:t> </a:t>
              </a:r>
              <a:r>
                <a:rPr lang="en-US" sz="3975" dirty="0" err="1">
                  <a:solidFill>
                    <a:srgbClr val="14110F"/>
                  </a:solidFill>
                  <a:latin typeface="Roboto"/>
                </a:rPr>
                <a:t>imię</a:t>
              </a:r>
              <a:r>
                <a:rPr lang="en-US" sz="3975" dirty="0">
                  <a:solidFill>
                    <a:srgbClr val="14110F"/>
                  </a:solidFill>
                  <a:latin typeface="Roboto"/>
                </a:rPr>
                <a:t>), </a:t>
              </a:r>
              <a:r>
                <a:rPr lang="en-US" sz="3975" dirty="0" err="1">
                  <a:solidFill>
                    <a:srgbClr val="14110F"/>
                  </a:solidFill>
                  <a:latin typeface="Roboto"/>
                </a:rPr>
                <a:t>nazwisko</a:t>
              </a:r>
              <a:endParaRPr lang="en-US" sz="3975" dirty="0">
                <a:solidFill>
                  <a:srgbClr val="14110F"/>
                </a:solidFill>
                <a:latin typeface="Roboto"/>
              </a:endParaRPr>
            </a:p>
            <a:p>
              <a:pPr>
                <a:lnSpc>
                  <a:spcPts val="5167"/>
                </a:lnSpc>
              </a:pPr>
              <a:r>
                <a:rPr lang="en-US" sz="3975" dirty="0">
                  <a:solidFill>
                    <a:srgbClr val="14110F"/>
                  </a:solidFill>
                  <a:latin typeface="Roboto"/>
                </a:rPr>
                <a:t>•PESEL</a:t>
              </a:r>
            </a:p>
            <a:p>
              <a:pPr>
                <a:lnSpc>
                  <a:spcPts val="5167"/>
                </a:lnSpc>
              </a:pPr>
              <a:r>
                <a:rPr lang="en-US" sz="3975" dirty="0">
                  <a:solidFill>
                    <a:srgbClr val="14110F"/>
                  </a:solidFill>
                  <a:latin typeface="Roboto"/>
                </a:rPr>
                <a:t>•</a:t>
              </a:r>
              <a:r>
                <a:rPr lang="en-US" sz="3975" dirty="0" err="1">
                  <a:solidFill>
                    <a:srgbClr val="14110F"/>
                  </a:solidFill>
                  <a:latin typeface="Roboto"/>
                </a:rPr>
                <a:t>Miejsce</a:t>
              </a:r>
              <a:r>
                <a:rPr lang="en-US" sz="3975" dirty="0">
                  <a:solidFill>
                    <a:srgbClr val="14110F"/>
                  </a:solidFill>
                  <a:latin typeface="Roboto"/>
                </a:rPr>
                <a:t> </a:t>
              </a:r>
              <a:r>
                <a:rPr lang="en-US" sz="3975" dirty="0" err="1">
                  <a:solidFill>
                    <a:srgbClr val="14110F"/>
                  </a:solidFill>
                  <a:latin typeface="Roboto"/>
                </a:rPr>
                <a:t>zatrudnienia</a:t>
              </a:r>
              <a:r>
                <a:rPr lang="en-US" sz="3975" dirty="0">
                  <a:solidFill>
                    <a:srgbClr val="14110F"/>
                  </a:solidFill>
                  <a:latin typeface="Roboto"/>
                </a:rPr>
                <a:t>, </a:t>
              </a:r>
              <a:r>
                <a:rPr lang="en-US" sz="3975" dirty="0" err="1">
                  <a:solidFill>
                    <a:srgbClr val="14110F"/>
                  </a:solidFill>
                  <a:latin typeface="Roboto"/>
                </a:rPr>
                <a:t>stanowisko</a:t>
              </a:r>
              <a:endParaRPr lang="en-US" sz="3975" dirty="0">
                <a:solidFill>
                  <a:srgbClr val="14110F"/>
                </a:solidFill>
                <a:latin typeface="Roboto"/>
              </a:endParaRPr>
            </a:p>
            <a:p>
              <a:pPr>
                <a:lnSpc>
                  <a:spcPts val="5167"/>
                </a:lnSpc>
              </a:pPr>
              <a:r>
                <a:rPr lang="en-US" sz="3975" dirty="0">
                  <a:solidFill>
                    <a:srgbClr val="14110F"/>
                  </a:solidFill>
                  <a:latin typeface="Roboto"/>
                </a:rPr>
                <a:t>•</a:t>
              </a:r>
              <a:r>
                <a:rPr lang="en-US" sz="3975" dirty="0" err="1">
                  <a:solidFill>
                    <a:srgbClr val="14110F"/>
                  </a:solidFill>
                  <a:latin typeface="Roboto"/>
                </a:rPr>
                <a:t>Adres</a:t>
              </a:r>
              <a:r>
                <a:rPr lang="en-US" sz="3975" dirty="0">
                  <a:solidFill>
                    <a:srgbClr val="14110F"/>
                  </a:solidFill>
                  <a:latin typeface="Roboto"/>
                </a:rPr>
                <a:t> </a:t>
              </a:r>
              <a:r>
                <a:rPr lang="en-US" sz="3975" dirty="0" err="1">
                  <a:solidFill>
                    <a:srgbClr val="14110F"/>
                  </a:solidFill>
                  <a:latin typeface="Roboto"/>
                </a:rPr>
                <a:t>zamieszkania</a:t>
              </a:r>
              <a:endParaRPr lang="en-US" sz="3975" dirty="0">
                <a:solidFill>
                  <a:srgbClr val="14110F"/>
                </a:solidFill>
                <a:latin typeface="Roboto"/>
              </a:endParaRPr>
            </a:p>
            <a:p>
              <a:pPr>
                <a:lnSpc>
                  <a:spcPts val="5167"/>
                </a:lnSpc>
              </a:pPr>
              <a:r>
                <a:rPr lang="en-US" sz="3975" dirty="0">
                  <a:solidFill>
                    <a:srgbClr val="14110F"/>
                  </a:solidFill>
                  <a:latin typeface="Roboto"/>
                </a:rPr>
                <a:t>•</a:t>
              </a:r>
              <a:r>
                <a:rPr lang="en-US" sz="3975" dirty="0" err="1">
                  <a:solidFill>
                    <a:srgbClr val="14110F"/>
                  </a:solidFill>
                  <a:latin typeface="Roboto"/>
                </a:rPr>
                <a:t>Tytuł</a:t>
              </a:r>
              <a:r>
                <a:rPr lang="en-US" sz="3975" dirty="0">
                  <a:solidFill>
                    <a:srgbClr val="14110F"/>
                  </a:solidFill>
                  <a:latin typeface="Roboto"/>
                </a:rPr>
                <a:t>, </a:t>
              </a:r>
              <a:r>
                <a:rPr lang="en-US" sz="3975" dirty="0" err="1">
                  <a:solidFill>
                    <a:srgbClr val="14110F"/>
                  </a:solidFill>
                  <a:latin typeface="Roboto"/>
                </a:rPr>
                <a:t>stopień</a:t>
              </a:r>
              <a:r>
                <a:rPr lang="en-US" sz="3975" dirty="0">
                  <a:solidFill>
                    <a:srgbClr val="14110F"/>
                  </a:solidFill>
                  <a:latin typeface="Roboto"/>
                </a:rPr>
                <a:t> </a:t>
              </a:r>
              <a:r>
                <a:rPr lang="en-US" sz="3975" dirty="0" err="1">
                  <a:solidFill>
                    <a:srgbClr val="14110F"/>
                  </a:solidFill>
                  <a:latin typeface="Roboto"/>
                </a:rPr>
                <a:t>naukowy</a:t>
              </a:r>
              <a:r>
                <a:rPr lang="en-US" sz="3975" dirty="0">
                  <a:solidFill>
                    <a:srgbClr val="14110F"/>
                  </a:solidFill>
                  <a:latin typeface="Roboto"/>
                </a:rPr>
                <a:t>, </a:t>
              </a:r>
              <a:r>
                <a:rPr lang="en-US" sz="3975" dirty="0" err="1">
                  <a:solidFill>
                    <a:srgbClr val="14110F"/>
                  </a:solidFill>
                  <a:latin typeface="Roboto"/>
                </a:rPr>
                <a:t>ukończona</a:t>
              </a:r>
              <a:r>
                <a:rPr lang="en-US" sz="3975" dirty="0">
                  <a:solidFill>
                    <a:srgbClr val="14110F"/>
                  </a:solidFill>
                  <a:latin typeface="Roboto"/>
                </a:rPr>
                <a:t> </a:t>
              </a:r>
              <a:r>
                <a:rPr lang="en-US" sz="3975" dirty="0" err="1">
                  <a:solidFill>
                    <a:srgbClr val="14110F"/>
                  </a:solidFill>
                  <a:latin typeface="Roboto"/>
                </a:rPr>
                <a:t>specjalność</a:t>
              </a:r>
              <a:endParaRPr lang="en-US" sz="3975" dirty="0">
                <a:solidFill>
                  <a:srgbClr val="14110F"/>
                </a:solidFill>
                <a:latin typeface="Roboto"/>
              </a:endParaRPr>
            </a:p>
            <a:p>
              <a:pPr>
                <a:lnSpc>
                  <a:spcPts val="5167"/>
                </a:lnSpc>
              </a:pPr>
              <a:r>
                <a:rPr lang="en-US" sz="3975" dirty="0">
                  <a:solidFill>
                    <a:srgbClr val="14110F"/>
                  </a:solidFill>
                  <a:latin typeface="Roboto"/>
                </a:rPr>
                <a:t>•</a:t>
              </a:r>
              <a:r>
                <a:rPr lang="en-US" sz="3975" dirty="0" err="1">
                  <a:solidFill>
                    <a:srgbClr val="14110F"/>
                  </a:solidFill>
                  <a:latin typeface="Roboto"/>
                </a:rPr>
                <a:t>Proszę</a:t>
              </a:r>
              <a:r>
                <a:rPr lang="en-US" sz="3975" dirty="0">
                  <a:solidFill>
                    <a:srgbClr val="14110F"/>
                  </a:solidFill>
                  <a:latin typeface="Roboto"/>
                </a:rPr>
                <a:t> </a:t>
              </a:r>
              <a:r>
                <a:rPr lang="en-US" sz="3975" dirty="0" err="1">
                  <a:solidFill>
                    <a:srgbClr val="14110F"/>
                  </a:solidFill>
                  <a:latin typeface="Roboto"/>
                </a:rPr>
                <a:t>dodać</a:t>
              </a:r>
              <a:r>
                <a:rPr lang="en-US" sz="3975" dirty="0">
                  <a:solidFill>
                    <a:srgbClr val="14110F"/>
                  </a:solidFill>
                  <a:latin typeface="Roboto"/>
                </a:rPr>
                <a:t> </a:t>
              </a:r>
              <a:r>
                <a:rPr lang="en-US" sz="3975" dirty="0" err="1">
                  <a:solidFill>
                    <a:srgbClr val="14110F"/>
                  </a:solidFill>
                  <a:latin typeface="Roboto"/>
                </a:rPr>
                <a:t>informację</a:t>
              </a:r>
              <a:r>
                <a:rPr lang="en-US" sz="3975" dirty="0">
                  <a:solidFill>
                    <a:srgbClr val="14110F"/>
                  </a:solidFill>
                  <a:latin typeface="Roboto"/>
                </a:rPr>
                <a:t>, </a:t>
              </a:r>
              <a:r>
                <a:rPr lang="en-US" sz="3975" dirty="0" err="1">
                  <a:solidFill>
                    <a:srgbClr val="14110F"/>
                  </a:solidFill>
                  <a:latin typeface="Roboto"/>
                </a:rPr>
                <a:t>na</a:t>
              </a:r>
              <a:r>
                <a:rPr lang="en-US" sz="3975" dirty="0">
                  <a:solidFill>
                    <a:srgbClr val="14110F"/>
                  </a:solidFill>
                  <a:latin typeface="Roboto"/>
                </a:rPr>
                <a:t> </a:t>
              </a:r>
              <a:r>
                <a:rPr lang="en-US" sz="3975" dirty="0" err="1">
                  <a:solidFill>
                    <a:srgbClr val="14110F"/>
                  </a:solidFill>
                  <a:latin typeface="Roboto"/>
                </a:rPr>
                <a:t>jakich</a:t>
              </a:r>
              <a:r>
                <a:rPr lang="en-US" sz="3975" dirty="0">
                  <a:solidFill>
                    <a:srgbClr val="14110F"/>
                  </a:solidFill>
                  <a:latin typeface="Roboto"/>
                </a:rPr>
                <a:t> </a:t>
              </a:r>
              <a:r>
                <a:rPr lang="en-US" sz="3975" dirty="0" err="1">
                  <a:solidFill>
                    <a:srgbClr val="14110F"/>
                  </a:solidFill>
                  <a:latin typeface="Roboto"/>
                </a:rPr>
                <a:t>zasadach</a:t>
              </a:r>
              <a:r>
                <a:rPr lang="en-US" sz="3975" dirty="0">
                  <a:solidFill>
                    <a:srgbClr val="14110F"/>
                  </a:solidFill>
                  <a:latin typeface="Roboto"/>
                </a:rPr>
                <a:t> </a:t>
              </a:r>
              <a:r>
                <a:rPr lang="en-US" sz="3975" dirty="0" err="1">
                  <a:solidFill>
                    <a:srgbClr val="14110F"/>
                  </a:solidFill>
                  <a:latin typeface="Roboto"/>
                </a:rPr>
                <a:t>zatrudniony</a:t>
              </a:r>
              <a:r>
                <a:rPr lang="en-US" sz="3975" dirty="0">
                  <a:solidFill>
                    <a:srgbClr val="14110F"/>
                  </a:solidFill>
                  <a:latin typeface="Roboto"/>
                </a:rPr>
                <a:t> ma </a:t>
              </a:r>
              <a:r>
                <a:rPr lang="en-US" sz="3975" dirty="0" err="1">
                  <a:solidFill>
                    <a:srgbClr val="14110F"/>
                  </a:solidFill>
                  <a:latin typeface="Roboto"/>
                </a:rPr>
                <a:t>być</a:t>
              </a:r>
              <a:r>
                <a:rPr lang="en-US" sz="3975" dirty="0">
                  <a:solidFill>
                    <a:srgbClr val="14110F"/>
                  </a:solidFill>
                  <a:latin typeface="Roboto"/>
                </a:rPr>
                <a:t> </a:t>
              </a:r>
              <a:r>
                <a:rPr lang="en-US" sz="3975" dirty="0" err="1">
                  <a:solidFill>
                    <a:srgbClr val="14110F"/>
                  </a:solidFill>
                  <a:latin typeface="Roboto"/>
                </a:rPr>
                <a:t>zleceniobiorca</a:t>
              </a:r>
              <a:r>
                <a:rPr lang="en-US" sz="3975" dirty="0">
                  <a:solidFill>
                    <a:srgbClr val="14110F"/>
                  </a:solidFill>
                  <a:latin typeface="Roboto"/>
                </a:rPr>
                <a:t> (</a:t>
              </a:r>
              <a:r>
                <a:rPr lang="en-US" sz="3975" dirty="0" err="1">
                  <a:solidFill>
                    <a:srgbClr val="14110F"/>
                  </a:solidFill>
                  <a:latin typeface="Roboto"/>
                </a:rPr>
                <a:t>własna</a:t>
              </a:r>
              <a:r>
                <a:rPr lang="en-US" sz="3975" dirty="0">
                  <a:solidFill>
                    <a:srgbClr val="14110F"/>
                  </a:solidFill>
                  <a:latin typeface="Roboto"/>
                </a:rPr>
                <a:t> </a:t>
              </a:r>
              <a:r>
                <a:rPr lang="en-US" sz="3975" dirty="0" err="1">
                  <a:solidFill>
                    <a:srgbClr val="14110F"/>
                  </a:solidFill>
                  <a:latin typeface="Roboto"/>
                </a:rPr>
                <a:t>działalność</a:t>
              </a:r>
              <a:r>
                <a:rPr lang="en-US" sz="3975" dirty="0">
                  <a:solidFill>
                    <a:srgbClr val="14110F"/>
                  </a:solidFill>
                  <a:latin typeface="Roboto"/>
                </a:rPr>
                <a:t> </a:t>
              </a:r>
              <a:r>
                <a:rPr lang="en-US" sz="3975" dirty="0" err="1">
                  <a:solidFill>
                    <a:srgbClr val="14110F"/>
                  </a:solidFill>
                  <a:latin typeface="Roboto"/>
                </a:rPr>
                <a:t>gospodarcza</a:t>
              </a:r>
              <a:r>
                <a:rPr lang="en-US" sz="3975" dirty="0">
                  <a:solidFill>
                    <a:srgbClr val="14110F"/>
                  </a:solidFill>
                  <a:latin typeface="Roboto"/>
                </a:rPr>
                <a:t>…./…..)</a:t>
              </a:r>
            </a:p>
            <a:p>
              <a:pPr>
                <a:lnSpc>
                  <a:spcPts val="8937"/>
                </a:lnSpc>
              </a:pPr>
              <a:endParaRPr lang="en-US" sz="3975" dirty="0">
                <a:solidFill>
                  <a:srgbClr val="14110F"/>
                </a:solidFill>
                <a:latin typeface="Roboto"/>
              </a:endParaRPr>
            </a:p>
          </p:txBody>
        </p:sp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18966" y="196691"/>
            <a:ext cx="4972745" cy="174151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76902" y="4568214"/>
            <a:ext cx="10066826" cy="5622791"/>
            <a:chOff x="-1" y="-1005808"/>
            <a:chExt cx="13422434" cy="7497055"/>
          </a:xfrm>
        </p:grpSpPr>
        <p:sp>
          <p:nvSpPr>
            <p:cNvPr id="3" name="TextBox 3"/>
            <p:cNvSpPr txBox="1"/>
            <p:nvPr/>
          </p:nvSpPr>
          <p:spPr>
            <a:xfrm>
              <a:off x="0" y="5039482"/>
              <a:ext cx="13422433" cy="14517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887"/>
                </a:lnSpc>
              </a:pPr>
              <a:r>
                <a:rPr lang="en-US" sz="2800" spc="41" dirty="0">
                  <a:solidFill>
                    <a:srgbClr val="14110F"/>
                  </a:solidFill>
                  <a:latin typeface="Roboto Bold"/>
                </a:rPr>
                <a:t>Aby </a:t>
              </a:r>
              <a:r>
                <a:rPr lang="en-US" sz="2800" spc="41" dirty="0" err="1">
                  <a:solidFill>
                    <a:srgbClr val="14110F"/>
                  </a:solidFill>
                  <a:latin typeface="Roboto Bold"/>
                </a:rPr>
                <a:t>uzyskać</a:t>
              </a:r>
              <a:r>
                <a:rPr lang="en-US" sz="2800" spc="41" dirty="0">
                  <a:solidFill>
                    <a:srgbClr val="14110F"/>
                  </a:solidFill>
                  <a:latin typeface="Roboto Bold"/>
                </a:rPr>
                <a:t> </a:t>
              </a:r>
              <a:r>
                <a:rPr lang="en-US" sz="2800" spc="41" dirty="0" err="1">
                  <a:solidFill>
                    <a:srgbClr val="14110F"/>
                  </a:solidFill>
                  <a:latin typeface="Roboto Bold"/>
                </a:rPr>
                <a:t>dostęp</a:t>
              </a:r>
              <a:r>
                <a:rPr lang="en-US" sz="2800" spc="41" dirty="0">
                  <a:solidFill>
                    <a:srgbClr val="14110F"/>
                  </a:solidFill>
                  <a:latin typeface="Roboto Bold"/>
                </a:rPr>
                <a:t> do MS Teams </a:t>
              </a:r>
              <a:r>
                <a:rPr lang="en-US" sz="2800" spc="41" dirty="0" err="1">
                  <a:solidFill>
                    <a:srgbClr val="14110F"/>
                  </a:solidFill>
                  <a:latin typeface="Roboto Bold"/>
                </a:rPr>
                <a:t>i</a:t>
              </a:r>
              <a:r>
                <a:rPr lang="en-US" sz="2800" spc="41" dirty="0">
                  <a:solidFill>
                    <a:srgbClr val="14110F"/>
                  </a:solidFill>
                  <a:latin typeface="Roboto Bold"/>
                </a:rPr>
                <a:t> </a:t>
              </a:r>
              <a:r>
                <a:rPr lang="en-US" sz="2800" spc="41" dirty="0" err="1">
                  <a:solidFill>
                    <a:srgbClr val="14110F"/>
                  </a:solidFill>
                  <a:latin typeface="Roboto Bold"/>
                </a:rPr>
                <a:t>Wirtualnego</a:t>
              </a:r>
              <a:r>
                <a:rPr lang="en-US" sz="2800" spc="41" dirty="0">
                  <a:solidFill>
                    <a:srgbClr val="14110F"/>
                  </a:solidFill>
                  <a:latin typeface="Roboto Bold"/>
                </a:rPr>
                <a:t> </a:t>
              </a:r>
              <a:r>
                <a:rPr lang="en-US" sz="2800" spc="41" dirty="0" err="1">
                  <a:solidFill>
                    <a:srgbClr val="14110F"/>
                  </a:solidFill>
                  <a:latin typeface="Roboto Bold"/>
                </a:rPr>
                <a:t>Kampusa</a:t>
              </a:r>
              <a:r>
                <a:rPr lang="en-US" sz="2800" spc="41" dirty="0">
                  <a:solidFill>
                    <a:srgbClr val="14110F"/>
                  </a:solidFill>
                  <a:latin typeface="Roboto Bold"/>
                </a:rPr>
                <a:t>, </a:t>
              </a:r>
              <a:r>
                <a:rPr lang="en-US" sz="2800" spc="41" dirty="0" err="1">
                  <a:solidFill>
                    <a:srgbClr val="14110F"/>
                  </a:solidFill>
                  <a:latin typeface="Roboto Bold"/>
                </a:rPr>
                <a:t>należy</a:t>
              </a:r>
              <a:r>
                <a:rPr lang="en-US" sz="2800" spc="41" dirty="0">
                  <a:solidFill>
                    <a:srgbClr val="14110F"/>
                  </a:solidFill>
                  <a:latin typeface="Roboto Bold"/>
                </a:rPr>
                <a:t> </a:t>
              </a:r>
              <a:r>
                <a:rPr lang="en-US" sz="2800" spc="41" dirty="0" err="1">
                  <a:solidFill>
                    <a:srgbClr val="14110F"/>
                  </a:solidFill>
                  <a:latin typeface="Roboto Bold"/>
                </a:rPr>
                <a:t>aktywować</a:t>
              </a:r>
              <a:r>
                <a:rPr lang="en-US" sz="2800" spc="41" dirty="0">
                  <a:solidFill>
                    <a:srgbClr val="14110F"/>
                  </a:solidFill>
                  <a:latin typeface="Roboto Bold"/>
                </a:rPr>
                <a:t> </a:t>
              </a:r>
              <a:r>
                <a:rPr lang="en-US" sz="2800" spc="41" dirty="0" err="1">
                  <a:solidFill>
                    <a:srgbClr val="14110F"/>
                  </a:solidFill>
                  <a:latin typeface="Roboto Bold"/>
                </a:rPr>
                <a:t>konto</a:t>
              </a:r>
              <a:r>
                <a:rPr lang="en-US" sz="2800" spc="41" dirty="0">
                  <a:solidFill>
                    <a:srgbClr val="14110F"/>
                  </a:solidFill>
                  <a:latin typeface="Roboto Bold"/>
                </a:rPr>
                <a:t> w USOS!</a:t>
              </a:r>
            </a:p>
            <a:p>
              <a:pPr marL="0" lvl="0" indent="0" algn="l">
                <a:lnSpc>
                  <a:spcPts val="2887"/>
                </a:lnSpc>
                <a:spcBef>
                  <a:spcPct val="0"/>
                </a:spcBef>
              </a:pPr>
              <a:endParaRPr lang="en-US" sz="2062" spc="41" dirty="0">
                <a:solidFill>
                  <a:srgbClr val="14110F"/>
                </a:solidFill>
                <a:latin typeface="Roboto Bold"/>
              </a:endParaRP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-1" y="-1005808"/>
              <a:ext cx="13422433" cy="563863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2400" b="1" spc="-22" dirty="0" err="1">
                  <a:solidFill>
                    <a:srgbClr val="14110F"/>
                  </a:solidFill>
                  <a:latin typeface="Roboto Bold"/>
                </a:rPr>
                <a:t>Uczelniane</a:t>
              </a:r>
              <a:r>
                <a:rPr lang="en-US" sz="2400" b="1" spc="-22" dirty="0">
                  <a:solidFill>
                    <a:srgbClr val="14110F"/>
                  </a:solidFill>
                  <a:latin typeface="Roboto Bold"/>
                </a:rPr>
                <a:t> </a:t>
              </a:r>
              <a:r>
                <a:rPr lang="en-US" sz="2400" b="1" spc="-22" dirty="0" err="1">
                  <a:solidFill>
                    <a:srgbClr val="14110F"/>
                  </a:solidFill>
                  <a:latin typeface="Roboto Bold"/>
                </a:rPr>
                <a:t>serwisy</a:t>
              </a:r>
              <a:r>
                <a:rPr lang="en-US" sz="2400" b="1" spc="-22" dirty="0">
                  <a:solidFill>
                    <a:srgbClr val="14110F"/>
                  </a:solidFill>
                  <a:latin typeface="Roboto Bold"/>
                </a:rPr>
                <a:t>:</a:t>
              </a:r>
            </a:p>
            <a:p>
              <a:pPr>
                <a:lnSpc>
                  <a:spcPct val="150000"/>
                </a:lnSpc>
              </a:pPr>
              <a:r>
                <a:rPr lang="en-US" sz="2400" b="1" spc="-22" dirty="0">
                  <a:solidFill>
                    <a:srgbClr val="14110F"/>
                  </a:solidFill>
                  <a:latin typeface="Roboto Bold"/>
                </a:rPr>
                <a:t>•USOS (</a:t>
              </a:r>
              <a:r>
                <a:rPr lang="en-US" sz="2400" b="1" spc="-22" dirty="0" err="1">
                  <a:solidFill>
                    <a:srgbClr val="14110F"/>
                  </a:solidFill>
                  <a:latin typeface="Roboto Bold"/>
                </a:rPr>
                <a:t>uzupełnianie</a:t>
              </a:r>
              <a:r>
                <a:rPr lang="en-US" sz="2400" b="1" spc="-22" dirty="0">
                  <a:solidFill>
                    <a:srgbClr val="14110F"/>
                  </a:solidFill>
                  <a:latin typeface="Roboto Bold"/>
                </a:rPr>
                <a:t> </a:t>
              </a:r>
              <a:r>
                <a:rPr lang="en-US" sz="2400" b="1" spc="-22" dirty="0" err="1">
                  <a:solidFill>
                    <a:srgbClr val="14110F"/>
                  </a:solidFill>
                  <a:latin typeface="Roboto Bold"/>
                </a:rPr>
                <a:t>sylabusa</a:t>
              </a:r>
              <a:r>
                <a:rPr lang="en-US" sz="2400" b="1" spc="-22" dirty="0">
                  <a:solidFill>
                    <a:srgbClr val="14110F"/>
                  </a:solidFill>
                  <a:latin typeface="Roboto Bold"/>
                </a:rPr>
                <a:t>, </a:t>
              </a:r>
              <a:r>
                <a:rPr lang="en-US" sz="2400" b="1" spc="-22" dirty="0" err="1">
                  <a:solidFill>
                    <a:srgbClr val="14110F"/>
                  </a:solidFill>
                  <a:latin typeface="Roboto Bold"/>
                </a:rPr>
                <a:t>wysyłanie</a:t>
              </a:r>
              <a:r>
                <a:rPr lang="en-US" sz="2400" b="1" spc="-22" dirty="0">
                  <a:solidFill>
                    <a:srgbClr val="14110F"/>
                  </a:solidFill>
                  <a:latin typeface="Roboto Bold"/>
                </a:rPr>
                <a:t> </a:t>
              </a:r>
              <a:r>
                <a:rPr lang="en-US" sz="2400" b="1" spc="-22" dirty="0" err="1">
                  <a:solidFill>
                    <a:srgbClr val="14110F"/>
                  </a:solidFill>
                  <a:latin typeface="Roboto Bold"/>
                </a:rPr>
                <a:t>zbiorowej</a:t>
              </a:r>
              <a:r>
                <a:rPr lang="en-US" sz="2400" b="1" spc="-22" dirty="0">
                  <a:solidFill>
                    <a:srgbClr val="14110F"/>
                  </a:solidFill>
                  <a:latin typeface="Roboto Bold"/>
                </a:rPr>
                <a:t> </a:t>
              </a:r>
              <a:r>
                <a:rPr lang="en-US" sz="2400" b="1" spc="-22" dirty="0" err="1">
                  <a:solidFill>
                    <a:srgbClr val="14110F"/>
                  </a:solidFill>
                  <a:latin typeface="Roboto Bold"/>
                </a:rPr>
                <a:t>wiadomości</a:t>
              </a:r>
              <a:r>
                <a:rPr lang="en-US" sz="2400" b="1" spc="-22" dirty="0">
                  <a:solidFill>
                    <a:srgbClr val="14110F"/>
                  </a:solidFill>
                  <a:latin typeface="Roboto Bold"/>
                </a:rPr>
                <a:t> do </a:t>
              </a:r>
              <a:r>
                <a:rPr lang="en-US" sz="2400" b="1" spc="-22" dirty="0" err="1">
                  <a:solidFill>
                    <a:srgbClr val="14110F"/>
                  </a:solidFill>
                  <a:latin typeface="Roboto Bold"/>
                </a:rPr>
                <a:t>grupy</a:t>
              </a:r>
              <a:r>
                <a:rPr lang="en-US" sz="2400" b="1" spc="-22" dirty="0">
                  <a:solidFill>
                    <a:srgbClr val="14110F"/>
                  </a:solidFill>
                  <a:latin typeface="Roboto Bold"/>
                </a:rPr>
                <a:t> </a:t>
              </a:r>
              <a:r>
                <a:rPr lang="en-US" sz="2400" b="1" spc="-22" dirty="0" err="1">
                  <a:solidFill>
                    <a:srgbClr val="14110F"/>
                  </a:solidFill>
                  <a:latin typeface="Roboto Bold"/>
                </a:rPr>
                <a:t>studentów</a:t>
              </a:r>
              <a:r>
                <a:rPr lang="en-US" sz="2400" b="1" spc="-22" dirty="0">
                  <a:solidFill>
                    <a:srgbClr val="14110F"/>
                  </a:solidFill>
                  <a:latin typeface="Roboto Bold"/>
                </a:rPr>
                <a:t>, </a:t>
              </a:r>
              <a:r>
                <a:rPr lang="en-US" sz="2400" b="1" spc="-22" dirty="0" err="1">
                  <a:solidFill>
                    <a:srgbClr val="14110F"/>
                  </a:solidFill>
                  <a:latin typeface="Roboto Bold"/>
                </a:rPr>
                <a:t>wystawianie</a:t>
              </a:r>
              <a:r>
                <a:rPr lang="en-US" sz="2400" b="1" spc="-22" dirty="0">
                  <a:solidFill>
                    <a:srgbClr val="14110F"/>
                  </a:solidFill>
                  <a:latin typeface="Roboto Bold"/>
                </a:rPr>
                <a:t> </a:t>
              </a:r>
              <a:r>
                <a:rPr lang="en-US" sz="2400" b="1" spc="-22" dirty="0" err="1">
                  <a:solidFill>
                    <a:srgbClr val="14110F"/>
                  </a:solidFill>
                  <a:latin typeface="Roboto Bold"/>
                </a:rPr>
                <a:t>ocen</a:t>
              </a:r>
              <a:r>
                <a:rPr lang="en-US" sz="2400" b="1" spc="-22" dirty="0">
                  <a:solidFill>
                    <a:srgbClr val="14110F"/>
                  </a:solidFill>
                  <a:latin typeface="Roboto Bold"/>
                </a:rPr>
                <a:t>)</a:t>
              </a:r>
            </a:p>
            <a:p>
              <a:pPr>
                <a:lnSpc>
                  <a:spcPct val="150000"/>
                </a:lnSpc>
              </a:pPr>
              <a:r>
                <a:rPr lang="en-US" sz="2400" b="1" spc="-22" dirty="0">
                  <a:solidFill>
                    <a:srgbClr val="14110F"/>
                  </a:solidFill>
                  <a:latin typeface="Roboto Bold"/>
                </a:rPr>
                <a:t>•</a:t>
              </a:r>
              <a:r>
                <a:rPr lang="en-US" sz="2400" b="1" spc="-22" dirty="0" err="1">
                  <a:solidFill>
                    <a:srgbClr val="14110F"/>
                  </a:solidFill>
                  <a:latin typeface="Roboto Bold"/>
                </a:rPr>
                <a:t>Wirtualny</a:t>
              </a:r>
              <a:r>
                <a:rPr lang="en-US" sz="2400" b="1" spc="-22" dirty="0">
                  <a:solidFill>
                    <a:srgbClr val="14110F"/>
                  </a:solidFill>
                  <a:latin typeface="Roboto Bold"/>
                </a:rPr>
                <a:t> </a:t>
              </a:r>
              <a:r>
                <a:rPr lang="en-US" sz="2400" b="1" spc="-22" dirty="0" err="1">
                  <a:solidFill>
                    <a:srgbClr val="14110F"/>
                  </a:solidFill>
                  <a:latin typeface="Roboto Bold"/>
                </a:rPr>
                <a:t>Kampus</a:t>
              </a:r>
              <a:r>
                <a:rPr lang="en-US" sz="2400" b="1" spc="-22" dirty="0">
                  <a:solidFill>
                    <a:srgbClr val="14110F"/>
                  </a:solidFill>
                  <a:latin typeface="Roboto Bold"/>
                </a:rPr>
                <a:t> UMCS (</a:t>
              </a:r>
              <a:r>
                <a:rPr lang="en-US" sz="2400" b="1" spc="-22" dirty="0" err="1">
                  <a:solidFill>
                    <a:srgbClr val="14110F"/>
                  </a:solidFill>
                  <a:latin typeface="Roboto Bold"/>
                </a:rPr>
                <a:t>platforma</a:t>
              </a:r>
              <a:r>
                <a:rPr lang="en-US" sz="2400" b="1" spc="-22" dirty="0">
                  <a:solidFill>
                    <a:srgbClr val="14110F"/>
                  </a:solidFill>
                  <a:latin typeface="Roboto Bold"/>
                </a:rPr>
                <a:t> </a:t>
              </a:r>
              <a:r>
                <a:rPr lang="en-US" sz="2400" b="1" spc="-22" dirty="0" err="1">
                  <a:solidFill>
                    <a:srgbClr val="14110F"/>
                  </a:solidFill>
                  <a:latin typeface="Roboto Bold"/>
                </a:rPr>
                <a:t>dla</a:t>
              </a:r>
              <a:r>
                <a:rPr lang="en-US" sz="2400" b="1" spc="-22" dirty="0">
                  <a:solidFill>
                    <a:srgbClr val="14110F"/>
                  </a:solidFill>
                  <a:latin typeface="Roboto Bold"/>
                </a:rPr>
                <a:t> </a:t>
              </a:r>
              <a:r>
                <a:rPr lang="en-US" sz="2400" b="1" spc="-22" dirty="0" err="1">
                  <a:solidFill>
                    <a:srgbClr val="14110F"/>
                  </a:solidFill>
                  <a:latin typeface="Roboto Bold"/>
                </a:rPr>
                <a:t>umieszczania</a:t>
              </a:r>
              <a:r>
                <a:rPr lang="en-US" sz="2400" b="1" spc="-22" dirty="0">
                  <a:solidFill>
                    <a:srgbClr val="14110F"/>
                  </a:solidFill>
                  <a:latin typeface="Roboto Bold"/>
                </a:rPr>
                <a:t> </a:t>
              </a:r>
              <a:r>
                <a:rPr lang="en-US" sz="2400" b="1" spc="-22" dirty="0" err="1">
                  <a:solidFill>
                    <a:srgbClr val="14110F"/>
                  </a:solidFill>
                  <a:latin typeface="Roboto Bold"/>
                </a:rPr>
                <a:t>materiałów</a:t>
              </a:r>
              <a:r>
                <a:rPr lang="en-US" sz="2400" b="1" spc="-22" dirty="0">
                  <a:solidFill>
                    <a:srgbClr val="14110F"/>
                  </a:solidFill>
                  <a:latin typeface="Roboto Bold"/>
                </a:rPr>
                <a:t>, </a:t>
              </a:r>
              <a:r>
                <a:rPr lang="en-US" sz="2400" b="1" spc="-22" dirty="0" err="1">
                  <a:solidFill>
                    <a:srgbClr val="14110F"/>
                  </a:solidFill>
                  <a:latin typeface="Roboto Bold"/>
                </a:rPr>
                <a:t>przeprowadzania</a:t>
              </a:r>
              <a:r>
                <a:rPr lang="en-US" sz="2400" b="1" spc="-22" dirty="0">
                  <a:solidFill>
                    <a:srgbClr val="14110F"/>
                  </a:solidFill>
                  <a:latin typeface="Roboto Bold"/>
                </a:rPr>
                <a:t> </a:t>
              </a:r>
              <a:r>
                <a:rPr lang="en-US" sz="2400" b="1" spc="-22" dirty="0" err="1">
                  <a:solidFill>
                    <a:srgbClr val="14110F"/>
                  </a:solidFill>
                  <a:latin typeface="Roboto Bold"/>
                </a:rPr>
                <a:t>zaliczeń</a:t>
              </a:r>
              <a:r>
                <a:rPr lang="en-US" sz="2400" b="1" spc="-22" dirty="0">
                  <a:solidFill>
                    <a:srgbClr val="14110F"/>
                  </a:solidFill>
                  <a:latin typeface="Roboto Bold"/>
                </a:rPr>
                <a:t>)</a:t>
              </a:r>
            </a:p>
            <a:p>
              <a:pPr>
                <a:lnSpc>
                  <a:spcPct val="150000"/>
                </a:lnSpc>
              </a:pPr>
              <a:r>
                <a:rPr lang="en-US" sz="2400" b="1" spc="-22" dirty="0">
                  <a:solidFill>
                    <a:srgbClr val="14110F"/>
                  </a:solidFill>
                  <a:latin typeface="Roboto Bold"/>
                </a:rPr>
                <a:t>•MS Teams (</a:t>
              </a:r>
              <a:r>
                <a:rPr lang="en-US" sz="2400" b="1" spc="-22" dirty="0" err="1">
                  <a:solidFill>
                    <a:srgbClr val="14110F"/>
                  </a:solidFill>
                  <a:latin typeface="Roboto Bold"/>
                </a:rPr>
                <a:t>platforma</a:t>
              </a:r>
              <a:r>
                <a:rPr lang="en-US" sz="2400" b="1" spc="-22" dirty="0">
                  <a:solidFill>
                    <a:srgbClr val="14110F"/>
                  </a:solidFill>
                  <a:latin typeface="Roboto Bold"/>
                </a:rPr>
                <a:t> </a:t>
              </a:r>
              <a:r>
                <a:rPr lang="en-US" sz="2400" b="1" spc="-22" dirty="0" err="1">
                  <a:solidFill>
                    <a:srgbClr val="14110F"/>
                  </a:solidFill>
                  <a:latin typeface="Roboto Bold"/>
                </a:rPr>
                <a:t>dla</a:t>
              </a:r>
              <a:r>
                <a:rPr lang="en-US" sz="2400" b="1" spc="-22" dirty="0">
                  <a:solidFill>
                    <a:srgbClr val="14110F"/>
                  </a:solidFill>
                  <a:latin typeface="Roboto Bold"/>
                </a:rPr>
                <a:t> </a:t>
              </a:r>
              <a:r>
                <a:rPr lang="en-US" sz="2400" b="1" spc="-22" dirty="0" err="1">
                  <a:solidFill>
                    <a:srgbClr val="14110F"/>
                  </a:solidFill>
                  <a:latin typeface="Roboto Bold"/>
                </a:rPr>
                <a:t>umieszczania</a:t>
              </a:r>
              <a:r>
                <a:rPr lang="en-US" sz="2400" b="1" spc="-22" dirty="0">
                  <a:solidFill>
                    <a:srgbClr val="14110F"/>
                  </a:solidFill>
                  <a:latin typeface="Roboto Bold"/>
                </a:rPr>
                <a:t> </a:t>
              </a:r>
              <a:r>
                <a:rPr lang="en-US" sz="2400" b="1" spc="-22" dirty="0" err="1">
                  <a:solidFill>
                    <a:srgbClr val="14110F"/>
                  </a:solidFill>
                  <a:latin typeface="Roboto Bold"/>
                </a:rPr>
                <a:t>materiałów</a:t>
              </a:r>
              <a:r>
                <a:rPr lang="en-US" sz="2400" b="1" spc="-22" dirty="0">
                  <a:solidFill>
                    <a:srgbClr val="14110F"/>
                  </a:solidFill>
                  <a:latin typeface="Roboto Bold"/>
                </a:rPr>
                <a:t>, </a:t>
              </a:r>
              <a:r>
                <a:rPr lang="en-US" sz="2400" b="1" spc="-22" dirty="0" err="1">
                  <a:solidFill>
                    <a:srgbClr val="14110F"/>
                  </a:solidFill>
                  <a:latin typeface="Roboto Bold"/>
                </a:rPr>
                <a:t>prowadzenia</a:t>
              </a:r>
              <a:r>
                <a:rPr lang="en-US" sz="2400" b="1" spc="-22" dirty="0">
                  <a:solidFill>
                    <a:srgbClr val="14110F"/>
                  </a:solidFill>
                  <a:latin typeface="Roboto Bold"/>
                </a:rPr>
                <a:t> </a:t>
              </a:r>
              <a:r>
                <a:rPr lang="en-US" sz="2400" b="1" spc="-22" dirty="0" err="1">
                  <a:solidFill>
                    <a:srgbClr val="14110F"/>
                  </a:solidFill>
                  <a:latin typeface="Roboto Bold"/>
                </a:rPr>
                <a:t>zajęć</a:t>
              </a:r>
              <a:r>
                <a:rPr lang="en-US" sz="2400" b="1" spc="-22" dirty="0">
                  <a:solidFill>
                    <a:srgbClr val="14110F"/>
                  </a:solidFill>
                  <a:latin typeface="Roboto Bold"/>
                </a:rPr>
                <a:t> </a:t>
              </a:r>
              <a:r>
                <a:rPr lang="en-US" sz="2400" b="1" spc="-22" dirty="0" err="1">
                  <a:solidFill>
                    <a:srgbClr val="14110F"/>
                  </a:solidFill>
                  <a:latin typeface="Roboto Bold"/>
                </a:rPr>
                <a:t>synchronicznych</a:t>
              </a:r>
              <a:r>
                <a:rPr lang="en-US" sz="2400" b="1" spc="-22" dirty="0">
                  <a:solidFill>
                    <a:srgbClr val="14110F"/>
                  </a:solidFill>
                  <a:latin typeface="Roboto Bold"/>
                </a:rPr>
                <a:t>, </a:t>
              </a:r>
              <a:r>
                <a:rPr lang="en-US" sz="2400" b="1" spc="-22" dirty="0" err="1">
                  <a:solidFill>
                    <a:srgbClr val="14110F"/>
                  </a:solidFill>
                  <a:latin typeface="Roboto Bold"/>
                </a:rPr>
                <a:t>przeprowadzania</a:t>
              </a:r>
              <a:r>
                <a:rPr lang="en-US" sz="2400" b="1" spc="-22" dirty="0">
                  <a:solidFill>
                    <a:srgbClr val="14110F"/>
                  </a:solidFill>
                  <a:latin typeface="Roboto Bold"/>
                </a:rPr>
                <a:t> </a:t>
              </a:r>
              <a:r>
                <a:rPr lang="en-US" sz="2400" b="1" spc="-22" dirty="0" err="1">
                  <a:solidFill>
                    <a:srgbClr val="14110F"/>
                  </a:solidFill>
                  <a:latin typeface="Roboto Bold"/>
                </a:rPr>
                <a:t>zaliczeń</a:t>
              </a:r>
              <a:r>
                <a:rPr lang="en-US" sz="2400" b="1" spc="-22" dirty="0">
                  <a:solidFill>
                    <a:srgbClr val="14110F"/>
                  </a:solidFill>
                  <a:latin typeface="Roboto Bold"/>
                </a:rPr>
                <a:t>)</a:t>
              </a:r>
            </a:p>
            <a:p>
              <a:pPr marL="0" lvl="0" indent="0" algn="l">
                <a:lnSpc>
                  <a:spcPts val="2921"/>
                </a:lnSpc>
                <a:spcBef>
                  <a:spcPct val="0"/>
                </a:spcBef>
              </a:pPr>
              <a:endParaRPr lang="en-US" sz="2247" spc="-22" dirty="0">
                <a:solidFill>
                  <a:srgbClr val="14110F"/>
                </a:solidFill>
                <a:latin typeface="Roboto Bold"/>
              </a:endParaRPr>
            </a:p>
          </p:txBody>
        </p:sp>
      </p:grpSp>
      <p:sp>
        <p:nvSpPr>
          <p:cNvPr id="5" name="AutoShape 5"/>
          <p:cNvSpPr/>
          <p:nvPr/>
        </p:nvSpPr>
        <p:spPr>
          <a:xfrm>
            <a:off x="10988823" y="-69486"/>
            <a:ext cx="7314160" cy="10659021"/>
          </a:xfrm>
          <a:prstGeom prst="rect">
            <a:avLst/>
          </a:prstGeom>
          <a:solidFill>
            <a:srgbClr val="1754F1"/>
          </a:solidFill>
        </p:spPr>
      </p:sp>
      <p:grpSp>
        <p:nvGrpSpPr>
          <p:cNvPr id="6" name="Group 6"/>
          <p:cNvGrpSpPr/>
          <p:nvPr/>
        </p:nvGrpSpPr>
        <p:grpSpPr>
          <a:xfrm>
            <a:off x="376903" y="2730826"/>
            <a:ext cx="9605297" cy="2679003"/>
            <a:chOff x="0" y="-47625"/>
            <a:chExt cx="9870228" cy="3572004"/>
          </a:xfrm>
        </p:grpSpPr>
        <p:sp>
          <p:nvSpPr>
            <p:cNvPr id="7" name="TextBox 7"/>
            <p:cNvSpPr txBox="1"/>
            <p:nvPr/>
          </p:nvSpPr>
          <p:spPr>
            <a:xfrm>
              <a:off x="0" y="-47625"/>
              <a:ext cx="9870228" cy="197062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5914"/>
                </a:lnSpc>
                <a:spcBef>
                  <a:spcPct val="0"/>
                </a:spcBef>
              </a:pPr>
              <a:r>
                <a:rPr lang="en-US" sz="4800" spc="90">
                  <a:solidFill>
                    <a:srgbClr val="14110F"/>
                  </a:solidFill>
                  <a:latin typeface="Roboto Bold"/>
                </a:rPr>
                <a:t>Dostęp do uczelnianych serwisów – informacje ogólne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3051258"/>
              <a:ext cx="9870228" cy="47312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029"/>
                </a:lnSpc>
                <a:spcBef>
                  <a:spcPct val="0"/>
                </a:spcBef>
              </a:pPr>
              <a:endParaRPr sz="4800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1283221" y="7578725"/>
            <a:ext cx="6725364" cy="19139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79"/>
              </a:lnSpc>
              <a:spcBef>
                <a:spcPct val="0"/>
              </a:spcBef>
            </a:pPr>
            <a:r>
              <a:rPr lang="en-US" sz="2699" spc="53" dirty="0" err="1">
                <a:solidFill>
                  <a:srgbClr val="FFFFFF"/>
                </a:solidFill>
                <a:latin typeface="Roboto"/>
              </a:rPr>
              <a:t>Kontakt</a:t>
            </a:r>
            <a:r>
              <a:rPr lang="en-US" sz="2699" spc="53" dirty="0">
                <a:solidFill>
                  <a:srgbClr val="FFFFFF"/>
                </a:solidFill>
                <a:latin typeface="Roboto"/>
              </a:rPr>
              <a:t>: </a:t>
            </a:r>
          </a:p>
          <a:p>
            <a:pPr>
              <a:lnSpc>
                <a:spcPts val="3779"/>
              </a:lnSpc>
              <a:spcBef>
                <a:spcPct val="0"/>
              </a:spcBef>
            </a:pPr>
            <a:r>
              <a:rPr lang="en-US" sz="2699" spc="53" dirty="0" err="1">
                <a:solidFill>
                  <a:srgbClr val="FFFFFF"/>
                </a:solidFill>
                <a:latin typeface="Roboto"/>
              </a:rPr>
              <a:t>mgr</a:t>
            </a:r>
            <a:r>
              <a:rPr lang="en-US" sz="2699" spc="53" dirty="0">
                <a:solidFill>
                  <a:srgbClr val="FFFFFF"/>
                </a:solidFill>
                <a:latin typeface="Roboto"/>
              </a:rPr>
              <a:t> </a:t>
            </a:r>
            <a:r>
              <a:rPr lang="pl-PL" sz="2699" spc="53" dirty="0">
                <a:solidFill>
                  <a:srgbClr val="FFFFFF"/>
                </a:solidFill>
                <a:latin typeface="Roboto"/>
              </a:rPr>
              <a:t>Magdalena Słowik</a:t>
            </a:r>
            <a:r>
              <a:rPr lang="en-US" sz="2699" spc="53" dirty="0">
                <a:solidFill>
                  <a:srgbClr val="FFFFFF"/>
                </a:solidFill>
                <a:latin typeface="Roboto"/>
              </a:rPr>
              <a:t>, </a:t>
            </a:r>
            <a:r>
              <a:rPr lang="en-US" sz="2699" spc="53" dirty="0" err="1">
                <a:solidFill>
                  <a:srgbClr val="FFFFFF"/>
                </a:solidFill>
                <a:latin typeface="Roboto"/>
              </a:rPr>
              <a:t>pok</a:t>
            </a:r>
            <a:r>
              <a:rPr lang="en-US" sz="2699" spc="53" dirty="0">
                <a:solidFill>
                  <a:srgbClr val="FFFFFF"/>
                </a:solidFill>
                <a:latin typeface="Roboto"/>
              </a:rPr>
              <a:t>. 3</a:t>
            </a:r>
            <a:r>
              <a:rPr lang="pl-PL" sz="2699" spc="53" dirty="0">
                <a:solidFill>
                  <a:srgbClr val="FFFFFF"/>
                </a:solidFill>
                <a:latin typeface="Roboto"/>
              </a:rPr>
              <a:t>07</a:t>
            </a:r>
            <a:endParaRPr lang="en-US" sz="2699" spc="53" dirty="0">
              <a:solidFill>
                <a:srgbClr val="FFFFFF"/>
              </a:solidFill>
              <a:latin typeface="Roboto"/>
            </a:endParaRPr>
          </a:p>
          <a:p>
            <a:pPr>
              <a:lnSpc>
                <a:spcPts val="3779"/>
              </a:lnSpc>
              <a:spcBef>
                <a:spcPct val="0"/>
              </a:spcBef>
            </a:pPr>
            <a:r>
              <a:rPr lang="en-US" sz="2699" spc="53" dirty="0">
                <a:solidFill>
                  <a:srgbClr val="FFFFFF"/>
                </a:solidFill>
                <a:latin typeface="Roboto"/>
              </a:rPr>
              <a:t>e-mail: </a:t>
            </a:r>
            <a:r>
              <a:rPr lang="pl-PL" sz="2699" spc="53" dirty="0" err="1">
                <a:solidFill>
                  <a:srgbClr val="FFFFFF"/>
                </a:solidFill>
                <a:latin typeface="Roboto"/>
              </a:rPr>
              <a:t>magdalena.slowik</a:t>
            </a:r>
            <a:r>
              <a:rPr lang="en-US" sz="2699" spc="53" dirty="0">
                <a:solidFill>
                  <a:srgbClr val="FFFFFF"/>
                </a:solidFill>
                <a:latin typeface="Roboto"/>
              </a:rPr>
              <a:t>@mail.umcs.pl </a:t>
            </a:r>
          </a:p>
          <a:p>
            <a:pPr>
              <a:lnSpc>
                <a:spcPts val="3779"/>
              </a:lnSpc>
              <a:spcBef>
                <a:spcPct val="0"/>
              </a:spcBef>
            </a:pPr>
            <a:r>
              <a:rPr lang="en-US" sz="2699" spc="53" dirty="0">
                <a:solidFill>
                  <a:srgbClr val="FFFFFF"/>
                </a:solidFill>
                <a:latin typeface="Roboto"/>
              </a:rPr>
              <a:t>tel. 81 537 51 71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18966" y="196691"/>
            <a:ext cx="4972745" cy="1741510"/>
          </a:xfrm>
          <a:prstGeom prst="rect">
            <a:avLst/>
          </a:prstGeom>
        </p:spPr>
      </p:pic>
      <p:pic>
        <p:nvPicPr>
          <p:cNvPr id="1026" name="Picture 2" descr="MacBook Pro">
            <a:extLst>
              <a:ext uri="{FF2B5EF4-FFF2-40B4-BE49-F238E27FC236}">
                <a16:creationId xmlns:a16="http://schemas.microsoft.com/office/drawing/2014/main" id="{BAA4BACD-4AC1-4880-A058-8EEFDB5CDF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88823" y="-100329"/>
            <a:ext cx="7314160" cy="6896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9412" y="8870247"/>
            <a:ext cx="18278588" cy="1416753"/>
          </a:xfrm>
          <a:prstGeom prst="rect">
            <a:avLst/>
          </a:prstGeom>
          <a:solidFill>
            <a:srgbClr val="1754F1"/>
          </a:solidFill>
        </p:spPr>
      </p:sp>
      <p:grpSp>
        <p:nvGrpSpPr>
          <p:cNvPr id="3" name="Group 3"/>
          <p:cNvGrpSpPr/>
          <p:nvPr/>
        </p:nvGrpSpPr>
        <p:grpSpPr>
          <a:xfrm>
            <a:off x="386674" y="805353"/>
            <a:ext cx="17514652" cy="7230239"/>
            <a:chOff x="0" y="0"/>
            <a:chExt cx="23352869" cy="9640318"/>
          </a:xfrm>
        </p:grpSpPr>
        <p:sp>
          <p:nvSpPr>
            <p:cNvPr id="4" name="TextBox 4"/>
            <p:cNvSpPr txBox="1"/>
            <p:nvPr/>
          </p:nvSpPr>
          <p:spPr>
            <a:xfrm>
              <a:off x="0" y="-109220"/>
              <a:ext cx="19385479" cy="7645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>
                <a:lnSpc>
                  <a:spcPts val="4800"/>
                </a:lnSpc>
                <a:spcBef>
                  <a:spcPct val="0"/>
                </a:spcBef>
              </a:pPr>
              <a:endParaRPr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1768316"/>
              <a:ext cx="23352869" cy="133201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8157"/>
                </a:lnSpc>
              </a:pPr>
              <a:r>
                <a:rPr lang="en-US" sz="6275">
                  <a:solidFill>
                    <a:srgbClr val="14110F"/>
                  </a:solidFill>
                  <a:latin typeface="Roboto Bold"/>
                </a:rPr>
                <a:t>Dostęp do uczelnianych serwisów - USOS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4261656"/>
              <a:ext cx="23352869" cy="536405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542"/>
                </a:lnSpc>
              </a:pPr>
              <a:r>
                <a:rPr lang="en-US" sz="2724" spc="54" dirty="0" err="1">
                  <a:solidFill>
                    <a:srgbClr val="14110F"/>
                  </a:solidFill>
                  <a:latin typeface="Roboto"/>
                </a:rPr>
                <a:t>Aktywacja</a:t>
              </a:r>
              <a:r>
                <a:rPr lang="en-US" sz="2724" spc="54" dirty="0">
                  <a:solidFill>
                    <a:srgbClr val="14110F"/>
                  </a:solidFill>
                  <a:latin typeface="Roboto"/>
                </a:rPr>
                <a:t> </a:t>
              </a:r>
              <a:r>
                <a:rPr lang="en-US" sz="2724" spc="54" dirty="0" err="1">
                  <a:solidFill>
                    <a:srgbClr val="14110F"/>
                  </a:solidFill>
                  <a:latin typeface="Roboto"/>
                </a:rPr>
                <a:t>konta</a:t>
              </a:r>
              <a:r>
                <a:rPr lang="en-US" sz="2724" spc="54" dirty="0">
                  <a:solidFill>
                    <a:srgbClr val="14110F"/>
                  </a:solidFill>
                  <a:latin typeface="Roboto"/>
                </a:rPr>
                <a:t> w USOS </a:t>
              </a:r>
              <a:r>
                <a:rPr lang="en-US" sz="2724" spc="54" dirty="0" err="1">
                  <a:solidFill>
                    <a:srgbClr val="14110F"/>
                  </a:solidFill>
                  <a:latin typeface="Roboto"/>
                </a:rPr>
                <a:t>możliwa</a:t>
              </a:r>
              <a:r>
                <a:rPr lang="en-US" sz="2724" spc="54" dirty="0">
                  <a:solidFill>
                    <a:srgbClr val="14110F"/>
                  </a:solidFill>
                  <a:latin typeface="Roboto"/>
                </a:rPr>
                <a:t> jest po 2-3 </a:t>
              </a:r>
              <a:r>
                <a:rPr lang="en-US" sz="2724" spc="54" dirty="0" err="1">
                  <a:solidFill>
                    <a:srgbClr val="14110F"/>
                  </a:solidFill>
                  <a:latin typeface="Roboto"/>
                </a:rPr>
                <a:t>dniach</a:t>
              </a:r>
              <a:r>
                <a:rPr lang="en-US" sz="2724" spc="54" dirty="0">
                  <a:solidFill>
                    <a:srgbClr val="14110F"/>
                  </a:solidFill>
                  <a:latin typeface="Roboto"/>
                </a:rPr>
                <a:t> od </a:t>
              </a:r>
              <a:r>
                <a:rPr lang="en-US" sz="2724" spc="54" dirty="0" err="1">
                  <a:solidFill>
                    <a:srgbClr val="14110F"/>
                  </a:solidFill>
                  <a:latin typeface="Roboto"/>
                </a:rPr>
                <a:t>zawarcia</a:t>
              </a:r>
              <a:r>
                <a:rPr lang="en-US" sz="2724" spc="54" dirty="0">
                  <a:solidFill>
                    <a:srgbClr val="14110F"/>
                  </a:solidFill>
                  <a:latin typeface="Roboto"/>
                </a:rPr>
                <a:t> </a:t>
              </a:r>
              <a:r>
                <a:rPr lang="en-US" sz="2724" spc="54" dirty="0" err="1">
                  <a:solidFill>
                    <a:srgbClr val="14110F"/>
                  </a:solidFill>
                  <a:latin typeface="Roboto"/>
                </a:rPr>
                <a:t>umowy</a:t>
              </a:r>
              <a:r>
                <a:rPr lang="en-US" sz="2724" spc="54" dirty="0">
                  <a:solidFill>
                    <a:srgbClr val="14110F"/>
                  </a:solidFill>
                  <a:latin typeface="Roboto"/>
                </a:rPr>
                <a:t> (po </a:t>
              </a:r>
              <a:r>
                <a:rPr lang="en-US" sz="2724" spc="54" dirty="0" err="1">
                  <a:solidFill>
                    <a:srgbClr val="14110F"/>
                  </a:solidFill>
                  <a:latin typeface="Roboto"/>
                </a:rPr>
                <a:t>migracji</a:t>
              </a:r>
              <a:r>
                <a:rPr lang="en-US" sz="2724" spc="54" dirty="0">
                  <a:solidFill>
                    <a:srgbClr val="14110F"/>
                  </a:solidFill>
                  <a:latin typeface="Roboto"/>
                </a:rPr>
                <a:t> </a:t>
              </a:r>
              <a:r>
                <a:rPr lang="en-US" sz="2724" spc="54" dirty="0" err="1">
                  <a:solidFill>
                    <a:srgbClr val="14110F"/>
                  </a:solidFill>
                  <a:latin typeface="Roboto"/>
                </a:rPr>
                <a:t>danych</a:t>
              </a:r>
              <a:r>
                <a:rPr lang="en-US" sz="2724" spc="54" dirty="0">
                  <a:solidFill>
                    <a:srgbClr val="14110F"/>
                  </a:solidFill>
                  <a:latin typeface="Roboto"/>
                </a:rPr>
                <a:t>)</a:t>
              </a:r>
              <a:r>
                <a:rPr lang="pl-PL" sz="2724" spc="54" dirty="0">
                  <a:solidFill>
                    <a:srgbClr val="14110F"/>
                  </a:solidFill>
                  <a:latin typeface="Roboto"/>
                </a:rPr>
                <a:t>.</a:t>
              </a:r>
              <a:endParaRPr lang="en-US" sz="2724" spc="54" dirty="0">
                <a:solidFill>
                  <a:srgbClr val="14110F"/>
                </a:solidFill>
                <a:latin typeface="Roboto"/>
              </a:endParaRPr>
            </a:p>
            <a:p>
              <a:pPr>
                <a:lnSpc>
                  <a:spcPts val="3542"/>
                </a:lnSpc>
              </a:pPr>
              <a:endParaRPr lang="en-US" sz="2724" spc="54" dirty="0">
                <a:solidFill>
                  <a:srgbClr val="14110F"/>
                </a:solidFill>
                <a:latin typeface="Roboto"/>
              </a:endParaRPr>
            </a:p>
            <a:p>
              <a:pPr>
                <a:lnSpc>
                  <a:spcPts val="3542"/>
                </a:lnSpc>
              </a:pPr>
              <a:r>
                <a:rPr lang="en-US" sz="2724" spc="54" dirty="0">
                  <a:solidFill>
                    <a:srgbClr val="14110F"/>
                  </a:solidFill>
                  <a:latin typeface="Roboto"/>
                </a:rPr>
                <a:t>•</a:t>
              </a:r>
              <a:r>
                <a:rPr lang="en-US" sz="2724" spc="54" dirty="0" err="1">
                  <a:solidFill>
                    <a:srgbClr val="14110F"/>
                  </a:solidFill>
                  <a:latin typeface="Roboto"/>
                </a:rPr>
                <a:t>Najważniejsze</a:t>
              </a:r>
              <a:r>
                <a:rPr lang="en-US" sz="2724" spc="54" dirty="0">
                  <a:solidFill>
                    <a:srgbClr val="14110F"/>
                  </a:solidFill>
                  <a:latin typeface="Roboto"/>
                </a:rPr>
                <a:t> </a:t>
              </a:r>
              <a:r>
                <a:rPr lang="en-US" sz="2724" spc="54" dirty="0" err="1">
                  <a:solidFill>
                    <a:srgbClr val="14110F"/>
                  </a:solidFill>
                  <a:latin typeface="Roboto"/>
                </a:rPr>
                <a:t>informacje</a:t>
              </a:r>
              <a:r>
                <a:rPr lang="en-US" sz="2724" spc="54" dirty="0">
                  <a:solidFill>
                    <a:srgbClr val="14110F"/>
                  </a:solidFill>
                  <a:latin typeface="Roboto"/>
                </a:rPr>
                <a:t>: </a:t>
              </a:r>
              <a:r>
                <a:rPr lang="en-US" sz="2724" spc="54" dirty="0">
                  <a:solidFill>
                    <a:srgbClr val="14110F"/>
                  </a:solidFill>
                  <a:latin typeface="Roboto"/>
                  <a:hlinkClick r:id="rId2"/>
                </a:rPr>
                <a:t>https://www.umcs.pl/pl/jak-sie-zalogowac,22925.htm</a:t>
              </a:r>
              <a:r>
                <a:rPr lang="en-US" sz="2724" spc="54" dirty="0">
                  <a:solidFill>
                    <a:srgbClr val="14110F"/>
                  </a:solidFill>
                  <a:latin typeface="Roboto"/>
                </a:rPr>
                <a:t> </a:t>
              </a:r>
            </a:p>
            <a:p>
              <a:pPr>
                <a:lnSpc>
                  <a:spcPts val="3542"/>
                </a:lnSpc>
              </a:pPr>
              <a:r>
                <a:rPr lang="en-US" sz="2724" spc="54" dirty="0">
                  <a:solidFill>
                    <a:srgbClr val="14110F"/>
                  </a:solidFill>
                  <a:latin typeface="Roboto"/>
                </a:rPr>
                <a:t>•</a:t>
              </a:r>
              <a:r>
                <a:rPr lang="en-US" sz="2724" spc="54" dirty="0" err="1">
                  <a:solidFill>
                    <a:srgbClr val="14110F"/>
                  </a:solidFill>
                  <a:latin typeface="Roboto"/>
                </a:rPr>
                <a:t>Instrukcja</a:t>
              </a:r>
              <a:r>
                <a:rPr lang="en-US" sz="2724" spc="54" dirty="0">
                  <a:solidFill>
                    <a:srgbClr val="14110F"/>
                  </a:solidFill>
                  <a:latin typeface="Roboto"/>
                </a:rPr>
                <a:t> </a:t>
              </a:r>
              <a:r>
                <a:rPr lang="en-US" sz="2724" spc="54" dirty="0" err="1">
                  <a:solidFill>
                    <a:srgbClr val="14110F"/>
                  </a:solidFill>
                  <a:latin typeface="Roboto"/>
                </a:rPr>
                <a:t>logowania</a:t>
              </a:r>
              <a:r>
                <a:rPr lang="en-US" sz="2724" spc="54" dirty="0">
                  <a:solidFill>
                    <a:srgbClr val="14110F"/>
                  </a:solidFill>
                  <a:latin typeface="Roboto"/>
                </a:rPr>
                <a:t> w </a:t>
              </a:r>
              <a:r>
                <a:rPr lang="en-US" sz="2724" spc="54" dirty="0" err="1">
                  <a:solidFill>
                    <a:srgbClr val="14110F"/>
                  </a:solidFill>
                  <a:latin typeface="Roboto"/>
                </a:rPr>
                <a:t>Punkcie</a:t>
              </a:r>
              <a:r>
                <a:rPr lang="en-US" sz="2724" spc="54" dirty="0">
                  <a:solidFill>
                    <a:srgbClr val="14110F"/>
                  </a:solidFill>
                  <a:latin typeface="Roboto"/>
                </a:rPr>
                <a:t> </a:t>
              </a:r>
              <a:r>
                <a:rPr lang="en-US" sz="2724" spc="54" dirty="0" err="1">
                  <a:solidFill>
                    <a:srgbClr val="14110F"/>
                  </a:solidFill>
                  <a:latin typeface="Roboto"/>
                </a:rPr>
                <a:t>Logowania</a:t>
              </a:r>
              <a:r>
                <a:rPr lang="en-US" sz="2724" spc="54" dirty="0">
                  <a:solidFill>
                    <a:srgbClr val="14110F"/>
                  </a:solidFill>
                  <a:latin typeface="Roboto"/>
                </a:rPr>
                <a:t>: </a:t>
              </a:r>
              <a:r>
                <a:rPr lang="en-US" sz="2724" spc="54" dirty="0">
                  <a:solidFill>
                    <a:srgbClr val="14110F"/>
                  </a:solidFill>
                  <a:latin typeface="Roboto"/>
                  <a:hlinkClick r:id="rId2"/>
                </a:rPr>
                <a:t>https://login.umcs.pl/passwd-change/reset/activate</a:t>
              </a:r>
              <a:endParaRPr lang="en-US" sz="2724" spc="54" dirty="0">
                <a:solidFill>
                  <a:srgbClr val="14110F"/>
                </a:solidFill>
                <a:latin typeface="Roboto"/>
              </a:endParaRPr>
            </a:p>
            <a:p>
              <a:pPr>
                <a:lnSpc>
                  <a:spcPts val="3542"/>
                </a:lnSpc>
              </a:pPr>
              <a:r>
                <a:rPr lang="en-US" sz="2724" spc="54" dirty="0">
                  <a:solidFill>
                    <a:srgbClr val="14110F"/>
                  </a:solidFill>
                  <a:latin typeface="Roboto"/>
                </a:rPr>
                <a:t>•Po </a:t>
              </a:r>
              <a:r>
                <a:rPr lang="en-US" sz="2724" spc="54" dirty="0" err="1">
                  <a:solidFill>
                    <a:srgbClr val="14110F"/>
                  </a:solidFill>
                  <a:latin typeface="Roboto"/>
                </a:rPr>
                <a:t>aktywacji</a:t>
              </a:r>
              <a:r>
                <a:rPr lang="en-US" sz="2724" spc="54" dirty="0">
                  <a:solidFill>
                    <a:srgbClr val="14110F"/>
                  </a:solidFill>
                  <a:latin typeface="Roboto"/>
                </a:rPr>
                <a:t> </a:t>
              </a:r>
              <a:r>
                <a:rPr lang="en-US" sz="2724" spc="54" dirty="0" err="1">
                  <a:solidFill>
                    <a:srgbClr val="14110F"/>
                  </a:solidFill>
                  <a:latin typeface="Roboto"/>
                </a:rPr>
                <a:t>konta</a:t>
              </a:r>
              <a:r>
                <a:rPr lang="en-US" sz="2724" spc="54" dirty="0">
                  <a:solidFill>
                    <a:srgbClr val="14110F"/>
                  </a:solidFill>
                  <a:latin typeface="Roboto"/>
                </a:rPr>
                <a:t> w USOS </a:t>
              </a:r>
              <a:r>
                <a:rPr lang="en-US" sz="2724" spc="54" dirty="0" err="1">
                  <a:solidFill>
                    <a:srgbClr val="14110F"/>
                  </a:solidFill>
                  <a:latin typeface="Roboto"/>
                </a:rPr>
                <a:t>można</a:t>
              </a:r>
              <a:r>
                <a:rPr lang="en-US" sz="2724" spc="54" dirty="0">
                  <a:solidFill>
                    <a:srgbClr val="14110F"/>
                  </a:solidFill>
                  <a:latin typeface="Roboto"/>
                </a:rPr>
                <a:t> </a:t>
              </a:r>
              <a:r>
                <a:rPr lang="en-US" sz="2724" spc="54" dirty="0" err="1">
                  <a:solidFill>
                    <a:srgbClr val="14110F"/>
                  </a:solidFill>
                  <a:latin typeface="Roboto"/>
                </a:rPr>
                <a:t>się</a:t>
              </a:r>
              <a:r>
                <a:rPr lang="en-US" sz="2724" spc="54" dirty="0">
                  <a:solidFill>
                    <a:srgbClr val="14110F"/>
                  </a:solidFill>
                  <a:latin typeface="Roboto"/>
                </a:rPr>
                <a:t> do </a:t>
              </a:r>
              <a:r>
                <a:rPr lang="en-US" sz="2724" spc="54" dirty="0" err="1">
                  <a:solidFill>
                    <a:srgbClr val="14110F"/>
                  </a:solidFill>
                  <a:latin typeface="Roboto"/>
                </a:rPr>
                <a:t>niego</a:t>
              </a:r>
              <a:r>
                <a:rPr lang="en-US" sz="2724" spc="54" dirty="0">
                  <a:solidFill>
                    <a:srgbClr val="14110F"/>
                  </a:solidFill>
                  <a:latin typeface="Roboto"/>
                </a:rPr>
                <a:t> </a:t>
              </a:r>
              <a:r>
                <a:rPr lang="en-US" sz="2724" spc="54" dirty="0" err="1">
                  <a:solidFill>
                    <a:srgbClr val="14110F"/>
                  </a:solidFill>
                  <a:latin typeface="Roboto"/>
                </a:rPr>
                <a:t>zalogować</a:t>
              </a:r>
              <a:r>
                <a:rPr lang="en-US" sz="2724" spc="54" dirty="0">
                  <a:solidFill>
                    <a:srgbClr val="14110F"/>
                  </a:solidFill>
                  <a:latin typeface="Roboto"/>
                </a:rPr>
                <a:t> </a:t>
              </a:r>
              <a:r>
                <a:rPr lang="en-US" sz="2724" spc="54" dirty="0" err="1">
                  <a:solidFill>
                    <a:srgbClr val="14110F"/>
                  </a:solidFill>
                  <a:latin typeface="Roboto"/>
                </a:rPr>
                <a:t>korzystając</a:t>
              </a:r>
              <a:r>
                <a:rPr lang="en-US" sz="2724" spc="54" dirty="0">
                  <a:solidFill>
                    <a:srgbClr val="14110F"/>
                  </a:solidFill>
                  <a:latin typeface="Roboto"/>
                </a:rPr>
                <a:t> z </a:t>
              </a:r>
              <a:r>
                <a:rPr lang="en-US" sz="2724" spc="54" dirty="0" err="1">
                  <a:solidFill>
                    <a:srgbClr val="14110F"/>
                  </a:solidFill>
                  <a:latin typeface="Roboto"/>
                </a:rPr>
                <a:t>linka</a:t>
              </a:r>
              <a:r>
                <a:rPr lang="en-US" sz="2724" spc="54" dirty="0">
                  <a:solidFill>
                    <a:srgbClr val="14110F"/>
                  </a:solidFill>
                  <a:latin typeface="Roboto"/>
                </a:rPr>
                <a:t>: </a:t>
              </a:r>
              <a:r>
                <a:rPr lang="en-US" sz="2724" spc="54" dirty="0">
                  <a:solidFill>
                    <a:srgbClr val="14110F"/>
                  </a:solidFill>
                  <a:latin typeface="Roboto"/>
                  <a:hlinkClick r:id="rId3"/>
                </a:rPr>
                <a:t>https://usosweb.umcs.pl/</a:t>
              </a:r>
              <a:endParaRPr lang="en-US" sz="2724" spc="54" dirty="0">
                <a:solidFill>
                  <a:srgbClr val="14110F"/>
                </a:solidFill>
                <a:latin typeface="Roboto"/>
              </a:endParaRPr>
            </a:p>
            <a:p>
              <a:pPr>
                <a:lnSpc>
                  <a:spcPts val="3542"/>
                </a:lnSpc>
              </a:pPr>
              <a:endParaRPr lang="en-US" sz="2724" spc="54" dirty="0">
                <a:solidFill>
                  <a:srgbClr val="14110F"/>
                </a:solidFill>
                <a:latin typeface="Roboto"/>
              </a:endParaRPr>
            </a:p>
            <a:p>
              <a:pPr>
                <a:lnSpc>
                  <a:spcPts val="3542"/>
                </a:lnSpc>
              </a:pPr>
              <a:r>
                <a:rPr lang="en-US" sz="2724" spc="54" dirty="0" err="1">
                  <a:solidFill>
                    <a:srgbClr val="14110F"/>
                  </a:solidFill>
                  <a:latin typeface="Roboto"/>
                </a:rPr>
                <a:t>Przydatne</a:t>
              </a:r>
              <a:r>
                <a:rPr lang="en-US" sz="2724" spc="54" dirty="0">
                  <a:solidFill>
                    <a:srgbClr val="14110F"/>
                  </a:solidFill>
                  <a:latin typeface="Roboto"/>
                </a:rPr>
                <a:t> </a:t>
              </a:r>
              <a:r>
                <a:rPr lang="en-US" sz="2724" spc="54" dirty="0" err="1">
                  <a:solidFill>
                    <a:srgbClr val="14110F"/>
                  </a:solidFill>
                  <a:latin typeface="Roboto"/>
                </a:rPr>
                <a:t>instrukcje</a:t>
              </a:r>
              <a:r>
                <a:rPr lang="en-US" sz="2724" spc="54" dirty="0">
                  <a:solidFill>
                    <a:srgbClr val="14110F"/>
                  </a:solidFill>
                  <a:latin typeface="Roboto"/>
                </a:rPr>
                <a:t> </a:t>
              </a:r>
              <a:r>
                <a:rPr lang="en-US" sz="2724" spc="54" dirty="0" err="1">
                  <a:solidFill>
                    <a:srgbClr val="14110F"/>
                  </a:solidFill>
                  <a:latin typeface="Roboto"/>
                </a:rPr>
                <a:t>dla</a:t>
              </a:r>
              <a:r>
                <a:rPr lang="en-US" sz="2724" spc="54" dirty="0">
                  <a:solidFill>
                    <a:srgbClr val="14110F"/>
                  </a:solidFill>
                  <a:latin typeface="Roboto"/>
                </a:rPr>
                <a:t> </a:t>
              </a:r>
              <a:r>
                <a:rPr lang="en-US" sz="2724" spc="54" dirty="0" err="1">
                  <a:solidFill>
                    <a:srgbClr val="14110F"/>
                  </a:solidFill>
                  <a:latin typeface="Roboto"/>
                </a:rPr>
                <a:t>obsługi</a:t>
              </a:r>
              <a:r>
                <a:rPr lang="en-US" sz="2724" spc="54" dirty="0">
                  <a:solidFill>
                    <a:srgbClr val="14110F"/>
                  </a:solidFill>
                  <a:latin typeface="Roboto"/>
                </a:rPr>
                <a:t> USOS </a:t>
              </a:r>
              <a:r>
                <a:rPr lang="en-US" sz="2724" spc="54" dirty="0" err="1">
                  <a:solidFill>
                    <a:srgbClr val="14110F"/>
                  </a:solidFill>
                  <a:latin typeface="Roboto"/>
                </a:rPr>
                <a:t>na</a:t>
              </a:r>
              <a:r>
                <a:rPr lang="en-US" sz="2724" spc="54" dirty="0">
                  <a:solidFill>
                    <a:srgbClr val="14110F"/>
                  </a:solidFill>
                  <a:latin typeface="Roboto"/>
                </a:rPr>
                <a:t> </a:t>
              </a:r>
              <a:r>
                <a:rPr lang="en-US" sz="2724" spc="54" dirty="0" err="1">
                  <a:solidFill>
                    <a:srgbClr val="14110F"/>
                  </a:solidFill>
                  <a:latin typeface="Roboto"/>
                </a:rPr>
                <a:t>kolejnej</a:t>
              </a:r>
              <a:r>
                <a:rPr lang="en-US" sz="2724" spc="54" dirty="0">
                  <a:solidFill>
                    <a:srgbClr val="14110F"/>
                  </a:solidFill>
                  <a:latin typeface="Roboto"/>
                </a:rPr>
                <a:t> </a:t>
              </a:r>
              <a:r>
                <a:rPr lang="en-US" sz="2724" spc="54" dirty="0" err="1">
                  <a:solidFill>
                    <a:srgbClr val="14110F"/>
                  </a:solidFill>
                  <a:latin typeface="Roboto"/>
                </a:rPr>
                <a:t>stronie</a:t>
              </a:r>
              <a:r>
                <a:rPr lang="pl-PL" sz="2724" spc="54" dirty="0">
                  <a:solidFill>
                    <a:srgbClr val="14110F"/>
                  </a:solidFill>
                  <a:latin typeface="Roboto"/>
                </a:rPr>
                <a:t>.</a:t>
              </a:r>
              <a:endParaRPr lang="en-US" sz="2724" spc="54" dirty="0">
                <a:solidFill>
                  <a:srgbClr val="14110F"/>
                </a:solidFill>
                <a:latin typeface="Roboto"/>
              </a:endParaRPr>
            </a:p>
            <a:p>
              <a:pPr>
                <a:lnSpc>
                  <a:spcPts val="3542"/>
                </a:lnSpc>
              </a:pPr>
              <a:endParaRPr lang="en-US" sz="2724" spc="54" dirty="0">
                <a:solidFill>
                  <a:srgbClr val="14110F"/>
                </a:solidFill>
                <a:latin typeface="Roboto"/>
              </a:endParaRPr>
            </a:p>
            <a:p>
              <a:pPr marL="0" lvl="1" indent="0" algn="l">
                <a:lnSpc>
                  <a:spcPts val="3542"/>
                </a:lnSpc>
                <a:spcBef>
                  <a:spcPct val="0"/>
                </a:spcBef>
              </a:pPr>
              <a:endParaRPr lang="en-US" sz="2724" spc="54" dirty="0">
                <a:solidFill>
                  <a:srgbClr val="14110F"/>
                </a:solidFill>
                <a:latin typeface="Roboto"/>
              </a:endParaRPr>
            </a:p>
          </p:txBody>
        </p:sp>
      </p:grpSp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218966" y="196691"/>
            <a:ext cx="4972745" cy="174151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461468" y="2441993"/>
            <a:ext cx="15860534" cy="1231169"/>
            <a:chOff x="0" y="0"/>
            <a:chExt cx="21147379" cy="1641558"/>
          </a:xfrm>
        </p:grpSpPr>
        <p:sp>
          <p:nvSpPr>
            <p:cNvPr id="6" name="TextBox 6"/>
            <p:cNvSpPr txBox="1"/>
            <p:nvPr/>
          </p:nvSpPr>
          <p:spPr>
            <a:xfrm>
              <a:off x="0" y="-66675"/>
              <a:ext cx="21147379" cy="11918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7214"/>
                </a:lnSpc>
                <a:spcBef>
                  <a:spcPct val="0"/>
                </a:spcBef>
              </a:pPr>
              <a:r>
                <a:rPr lang="en-US" sz="5549" spc="110" dirty="0" err="1">
                  <a:solidFill>
                    <a:srgbClr val="14110F"/>
                  </a:solidFill>
                  <a:latin typeface="Roboto Bold"/>
                </a:rPr>
                <a:t>Instrukcje</a:t>
              </a:r>
              <a:r>
                <a:rPr lang="en-US" sz="5549" spc="110" dirty="0">
                  <a:solidFill>
                    <a:srgbClr val="14110F"/>
                  </a:solidFill>
                  <a:latin typeface="Roboto Bold"/>
                </a:rPr>
                <a:t> </a:t>
              </a:r>
              <a:r>
                <a:rPr lang="en-US" sz="5549" spc="110" dirty="0" err="1">
                  <a:solidFill>
                    <a:srgbClr val="14110F"/>
                  </a:solidFill>
                  <a:latin typeface="Roboto Bold"/>
                </a:rPr>
                <a:t>obsługi</a:t>
              </a:r>
              <a:r>
                <a:rPr lang="en-US" sz="5549" spc="110" dirty="0">
                  <a:solidFill>
                    <a:srgbClr val="14110F"/>
                  </a:solidFill>
                  <a:latin typeface="Roboto Bold"/>
                </a:rPr>
                <a:t> </a:t>
              </a:r>
              <a:r>
                <a:rPr lang="pl-PL" sz="5549" spc="110">
                  <a:solidFill>
                    <a:srgbClr val="14110F"/>
                  </a:solidFill>
                  <a:latin typeface="Roboto Bold"/>
                </a:rPr>
                <a:t>systemu</a:t>
              </a:r>
              <a:r>
                <a:rPr lang="en-US" sz="5549" spc="110">
                  <a:solidFill>
                    <a:srgbClr val="14110F"/>
                  </a:solidFill>
                  <a:latin typeface="Roboto Bold"/>
                </a:rPr>
                <a:t> </a:t>
              </a:r>
              <a:r>
                <a:rPr lang="en-US" sz="5549" spc="110" dirty="0">
                  <a:solidFill>
                    <a:srgbClr val="14110F"/>
                  </a:solidFill>
                  <a:latin typeface="Roboto Bold"/>
                </a:rPr>
                <a:t>USOS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1281725"/>
              <a:ext cx="21147379" cy="3318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02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8" name="AutoShape 8"/>
          <p:cNvSpPr/>
          <p:nvPr/>
        </p:nvSpPr>
        <p:spPr>
          <a:xfrm>
            <a:off x="9412" y="8870247"/>
            <a:ext cx="18278588" cy="1416753"/>
          </a:xfrm>
          <a:prstGeom prst="rect">
            <a:avLst/>
          </a:prstGeom>
          <a:solidFill>
            <a:srgbClr val="1754F1"/>
          </a:solidFill>
        </p:spPr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18966" y="196691"/>
            <a:ext cx="4972745" cy="1741510"/>
          </a:xfrm>
          <a:prstGeom prst="rect">
            <a:avLst/>
          </a:prstGeom>
        </p:spPr>
      </p:pic>
      <p:sp>
        <p:nvSpPr>
          <p:cNvPr id="10" name="Prostokąt 9">
            <a:extLst>
              <a:ext uri="{FF2B5EF4-FFF2-40B4-BE49-F238E27FC236}">
                <a16:creationId xmlns:a16="http://schemas.microsoft.com/office/drawing/2014/main" id="{95A8D736-D994-4845-B8AC-1C8D8E2CF67A}"/>
              </a:ext>
            </a:extLst>
          </p:cNvPr>
          <p:cNvSpPr/>
          <p:nvPr/>
        </p:nvSpPr>
        <p:spPr>
          <a:xfrm>
            <a:off x="461468" y="3769584"/>
            <a:ext cx="16378732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pl-PL" sz="4000" dirty="0">
                <a:hlinkClick r:id="rId3"/>
              </a:rPr>
              <a:t>Instrukcja wprowadzania sylabusa w systemie USOS</a:t>
            </a:r>
            <a:endParaRPr lang="pl-PL" sz="40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pl-PL" sz="4000" dirty="0">
                <a:hlinkClick r:id="rId4"/>
              </a:rPr>
              <a:t>Instrukcja opracowywania sylabusa na Wydziale Ekonomicznym</a:t>
            </a:r>
            <a:r>
              <a:rPr lang="pl-PL" sz="4000" dirty="0"/>
              <a:t> (sylabus zajęć należy opracować przed rozpoczęciem semestru)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pl-PL" sz="4000" dirty="0">
                <a:hlinkClick r:id="rId5"/>
              </a:rPr>
              <a:t>Wydruk listy studentów w systemie USOS</a:t>
            </a:r>
            <a:r>
              <a:rPr lang="pl-PL" sz="4000" dirty="0"/>
              <a:t> (</a:t>
            </a:r>
            <a:r>
              <a:rPr lang="pl-PL" sz="4000" dirty="0" err="1"/>
              <a:t>np.do</a:t>
            </a:r>
            <a:r>
              <a:rPr lang="pl-PL" sz="4000" dirty="0"/>
              <a:t> weryfikowania obecność na zajęciach)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pl-PL" sz="4000" dirty="0">
                <a:hlinkClick r:id="rId6"/>
              </a:rPr>
              <a:t>Wysyłanie wiadomości mail do studentów w systemie USOS</a:t>
            </a:r>
            <a:endParaRPr lang="pl-PL" sz="40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pl-PL" sz="4000" dirty="0">
                <a:hlinkClick r:id="rId7"/>
              </a:rPr>
              <a:t>Wprowadzanie ocen w systemie USOS</a:t>
            </a:r>
            <a:endParaRPr lang="pl-PL" sz="4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6"/>
          <p:cNvSpPr txBox="1"/>
          <p:nvPr/>
        </p:nvSpPr>
        <p:spPr>
          <a:xfrm>
            <a:off x="10831576" y="4484019"/>
            <a:ext cx="670705" cy="5867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679"/>
              </a:lnSpc>
              <a:spcBef>
                <a:spcPct val="0"/>
              </a:spcBef>
            </a:pPr>
            <a:r>
              <a:rPr lang="en-US" sz="3599" spc="-35" dirty="0">
                <a:solidFill>
                  <a:srgbClr val="FFFFFF"/>
                </a:solidFill>
                <a:latin typeface="Roboto"/>
              </a:rPr>
              <a:t>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4877433" y="4484019"/>
            <a:ext cx="670705" cy="5867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679"/>
              </a:lnSpc>
              <a:spcBef>
                <a:spcPct val="0"/>
              </a:spcBef>
            </a:pPr>
            <a:r>
              <a:rPr lang="en-US" sz="3599" spc="-35">
                <a:solidFill>
                  <a:srgbClr val="FFFFFF"/>
                </a:solidFill>
                <a:latin typeface="Roboto"/>
              </a:rPr>
              <a:t>4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7725058" y="1219444"/>
            <a:ext cx="9419941" cy="774383"/>
            <a:chOff x="0" y="901330"/>
            <a:chExt cx="15378112" cy="1032511"/>
          </a:xfrm>
        </p:grpSpPr>
        <p:sp>
          <p:nvSpPr>
            <p:cNvPr id="23" name="TextBox 23"/>
            <p:cNvSpPr txBox="1"/>
            <p:nvPr/>
          </p:nvSpPr>
          <p:spPr>
            <a:xfrm>
              <a:off x="0" y="1365854"/>
              <a:ext cx="15378112" cy="4915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3079"/>
                </a:lnSpc>
                <a:spcBef>
                  <a:spcPct val="0"/>
                </a:spcBef>
              </a:pPr>
              <a:endParaRPr lang="en-US" sz="2200" spc="43" dirty="0">
                <a:solidFill>
                  <a:srgbClr val="14110F"/>
                </a:solidFill>
                <a:latin typeface="Roboto"/>
              </a:endParaRP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842066" y="901330"/>
              <a:ext cx="5651121" cy="103251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 algn="l">
                <a:lnSpc>
                  <a:spcPts val="6240"/>
                </a:lnSpc>
                <a:spcBef>
                  <a:spcPct val="0"/>
                </a:spcBef>
              </a:pPr>
              <a:r>
                <a:rPr lang="pl-PL" sz="4800" spc="-48" dirty="0">
                  <a:solidFill>
                    <a:srgbClr val="14110F"/>
                  </a:solidFill>
                  <a:latin typeface="Roboto Bold"/>
                </a:rPr>
                <a:t>MS </a:t>
              </a:r>
              <a:r>
                <a:rPr lang="pl-PL" sz="4800" spc="-48" dirty="0" err="1">
                  <a:solidFill>
                    <a:srgbClr val="14110F"/>
                  </a:solidFill>
                  <a:latin typeface="Roboto Bold"/>
                </a:rPr>
                <a:t>Teams</a:t>
              </a:r>
              <a:endParaRPr lang="en-US" sz="4800" spc="-48" dirty="0">
                <a:solidFill>
                  <a:srgbClr val="14110F"/>
                </a:solidFill>
                <a:latin typeface="Roboto Bold"/>
              </a:endParaRPr>
            </a:p>
          </p:txBody>
        </p:sp>
      </p:grpSp>
      <p:sp>
        <p:nvSpPr>
          <p:cNvPr id="28" name="AutoShape 28"/>
          <p:cNvSpPr/>
          <p:nvPr/>
        </p:nvSpPr>
        <p:spPr>
          <a:xfrm>
            <a:off x="9412" y="8870247"/>
            <a:ext cx="18278588" cy="1416753"/>
          </a:xfrm>
          <a:prstGeom prst="rect">
            <a:avLst/>
          </a:prstGeom>
          <a:solidFill>
            <a:srgbClr val="1754F1"/>
          </a:solidFill>
        </p:spPr>
      </p:sp>
      <p:pic>
        <p:nvPicPr>
          <p:cNvPr id="29" name="Picture 9">
            <a:extLst>
              <a:ext uri="{FF2B5EF4-FFF2-40B4-BE49-F238E27FC236}">
                <a16:creationId xmlns:a16="http://schemas.microsoft.com/office/drawing/2014/main" id="{B75C23F6-C277-4555-A19D-A3AC408BD10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18966" y="196691"/>
            <a:ext cx="4972745" cy="1741510"/>
          </a:xfrm>
          <a:prstGeom prst="rect">
            <a:avLst/>
          </a:prstGeom>
        </p:spPr>
      </p:pic>
      <p:sp>
        <p:nvSpPr>
          <p:cNvPr id="30" name="Prostokąt 29">
            <a:extLst>
              <a:ext uri="{FF2B5EF4-FFF2-40B4-BE49-F238E27FC236}">
                <a16:creationId xmlns:a16="http://schemas.microsoft.com/office/drawing/2014/main" id="{0F5BB978-5785-472A-BCB5-F71161E10767}"/>
              </a:ext>
            </a:extLst>
          </p:cNvPr>
          <p:cNvSpPr/>
          <p:nvPr/>
        </p:nvSpPr>
        <p:spPr>
          <a:xfrm>
            <a:off x="533400" y="2325648"/>
            <a:ext cx="9144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l-PL" sz="2800" dirty="0">
                <a:hlinkClick r:id="rId3"/>
              </a:rPr>
              <a:t>Instrukcja aktywacji MS </a:t>
            </a:r>
            <a:r>
              <a:rPr lang="pl-PL" sz="2800" dirty="0" err="1">
                <a:hlinkClick r:id="rId3"/>
              </a:rPr>
              <a:t>Teams</a:t>
            </a:r>
            <a:endParaRPr lang="pl-PL" sz="2800" dirty="0"/>
          </a:p>
          <a:p>
            <a:r>
              <a:rPr lang="pl-PL" sz="2800" dirty="0">
                <a:hlinkClick r:id="rId4"/>
              </a:rPr>
              <a:t>Instrukcje związane z wykorzystywaniem MS </a:t>
            </a:r>
            <a:r>
              <a:rPr lang="pl-PL" sz="2800" dirty="0" err="1">
                <a:hlinkClick r:id="rId4"/>
              </a:rPr>
              <a:t>Teams</a:t>
            </a:r>
            <a:endParaRPr lang="pl-PL" sz="2800" dirty="0"/>
          </a:p>
        </p:txBody>
      </p:sp>
      <p:sp>
        <p:nvSpPr>
          <p:cNvPr id="31" name="Symbol zastępczy zawartości 2">
            <a:extLst>
              <a:ext uri="{FF2B5EF4-FFF2-40B4-BE49-F238E27FC236}">
                <a16:creationId xmlns:a16="http://schemas.microsoft.com/office/drawing/2014/main" id="{87A76B30-D048-48F9-993D-742FD1F9BE50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pl-PL" dirty="0"/>
          </a:p>
          <a:p>
            <a:pPr marL="0" indent="0">
              <a:buFont typeface="Arial" pitchFamily="34" charset="0"/>
              <a:buNone/>
            </a:pPr>
            <a:endParaRPr lang="pl-PL" dirty="0"/>
          </a:p>
          <a:p>
            <a:pPr marL="0" indent="0">
              <a:buFont typeface="Arial" pitchFamily="34" charset="0"/>
              <a:buNone/>
            </a:pPr>
            <a:endParaRPr lang="pl-PL" dirty="0"/>
          </a:p>
          <a:p>
            <a:pPr marL="0" indent="0">
              <a:buFont typeface="Arial" pitchFamily="34" charset="0"/>
              <a:buNone/>
            </a:pPr>
            <a:endParaRPr lang="pl-PL" dirty="0"/>
          </a:p>
          <a:p>
            <a:endParaRPr lang="pl-PL" dirty="0"/>
          </a:p>
        </p:txBody>
      </p:sp>
      <p:sp>
        <p:nvSpPr>
          <p:cNvPr id="32" name="Symbol zastępczy zawartości 2">
            <a:extLst>
              <a:ext uri="{FF2B5EF4-FFF2-40B4-BE49-F238E27FC236}">
                <a16:creationId xmlns:a16="http://schemas.microsoft.com/office/drawing/2014/main" id="{E57623BC-E0B0-4CBD-932B-CED11357CF06}"/>
              </a:ext>
            </a:extLst>
          </p:cNvPr>
          <p:cNvSpPr txBox="1">
            <a:spLocks/>
          </p:cNvSpPr>
          <p:nvPr/>
        </p:nvSpPr>
        <p:spPr>
          <a:xfrm>
            <a:off x="990600" y="1978025"/>
            <a:ext cx="10515600" cy="4351338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endParaRPr lang="pl-PL" dirty="0"/>
          </a:p>
          <a:p>
            <a:pPr marL="0" indent="0">
              <a:buFont typeface="Arial" pitchFamily="34" charset="0"/>
              <a:buNone/>
            </a:pPr>
            <a:endParaRPr lang="pl-PL" dirty="0"/>
          </a:p>
          <a:p>
            <a:pPr marL="0" indent="0">
              <a:buFont typeface="Arial" pitchFamily="34" charset="0"/>
              <a:buNone/>
            </a:pPr>
            <a:endParaRPr lang="pl-PL" dirty="0"/>
          </a:p>
          <a:p>
            <a:endParaRPr lang="pl-PL" dirty="0"/>
          </a:p>
        </p:txBody>
      </p:sp>
      <p:graphicFrame>
        <p:nvGraphicFramePr>
          <p:cNvPr id="33" name="Tabela 32">
            <a:extLst>
              <a:ext uri="{FF2B5EF4-FFF2-40B4-BE49-F238E27FC236}">
                <a16:creationId xmlns:a16="http://schemas.microsoft.com/office/drawing/2014/main" id="{A310B13A-E760-43C3-B9A9-671999BB8A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0085318"/>
              </p:ext>
            </p:extLst>
          </p:nvPr>
        </p:nvGraphicFramePr>
        <p:xfrm>
          <a:off x="622857" y="3363567"/>
          <a:ext cx="17042286" cy="547997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8521143">
                  <a:extLst>
                    <a:ext uri="{9D8B030D-6E8A-4147-A177-3AD203B41FA5}">
                      <a16:colId xmlns:a16="http://schemas.microsoft.com/office/drawing/2014/main" val="3979918903"/>
                    </a:ext>
                  </a:extLst>
                </a:gridCol>
                <a:gridCol w="8521143">
                  <a:extLst>
                    <a:ext uri="{9D8B030D-6E8A-4147-A177-3AD203B41FA5}">
                      <a16:colId xmlns:a16="http://schemas.microsoft.com/office/drawing/2014/main" val="3765297699"/>
                    </a:ext>
                  </a:extLst>
                </a:gridCol>
              </a:tblGrid>
              <a:tr h="74619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2000" b="0" dirty="0">
                          <a:hlinkClick r:id="rId5" tooltip="Tworzenie kanału"/>
                        </a:rPr>
                        <a:t>Tworzenie kanału</a:t>
                      </a:r>
                    </a:p>
                    <a:p>
                      <a:endParaRPr lang="pl-PL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6178202"/>
                  </a:ext>
                </a:extLst>
              </a:tr>
              <a:tr h="810350">
                <a:tc>
                  <a:txBody>
                    <a:bodyPr/>
                    <a:lstStyle/>
                    <a:p>
                      <a:pPr>
                        <a:buFont typeface="Wingdings" panose="05000000000000000000" pitchFamily="2" charset="2"/>
                        <a:buNone/>
                      </a:pPr>
                      <a:r>
                        <a:rPr lang="pl-PL" sz="2000" dirty="0">
                          <a:hlinkClick r:id="rId6" tooltip="Konsultacje - tworzenie czatu"/>
                        </a:rPr>
                        <a:t>Konsultacje - tworzenie czatu</a:t>
                      </a:r>
                    </a:p>
                    <a:p>
                      <a:endParaRPr lang="pl-PL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Wingdings" panose="05000000000000000000" pitchFamily="2" charset="2"/>
                        <a:buNone/>
                      </a:pPr>
                      <a:r>
                        <a:rPr lang="pl-PL" sz="2000" dirty="0">
                          <a:hlinkClick r:id="rId7" tooltip="Tworzenie spotkania za pomocą funkcji kalendarza"/>
                        </a:rPr>
                        <a:t>Tworzenie spotkania za pomocą funkcji kalendarza</a:t>
                      </a:r>
                    </a:p>
                    <a:p>
                      <a:endParaRPr lang="pl-PL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4288788"/>
                  </a:ext>
                </a:extLst>
              </a:tr>
              <a:tr h="74619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2000" dirty="0">
                          <a:hlinkClick r:id="rId8" tooltip="Zadania i testy"/>
                        </a:rPr>
                        <a:t>Zadania i testy</a:t>
                      </a:r>
                    </a:p>
                    <a:p>
                      <a:endParaRPr lang="pl-PL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2000" dirty="0">
                          <a:hlinkClick r:id="rId9" tooltip="Wejście na spotkanie"/>
                        </a:rPr>
                        <a:t>Wejście na spotkanie</a:t>
                      </a:r>
                    </a:p>
                    <a:p>
                      <a:endParaRPr lang="pl-PL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0258224"/>
                  </a:ext>
                </a:extLst>
              </a:tr>
              <a:tr h="74619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2000" dirty="0">
                          <a:hlinkClick r:id="rId10" tooltip="Tworzenie zespołu"/>
                        </a:rPr>
                        <a:t>Tworzenie zespołu</a:t>
                      </a:r>
                    </a:p>
                    <a:p>
                      <a:endParaRPr lang="pl-PL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2000" dirty="0">
                          <a:hlinkClick r:id="rId11" tooltip="Panel kontroli spotkania"/>
                        </a:rPr>
                        <a:t>Panel kontroli spotkania</a:t>
                      </a:r>
                    </a:p>
                    <a:p>
                      <a:endParaRPr lang="pl-PL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3112333"/>
                  </a:ext>
                </a:extLst>
              </a:tr>
              <a:tr h="81035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2000" dirty="0">
                          <a:hlinkClick r:id="rId12" tooltip="Pliki w MS Teams - udostępnianie materiałów z zajęć"/>
                        </a:rPr>
                        <a:t>Pliki w MS </a:t>
                      </a:r>
                      <a:r>
                        <a:rPr lang="pl-PL" sz="2000" dirty="0" err="1">
                          <a:hlinkClick r:id="rId12" tooltip="Pliki w MS Teams - udostępnianie materiałów z zajęć"/>
                        </a:rPr>
                        <a:t>Teams</a:t>
                      </a:r>
                      <a:r>
                        <a:rPr lang="pl-PL" sz="2000" dirty="0">
                          <a:hlinkClick r:id="rId12" tooltip="Pliki w MS Teams - udostępnianie materiałów z zajęć"/>
                        </a:rPr>
                        <a:t> - udostępnianie materiałów z zajęć</a:t>
                      </a:r>
                    </a:p>
                    <a:p>
                      <a:endParaRPr lang="pl-PL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2000" dirty="0">
                          <a:hlinkClick r:id="rId13" tooltip="Dzielenie studentów podczas spotkania na grupy"/>
                        </a:rPr>
                        <a:t>Dzielenie studentów podczas spotkania na grupy</a:t>
                      </a:r>
                    </a:p>
                    <a:p>
                      <a:endParaRPr lang="pl-PL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4471462"/>
                  </a:ext>
                </a:extLst>
              </a:tr>
              <a:tr h="81035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2000" dirty="0">
                          <a:hlinkClick r:id="rId14" tooltip="Postępowanie w przypadku gdy studenta nie wyszukuje na liście w MS TEAMS"/>
                        </a:rPr>
                        <a:t>Postępowanie w przypadku gdy studenta nie wyszukuje na liście w MS TEAMS</a:t>
                      </a:r>
                    </a:p>
                    <a:p>
                      <a:endParaRPr lang="pl-PL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2000" dirty="0">
                          <a:hlinkClick r:id="rId15" tooltip="Udostępnianie ekranu podczas spotkania"/>
                        </a:rPr>
                        <a:t>Udostępnianie ekranu podczas spotkania</a:t>
                      </a:r>
                    </a:p>
                    <a:p>
                      <a:endParaRPr lang="pl-PL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2876394"/>
                  </a:ext>
                </a:extLst>
              </a:tr>
              <a:tr h="81035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2000" dirty="0">
                          <a:hlinkClick r:id="rId16" tooltip="Przeprowadzanie egzaminów i zaliczeń w formie zdalnej"/>
                        </a:rPr>
                        <a:t>Przeprowadzanie egzaminów i zaliczeń w formie zdalnej</a:t>
                      </a:r>
                    </a:p>
                    <a:p>
                      <a:endParaRPr lang="pl-PL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2000" dirty="0">
                          <a:hlinkClick r:id="rId17" tooltip="Lista obecności na zajęciach"/>
                        </a:rPr>
                        <a:t>Lista obecności na zajęciach</a:t>
                      </a:r>
                    </a:p>
                    <a:p>
                      <a:endParaRPr lang="pl-PL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162311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9412" y="8870247"/>
            <a:ext cx="18278588" cy="1416753"/>
          </a:xfrm>
          <a:prstGeom prst="rect">
            <a:avLst/>
          </a:prstGeom>
          <a:solidFill>
            <a:srgbClr val="1754F1"/>
          </a:solidFill>
        </p:spPr>
      </p:sp>
      <p:grpSp>
        <p:nvGrpSpPr>
          <p:cNvPr id="3" name="Group 3"/>
          <p:cNvGrpSpPr/>
          <p:nvPr/>
        </p:nvGrpSpPr>
        <p:grpSpPr>
          <a:xfrm>
            <a:off x="1667881" y="1562100"/>
            <a:ext cx="15096119" cy="3825589"/>
            <a:chOff x="-6351" y="-1510116"/>
            <a:chExt cx="21341008" cy="10283845"/>
          </a:xfrm>
        </p:grpSpPr>
        <p:sp>
          <p:nvSpPr>
            <p:cNvPr id="4" name="TextBox 4"/>
            <p:cNvSpPr txBox="1"/>
            <p:nvPr/>
          </p:nvSpPr>
          <p:spPr>
            <a:xfrm>
              <a:off x="-6351" y="-1510116"/>
              <a:ext cx="21341008" cy="156453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10400"/>
                </a:lnSpc>
              </a:pPr>
              <a:r>
                <a:rPr lang="pl-PL" sz="5400" dirty="0">
                  <a:solidFill>
                    <a:srgbClr val="14110F"/>
                  </a:solidFill>
                  <a:latin typeface="Roboto Bold"/>
                </a:rPr>
                <a:t>Wirtualny Kampus – przydatne informacje</a:t>
              </a:r>
              <a:endParaRPr lang="en-US" sz="5400" dirty="0">
                <a:solidFill>
                  <a:srgbClr val="14110F"/>
                </a:solidFill>
                <a:latin typeface="Roboto Bold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1" y="4140531"/>
              <a:ext cx="20121808" cy="463319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pl-PL" sz="2800" dirty="0">
                  <a:hlinkClick r:id="rId2"/>
                </a:rPr>
                <a:t>Tworzenie i prowadzenie kursów on-line z wykorzystaniem platformy Wirtualny Kampus UMCS</a:t>
              </a:r>
              <a:endParaRPr lang="pl-PL" sz="2800" dirty="0"/>
            </a:p>
            <a:p>
              <a:endParaRPr lang="pl-PL" sz="2800" dirty="0">
                <a:hlinkClick r:id="rId3"/>
              </a:endParaRPr>
            </a:p>
            <a:p>
              <a:r>
                <a:rPr lang="pl-PL" sz="2800" dirty="0">
                  <a:hlinkClick r:id="rId3"/>
                </a:rPr>
                <a:t>Prowadzenie zaliczeń i egzaminów z wykorzystaniem testów dostępnych na platformie Wirtualny Kampus UMCS</a:t>
              </a:r>
              <a:endParaRPr lang="pl-PL" sz="2800" dirty="0"/>
            </a:p>
          </p:txBody>
        </p:sp>
      </p:grpSp>
      <p:pic>
        <p:nvPicPr>
          <p:cNvPr id="6" name="Picture 9">
            <a:extLst>
              <a:ext uri="{FF2B5EF4-FFF2-40B4-BE49-F238E27FC236}">
                <a16:creationId xmlns:a16="http://schemas.microsoft.com/office/drawing/2014/main" id="{6A9D27B5-BF01-4BA7-B79D-34842408971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218966" y="196691"/>
            <a:ext cx="4972745" cy="174151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36081" y="5436786"/>
            <a:ext cx="8919598" cy="5272406"/>
            <a:chOff x="0" y="0"/>
            <a:chExt cx="11892797" cy="7029874"/>
          </a:xfrm>
        </p:grpSpPr>
        <p:sp>
          <p:nvSpPr>
            <p:cNvPr id="3" name="TextBox 3"/>
            <p:cNvSpPr txBox="1"/>
            <p:nvPr/>
          </p:nvSpPr>
          <p:spPr>
            <a:xfrm>
              <a:off x="0" y="6558069"/>
              <a:ext cx="11892797" cy="4718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940"/>
                </a:lnSpc>
              </a:pPr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400050"/>
              <a:ext cx="11892797" cy="566462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842"/>
                </a:lnSpc>
              </a:pPr>
              <a:r>
                <a:rPr lang="en-US" sz="3725" spc="-37">
                  <a:solidFill>
                    <a:srgbClr val="14110F"/>
                  </a:solidFill>
                  <a:latin typeface="Roboto"/>
                </a:rPr>
                <a:t>Układanie planów, przesyłanie preferencji dot. prowadzonych zajęć, odwoływanie, odrabianie i przekładanie zajęć.</a:t>
              </a:r>
            </a:p>
            <a:p>
              <a:pPr>
                <a:lnSpc>
                  <a:spcPts val="4842"/>
                </a:lnSpc>
              </a:pPr>
              <a:endParaRPr lang="en-US" sz="3725" spc="-37">
                <a:solidFill>
                  <a:srgbClr val="14110F"/>
                </a:solidFill>
                <a:latin typeface="Roboto"/>
              </a:endParaRPr>
            </a:p>
            <a:p>
              <a:pPr>
                <a:lnSpc>
                  <a:spcPts val="4842"/>
                </a:lnSpc>
              </a:pPr>
              <a:r>
                <a:rPr lang="en-US" sz="3725" spc="-37">
                  <a:solidFill>
                    <a:srgbClr val="14110F"/>
                  </a:solidFill>
                  <a:latin typeface="Roboto"/>
                </a:rPr>
                <a:t>Przesłanie informacji nt. konsultacji dla studentów (1 raz w tygodniu, 2 godz.).</a:t>
              </a:r>
            </a:p>
            <a:p>
              <a:pPr marL="0" lvl="0" indent="0" algn="l">
                <a:lnSpc>
                  <a:spcPts val="4842"/>
                </a:lnSpc>
                <a:spcBef>
                  <a:spcPct val="0"/>
                </a:spcBef>
              </a:pPr>
              <a:endParaRPr lang="en-US" sz="3725" spc="-37">
                <a:solidFill>
                  <a:srgbClr val="14110F"/>
                </a:solidFill>
                <a:latin typeface="Roboto"/>
              </a:endParaRPr>
            </a:p>
          </p:txBody>
        </p:sp>
      </p:grpSp>
      <p:sp>
        <p:nvSpPr>
          <p:cNvPr id="5" name="AutoShape 5"/>
          <p:cNvSpPr/>
          <p:nvPr/>
        </p:nvSpPr>
        <p:spPr>
          <a:xfrm>
            <a:off x="11957066" y="0"/>
            <a:ext cx="6330934" cy="10287000"/>
          </a:xfrm>
          <a:prstGeom prst="rect">
            <a:avLst/>
          </a:prstGeom>
          <a:solidFill>
            <a:srgbClr val="1754F1"/>
          </a:solidFill>
        </p:spPr>
      </p:sp>
      <p:grpSp>
        <p:nvGrpSpPr>
          <p:cNvPr id="6" name="Group 6"/>
          <p:cNvGrpSpPr/>
          <p:nvPr/>
        </p:nvGrpSpPr>
        <p:grpSpPr>
          <a:xfrm>
            <a:off x="202408" y="2153747"/>
            <a:ext cx="9355678" cy="1353089"/>
            <a:chOff x="0" y="0"/>
            <a:chExt cx="12474238" cy="1804119"/>
          </a:xfrm>
        </p:grpSpPr>
        <p:sp>
          <p:nvSpPr>
            <p:cNvPr id="7" name="TextBox 7"/>
            <p:cNvSpPr txBox="1"/>
            <p:nvPr/>
          </p:nvSpPr>
          <p:spPr>
            <a:xfrm>
              <a:off x="0" y="-66675"/>
              <a:ext cx="12474238" cy="132016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8092"/>
                </a:lnSpc>
                <a:spcBef>
                  <a:spcPct val="0"/>
                </a:spcBef>
              </a:pPr>
              <a:r>
                <a:rPr lang="en-US" sz="6224" spc="124">
                  <a:solidFill>
                    <a:srgbClr val="14110F"/>
                  </a:solidFill>
                  <a:latin typeface="Roboto Bold"/>
                </a:rPr>
                <a:t>Plany zajęć, konsultacje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1456985"/>
              <a:ext cx="12474238" cy="27601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17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9" name="Group 9"/>
          <p:cNvGrpSpPr>
            <a:grpSpLocks noChangeAspect="1"/>
          </p:cNvGrpSpPr>
          <p:nvPr/>
        </p:nvGrpSpPr>
        <p:grpSpPr>
          <a:xfrm>
            <a:off x="9355678" y="1028700"/>
            <a:ext cx="8229600" cy="8229600"/>
            <a:chOff x="0" y="0"/>
            <a:chExt cx="6350000" cy="63500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350000" cy="6351270"/>
            </a:xfrm>
            <a:custGeom>
              <a:avLst/>
              <a:gdLst/>
              <a:ahLst/>
              <a:cxnLst/>
              <a:rect l="l" t="t" r="r" b="b"/>
              <a:pathLst>
                <a:path w="6350000" h="6351270">
                  <a:moveTo>
                    <a:pt x="0" y="5955030"/>
                  </a:moveTo>
                  <a:lnTo>
                    <a:pt x="0" y="394970"/>
                  </a:lnTo>
                  <a:cubicBezTo>
                    <a:pt x="0" y="176530"/>
                    <a:pt x="176530" y="0"/>
                    <a:pt x="394970" y="0"/>
                  </a:cubicBezTo>
                  <a:lnTo>
                    <a:pt x="5956300" y="0"/>
                  </a:lnTo>
                  <a:cubicBezTo>
                    <a:pt x="6173470" y="0"/>
                    <a:pt x="6350000" y="176530"/>
                    <a:pt x="6350000" y="394970"/>
                  </a:cubicBezTo>
                  <a:cubicBezTo>
                    <a:pt x="6350000" y="394970"/>
                    <a:pt x="6350000" y="394970"/>
                    <a:pt x="6350000" y="394970"/>
                  </a:cubicBezTo>
                  <a:lnTo>
                    <a:pt x="6350000" y="5956300"/>
                  </a:lnTo>
                  <a:cubicBezTo>
                    <a:pt x="6350000" y="6174740"/>
                    <a:pt x="6173470" y="6351270"/>
                    <a:pt x="5955030" y="6351270"/>
                  </a:cubicBezTo>
                  <a:lnTo>
                    <a:pt x="5955030" y="6351270"/>
                  </a:lnTo>
                  <a:lnTo>
                    <a:pt x="394970" y="6351270"/>
                  </a:lnTo>
                  <a:cubicBezTo>
                    <a:pt x="176530" y="6350000"/>
                    <a:pt x="0" y="6173470"/>
                    <a:pt x="0" y="5955030"/>
                  </a:cubicBezTo>
                  <a:cubicBezTo>
                    <a:pt x="0" y="5955030"/>
                    <a:pt x="0" y="5955030"/>
                    <a:pt x="0" y="5955030"/>
                  </a:cubicBezTo>
                  <a:close/>
                </a:path>
              </a:pathLst>
            </a:custGeom>
            <a:blipFill>
              <a:blip r:embed="rId2"/>
              <a:stretch>
                <a:fillRect l="-49842"/>
              </a:stretch>
            </a:blipFill>
          </p:spPr>
        </p:sp>
      </p:grpSp>
      <p:pic>
        <p:nvPicPr>
          <p:cNvPr id="11" name="Picture 1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218966" y="196691"/>
            <a:ext cx="4972745" cy="1741510"/>
          </a:xfrm>
          <a:prstGeom prst="rect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1824037" y="3449686"/>
            <a:ext cx="5944553" cy="19139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79"/>
              </a:lnSpc>
              <a:spcBef>
                <a:spcPct val="0"/>
              </a:spcBef>
            </a:pPr>
            <a:r>
              <a:rPr lang="en-US" sz="2699" spc="53" dirty="0" err="1">
                <a:solidFill>
                  <a:srgbClr val="14110F"/>
                </a:solidFill>
                <a:latin typeface="Roboto Bold"/>
              </a:rPr>
              <a:t>Kontakt</a:t>
            </a:r>
            <a:r>
              <a:rPr lang="en-US" sz="2699" spc="53" dirty="0">
                <a:solidFill>
                  <a:srgbClr val="14110F"/>
                </a:solidFill>
                <a:latin typeface="Roboto Bold"/>
              </a:rPr>
              <a:t>: </a:t>
            </a:r>
          </a:p>
          <a:p>
            <a:pPr algn="ctr">
              <a:lnSpc>
                <a:spcPts val="3779"/>
              </a:lnSpc>
              <a:spcBef>
                <a:spcPct val="0"/>
              </a:spcBef>
            </a:pPr>
            <a:r>
              <a:rPr lang="en-US" sz="2699" spc="53" dirty="0" err="1">
                <a:solidFill>
                  <a:srgbClr val="14110F"/>
                </a:solidFill>
                <a:latin typeface="Roboto Bold"/>
              </a:rPr>
              <a:t>mgr</a:t>
            </a:r>
            <a:r>
              <a:rPr lang="en-US" sz="2699" spc="53" dirty="0">
                <a:solidFill>
                  <a:srgbClr val="14110F"/>
                </a:solidFill>
                <a:latin typeface="Roboto Bold"/>
              </a:rPr>
              <a:t> Monika </a:t>
            </a:r>
            <a:r>
              <a:rPr lang="en-US" sz="2699" spc="53" dirty="0" err="1">
                <a:solidFill>
                  <a:srgbClr val="14110F"/>
                </a:solidFill>
                <a:latin typeface="Roboto Bold"/>
              </a:rPr>
              <a:t>Nóżka</a:t>
            </a:r>
            <a:r>
              <a:rPr lang="en-US" sz="2699" spc="53" dirty="0">
                <a:solidFill>
                  <a:srgbClr val="14110F"/>
                </a:solidFill>
                <a:latin typeface="Roboto Bold"/>
              </a:rPr>
              <a:t>, </a:t>
            </a:r>
            <a:r>
              <a:rPr lang="en-US" sz="2699" spc="53" dirty="0" err="1">
                <a:solidFill>
                  <a:srgbClr val="14110F"/>
                </a:solidFill>
                <a:latin typeface="Roboto Bold"/>
              </a:rPr>
              <a:t>pok</a:t>
            </a:r>
            <a:r>
              <a:rPr lang="en-US" sz="2699" spc="53" dirty="0">
                <a:solidFill>
                  <a:srgbClr val="14110F"/>
                </a:solidFill>
                <a:latin typeface="Roboto Bold"/>
              </a:rPr>
              <a:t>. 3</a:t>
            </a:r>
            <a:r>
              <a:rPr lang="pl-PL" sz="2699" spc="53" dirty="0">
                <a:solidFill>
                  <a:srgbClr val="14110F"/>
                </a:solidFill>
                <a:latin typeface="Roboto Bold"/>
              </a:rPr>
              <a:t>10</a:t>
            </a:r>
            <a:endParaRPr lang="en-US" sz="2699" spc="53" dirty="0">
              <a:solidFill>
                <a:srgbClr val="14110F"/>
              </a:solidFill>
              <a:latin typeface="Roboto Bold"/>
            </a:endParaRPr>
          </a:p>
          <a:p>
            <a:pPr algn="ctr">
              <a:lnSpc>
                <a:spcPts val="3779"/>
              </a:lnSpc>
              <a:spcBef>
                <a:spcPct val="0"/>
              </a:spcBef>
            </a:pPr>
            <a:r>
              <a:rPr lang="en-US" sz="2699" spc="53" dirty="0">
                <a:solidFill>
                  <a:srgbClr val="14110F"/>
                </a:solidFill>
                <a:latin typeface="Roboto Bold"/>
              </a:rPr>
              <a:t>e-mail: monika.nozka@mail.umcs.pl </a:t>
            </a:r>
          </a:p>
          <a:p>
            <a:pPr algn="ctr">
              <a:lnSpc>
                <a:spcPts val="3779"/>
              </a:lnSpc>
              <a:spcBef>
                <a:spcPct val="0"/>
              </a:spcBef>
            </a:pPr>
            <a:r>
              <a:rPr lang="en-US" sz="2699" spc="53" dirty="0">
                <a:solidFill>
                  <a:srgbClr val="14110F"/>
                </a:solidFill>
                <a:latin typeface="Roboto Bold"/>
              </a:rPr>
              <a:t>tel. 81 537 51 71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21388" y="2907663"/>
            <a:ext cx="4460987" cy="29063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669"/>
              </a:lnSpc>
            </a:pPr>
            <a:r>
              <a:rPr lang="en-US" sz="5899" spc="117">
                <a:solidFill>
                  <a:srgbClr val="14110F"/>
                </a:solidFill>
                <a:latin typeface="Roboto Bold"/>
              </a:rPr>
              <a:t>Terminy zaliczeń </a:t>
            </a:r>
          </a:p>
          <a:p>
            <a:pPr marL="0" lvl="0" indent="0">
              <a:lnSpc>
                <a:spcPts val="7669"/>
              </a:lnSpc>
              <a:spcBef>
                <a:spcPct val="0"/>
              </a:spcBef>
            </a:pPr>
            <a:r>
              <a:rPr lang="en-US" sz="5899" spc="117">
                <a:solidFill>
                  <a:srgbClr val="14110F"/>
                </a:solidFill>
                <a:latin typeface="Roboto Bold"/>
              </a:rPr>
              <a:t>i egzaminów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5336436" y="482003"/>
            <a:ext cx="11922864" cy="3602442"/>
            <a:chOff x="0" y="0"/>
            <a:chExt cx="15897152" cy="4803255"/>
          </a:xfrm>
        </p:grpSpPr>
        <p:grpSp>
          <p:nvGrpSpPr>
            <p:cNvPr id="4" name="Group 4"/>
            <p:cNvGrpSpPr/>
            <p:nvPr/>
          </p:nvGrpSpPr>
          <p:grpSpPr>
            <a:xfrm>
              <a:off x="0" y="0"/>
              <a:ext cx="15897152" cy="4803255"/>
              <a:chOff x="0" y="0"/>
              <a:chExt cx="4033166" cy="1218604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4033166" cy="1218604"/>
              </a:xfrm>
              <a:custGeom>
                <a:avLst/>
                <a:gdLst/>
                <a:ahLst/>
                <a:cxnLst/>
                <a:rect l="l" t="t" r="r" b="b"/>
                <a:pathLst>
                  <a:path w="4033166" h="1218604">
                    <a:moveTo>
                      <a:pt x="3908706" y="1218604"/>
                    </a:moveTo>
                    <a:lnTo>
                      <a:pt x="124460" y="1218604"/>
                    </a:lnTo>
                    <a:cubicBezTo>
                      <a:pt x="55880" y="1218604"/>
                      <a:pt x="0" y="1162724"/>
                      <a:pt x="0" y="1094144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3908706" y="0"/>
                    </a:lnTo>
                    <a:cubicBezTo>
                      <a:pt x="3977286" y="0"/>
                      <a:pt x="4033166" y="55880"/>
                      <a:pt x="4033166" y="124460"/>
                    </a:cubicBezTo>
                    <a:lnTo>
                      <a:pt x="4033166" y="1094144"/>
                    </a:lnTo>
                    <a:cubicBezTo>
                      <a:pt x="4033166" y="1162724"/>
                      <a:pt x="3977286" y="1218604"/>
                      <a:pt x="3908706" y="1218604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sp>
          <p:nvSpPr>
            <p:cNvPr id="6" name="TextBox 6"/>
            <p:cNvSpPr txBox="1"/>
            <p:nvPr/>
          </p:nvSpPr>
          <p:spPr>
            <a:xfrm>
              <a:off x="989164" y="4076335"/>
              <a:ext cx="13918825" cy="4593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800"/>
                </a:lnSpc>
                <a:spcBef>
                  <a:spcPct val="0"/>
                </a:spcBef>
              </a:pPr>
              <a:endParaRPr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989164" y="694324"/>
              <a:ext cx="13918825" cy="295807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510"/>
                </a:lnSpc>
              </a:pPr>
              <a:r>
                <a:rPr lang="en-US" sz="2700" spc="-27" dirty="0" err="1">
                  <a:solidFill>
                    <a:srgbClr val="14110F"/>
                  </a:solidFill>
                  <a:latin typeface="Roboto"/>
                </a:rPr>
                <a:t>Kontakt</a:t>
              </a:r>
              <a:r>
                <a:rPr lang="en-US" sz="2700" spc="-27" dirty="0">
                  <a:solidFill>
                    <a:srgbClr val="14110F"/>
                  </a:solidFill>
                  <a:latin typeface="Roboto"/>
                </a:rPr>
                <a:t>: </a:t>
              </a:r>
            </a:p>
            <a:p>
              <a:pPr>
                <a:lnSpc>
                  <a:spcPts val="3510"/>
                </a:lnSpc>
              </a:pPr>
              <a:r>
                <a:rPr lang="en-US" sz="2700" spc="-27" dirty="0" err="1">
                  <a:solidFill>
                    <a:srgbClr val="14110F"/>
                  </a:solidFill>
                  <a:latin typeface="Roboto"/>
                </a:rPr>
                <a:t>mgr</a:t>
              </a:r>
              <a:r>
                <a:rPr lang="en-US" sz="2700" spc="-27" dirty="0">
                  <a:solidFill>
                    <a:srgbClr val="14110F"/>
                  </a:solidFill>
                  <a:latin typeface="Roboto"/>
                </a:rPr>
                <a:t> </a:t>
              </a:r>
              <a:r>
                <a:rPr lang="pl-PL" sz="2700" spc="-27" dirty="0">
                  <a:solidFill>
                    <a:srgbClr val="14110F"/>
                  </a:solidFill>
                  <a:latin typeface="Roboto"/>
                </a:rPr>
                <a:t>Magdalena Słowik</a:t>
              </a:r>
              <a:r>
                <a:rPr lang="en-US" sz="2700" spc="-27" dirty="0">
                  <a:solidFill>
                    <a:srgbClr val="14110F"/>
                  </a:solidFill>
                  <a:latin typeface="Roboto"/>
                </a:rPr>
                <a:t>, </a:t>
              </a:r>
              <a:r>
                <a:rPr lang="en-US" sz="2700" spc="-27" dirty="0" err="1">
                  <a:solidFill>
                    <a:srgbClr val="14110F"/>
                  </a:solidFill>
                  <a:latin typeface="Roboto"/>
                </a:rPr>
                <a:t>pok</a:t>
              </a:r>
              <a:r>
                <a:rPr lang="en-US" sz="2700" spc="-27" dirty="0">
                  <a:solidFill>
                    <a:srgbClr val="14110F"/>
                  </a:solidFill>
                  <a:latin typeface="Roboto"/>
                </a:rPr>
                <a:t>. 3</a:t>
              </a:r>
              <a:r>
                <a:rPr lang="pl-PL" sz="2700" spc="-27" dirty="0">
                  <a:solidFill>
                    <a:srgbClr val="14110F"/>
                  </a:solidFill>
                  <a:latin typeface="Roboto"/>
                </a:rPr>
                <a:t>07</a:t>
              </a:r>
              <a:endParaRPr lang="en-US" sz="2700" spc="-27" dirty="0">
                <a:solidFill>
                  <a:srgbClr val="14110F"/>
                </a:solidFill>
                <a:latin typeface="Roboto"/>
              </a:endParaRPr>
            </a:p>
            <a:p>
              <a:pPr>
                <a:lnSpc>
                  <a:spcPts val="3510"/>
                </a:lnSpc>
              </a:pPr>
              <a:r>
                <a:rPr lang="en-US" sz="2700" spc="-27" dirty="0">
                  <a:solidFill>
                    <a:srgbClr val="14110F"/>
                  </a:solidFill>
                  <a:latin typeface="Roboto"/>
                </a:rPr>
                <a:t>e-mail: </a:t>
              </a:r>
              <a:r>
                <a:rPr lang="pl-PL" sz="2700" spc="-27" dirty="0" err="1">
                  <a:solidFill>
                    <a:srgbClr val="14110F"/>
                  </a:solidFill>
                  <a:latin typeface="Roboto"/>
                </a:rPr>
                <a:t>magdalena.slowik</a:t>
              </a:r>
              <a:r>
                <a:rPr lang="en-US" sz="2700" spc="-27" dirty="0">
                  <a:solidFill>
                    <a:srgbClr val="14110F"/>
                  </a:solidFill>
                  <a:latin typeface="Roboto"/>
                </a:rPr>
                <a:t>@mail.umcs.pl </a:t>
              </a:r>
            </a:p>
            <a:p>
              <a:pPr>
                <a:lnSpc>
                  <a:spcPts val="3510"/>
                </a:lnSpc>
              </a:pPr>
              <a:r>
                <a:rPr lang="en-US" sz="2700" spc="-27" dirty="0">
                  <a:solidFill>
                    <a:srgbClr val="14110F"/>
                  </a:solidFill>
                  <a:latin typeface="Roboto"/>
                </a:rPr>
                <a:t>tel. 81 537 51 71</a:t>
              </a:r>
            </a:p>
            <a:p>
              <a:pPr marL="0" lvl="0" indent="0" algn="l">
                <a:lnSpc>
                  <a:spcPts val="3510"/>
                </a:lnSpc>
                <a:spcBef>
                  <a:spcPct val="0"/>
                </a:spcBef>
              </a:pPr>
              <a:endParaRPr lang="en-US" sz="2700" spc="-27" dirty="0">
                <a:solidFill>
                  <a:srgbClr val="14110F"/>
                </a:solidFill>
                <a:latin typeface="Roboto"/>
              </a:endParaRP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336436" y="4708166"/>
            <a:ext cx="11748429" cy="3248640"/>
            <a:chOff x="0" y="0"/>
            <a:chExt cx="15664572" cy="4331520"/>
          </a:xfrm>
        </p:grpSpPr>
        <p:grpSp>
          <p:nvGrpSpPr>
            <p:cNvPr id="9" name="Group 9"/>
            <p:cNvGrpSpPr/>
            <p:nvPr/>
          </p:nvGrpSpPr>
          <p:grpSpPr>
            <a:xfrm>
              <a:off x="0" y="0"/>
              <a:ext cx="15664572" cy="4331520"/>
              <a:chOff x="0" y="0"/>
              <a:chExt cx="7726527" cy="2136516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7726527" cy="2136516"/>
              </a:xfrm>
              <a:custGeom>
                <a:avLst/>
                <a:gdLst/>
                <a:ahLst/>
                <a:cxnLst/>
                <a:rect l="l" t="t" r="r" b="b"/>
                <a:pathLst>
                  <a:path w="7726527" h="2136516">
                    <a:moveTo>
                      <a:pt x="7602067" y="2136516"/>
                    </a:moveTo>
                    <a:lnTo>
                      <a:pt x="124460" y="2136516"/>
                    </a:lnTo>
                    <a:cubicBezTo>
                      <a:pt x="55880" y="2136516"/>
                      <a:pt x="0" y="2080636"/>
                      <a:pt x="0" y="2012056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7602067" y="0"/>
                    </a:lnTo>
                    <a:cubicBezTo>
                      <a:pt x="7670647" y="0"/>
                      <a:pt x="7726527" y="55880"/>
                      <a:pt x="7726527" y="124460"/>
                    </a:cubicBezTo>
                    <a:lnTo>
                      <a:pt x="7726527" y="2012056"/>
                    </a:lnTo>
                    <a:cubicBezTo>
                      <a:pt x="7726527" y="2080636"/>
                      <a:pt x="7670647" y="2136516"/>
                      <a:pt x="7602067" y="2136516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sp>
          <p:nvSpPr>
            <p:cNvPr id="11" name="TextBox 11"/>
            <p:cNvSpPr txBox="1"/>
            <p:nvPr/>
          </p:nvSpPr>
          <p:spPr>
            <a:xfrm>
              <a:off x="974692" y="386249"/>
              <a:ext cx="13715188" cy="31631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146"/>
                </a:lnSpc>
              </a:pPr>
              <a:r>
                <a:rPr lang="en-US" sz="2860" spc="-28">
                  <a:solidFill>
                    <a:srgbClr val="14110F"/>
                  </a:solidFill>
                  <a:latin typeface="Roboto"/>
                </a:rPr>
                <a:t>Proszę o zgłaszanie terminów zaliczeń i egzaminów w formacie: </a:t>
              </a:r>
            </a:p>
            <a:p>
              <a:pPr>
                <a:lnSpc>
                  <a:spcPts val="3146"/>
                </a:lnSpc>
              </a:pPr>
              <a:r>
                <a:rPr lang="en-US" sz="2860" spc="-28">
                  <a:solidFill>
                    <a:srgbClr val="14110F"/>
                  </a:solidFill>
                  <a:latin typeface="Roboto"/>
                </a:rPr>
                <a:t>Data, imię i nazwisko wykładowcy, nazwa przedmiotu, godzina, platforma/sala, kierunek studiów, rok studiów, poziom studiów, tryb studiów.</a:t>
              </a:r>
            </a:p>
            <a:p>
              <a:pPr>
                <a:lnSpc>
                  <a:spcPts val="3146"/>
                </a:lnSpc>
              </a:pPr>
              <a:endParaRPr lang="en-US" sz="2860" spc="-28">
                <a:solidFill>
                  <a:srgbClr val="14110F"/>
                </a:solidFill>
                <a:latin typeface="Roboto"/>
              </a:endParaRPr>
            </a:p>
            <a:p>
              <a:pPr marL="0" lvl="0" indent="0" algn="l">
                <a:lnSpc>
                  <a:spcPts val="3146"/>
                </a:lnSpc>
                <a:spcBef>
                  <a:spcPct val="0"/>
                </a:spcBef>
              </a:pPr>
              <a:endParaRPr lang="en-US" sz="2860" spc="-28">
                <a:solidFill>
                  <a:srgbClr val="14110F"/>
                </a:solidFill>
                <a:latin typeface="Roboto"/>
              </a:endParaRP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549267" y="8622293"/>
            <a:ext cx="14099738" cy="5568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79"/>
              </a:lnSpc>
              <a:spcBef>
                <a:spcPct val="0"/>
              </a:spcBef>
            </a:pPr>
            <a:r>
              <a:rPr lang="en-US" sz="3199" spc="63">
                <a:solidFill>
                  <a:srgbClr val="14110F"/>
                </a:solidFill>
                <a:latin typeface="Roboto"/>
              </a:rPr>
              <a:t>Przesłane informacje zostają wpisane do terminarza zaliczeń i egzaminów.</a:t>
            </a:r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18966" y="196691"/>
            <a:ext cx="4972745" cy="174151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9412" y="8870247"/>
            <a:ext cx="18278588" cy="1416753"/>
          </a:xfrm>
          <a:prstGeom prst="rect">
            <a:avLst/>
          </a:prstGeom>
          <a:solidFill>
            <a:srgbClr val="1754F1"/>
          </a:solidFill>
        </p:spPr>
      </p:sp>
      <p:grpSp>
        <p:nvGrpSpPr>
          <p:cNvPr id="3" name="Group 3"/>
          <p:cNvGrpSpPr/>
          <p:nvPr/>
        </p:nvGrpSpPr>
        <p:grpSpPr>
          <a:xfrm>
            <a:off x="1667881" y="1562100"/>
            <a:ext cx="15096119" cy="4256476"/>
            <a:chOff x="-6351" y="-1510116"/>
            <a:chExt cx="21341008" cy="11442144"/>
          </a:xfrm>
        </p:grpSpPr>
        <p:sp>
          <p:nvSpPr>
            <p:cNvPr id="4" name="TextBox 4"/>
            <p:cNvSpPr txBox="1"/>
            <p:nvPr/>
          </p:nvSpPr>
          <p:spPr>
            <a:xfrm>
              <a:off x="-6351" y="-1510116"/>
              <a:ext cx="21341008" cy="315429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10400"/>
                </a:lnSpc>
              </a:pPr>
              <a:r>
                <a:rPr lang="pl-PL" sz="5400" dirty="0">
                  <a:solidFill>
                    <a:srgbClr val="14110F"/>
                  </a:solidFill>
                  <a:latin typeface="Roboto Bold"/>
                </a:rPr>
                <a:t>Ważne podstrony</a:t>
              </a:r>
              <a:endParaRPr lang="en-US" sz="5400" dirty="0">
                <a:solidFill>
                  <a:srgbClr val="14110F"/>
                </a:solidFill>
                <a:latin typeface="Roboto Bold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1" y="4140531"/>
              <a:ext cx="20121808" cy="579149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pl-PL" sz="2800" dirty="0">
                  <a:hlinkClick r:id="rId2"/>
                </a:rPr>
                <a:t>Programy studiów</a:t>
              </a:r>
              <a:endParaRPr lang="pl-PL" sz="2800" dirty="0">
                <a:hlinkClick r:id="rId3"/>
              </a:endParaRPr>
            </a:p>
            <a:p>
              <a:endParaRPr lang="pl-PL" sz="2800" dirty="0">
                <a:hlinkClick r:id="rId3"/>
              </a:endParaRPr>
            </a:p>
            <a:p>
              <a:r>
                <a:rPr lang="pl-PL" sz="2800" dirty="0">
                  <a:hlinkClick r:id="rId4"/>
                </a:rPr>
                <a:t>Plany zajęć</a:t>
              </a:r>
              <a:endParaRPr lang="pl-PL" sz="2800" dirty="0">
                <a:hlinkClick r:id="rId3"/>
              </a:endParaRPr>
            </a:p>
            <a:p>
              <a:endParaRPr lang="pl-PL" sz="2800" dirty="0">
                <a:hlinkClick r:id="rId3"/>
              </a:endParaRPr>
            </a:p>
            <a:p>
              <a:r>
                <a:rPr lang="pl-PL" sz="2800" dirty="0">
                  <a:hlinkClick r:id="rId5"/>
                </a:rPr>
                <a:t>Organizacja roku akademickiego </a:t>
              </a:r>
              <a:endParaRPr lang="pl-PL" sz="2800" dirty="0">
                <a:hlinkClick r:id="rId3"/>
              </a:endParaRPr>
            </a:p>
          </p:txBody>
        </p:sp>
      </p:grpSp>
      <p:pic>
        <p:nvPicPr>
          <p:cNvPr id="6" name="Picture 9">
            <a:extLst>
              <a:ext uri="{FF2B5EF4-FFF2-40B4-BE49-F238E27FC236}">
                <a16:creationId xmlns:a16="http://schemas.microsoft.com/office/drawing/2014/main" id="{6A9D27B5-BF01-4BA7-B79D-348424089714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218966" y="196691"/>
            <a:ext cx="4972745" cy="1741510"/>
          </a:xfrm>
          <a:prstGeom prst="rect">
            <a:avLst/>
          </a:prstGeom>
        </p:spPr>
      </p:pic>
      <p:sp>
        <p:nvSpPr>
          <p:cNvPr id="7" name="Prostokąt 6">
            <a:extLst>
              <a:ext uri="{FF2B5EF4-FFF2-40B4-BE49-F238E27FC236}">
                <a16:creationId xmlns:a16="http://schemas.microsoft.com/office/drawing/2014/main" id="{03A594A2-B8A5-4507-9ED6-2635A4083A98}"/>
              </a:ext>
            </a:extLst>
          </p:cNvPr>
          <p:cNvSpPr/>
          <p:nvPr/>
        </p:nvSpPr>
        <p:spPr>
          <a:xfrm>
            <a:off x="1667880" y="6438900"/>
            <a:ext cx="12886319" cy="11951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0400"/>
              </a:lnSpc>
            </a:pPr>
            <a:r>
              <a:rPr lang="pl-PL" sz="3200" dirty="0">
                <a:solidFill>
                  <a:srgbClr val="14110F"/>
                </a:solidFill>
                <a:latin typeface="Roboto Bold"/>
              </a:rPr>
              <a:t>W razie problemów lub sugestii zapraszamy do kontaktu.</a:t>
            </a:r>
            <a:endParaRPr lang="en-US" sz="3200" dirty="0">
              <a:solidFill>
                <a:srgbClr val="14110F"/>
              </a:solidFill>
              <a:latin typeface="Roboto Bold"/>
            </a:endParaRPr>
          </a:p>
        </p:txBody>
      </p:sp>
    </p:spTree>
    <p:extLst>
      <p:ext uri="{BB962C8B-B14F-4D97-AF65-F5344CB8AC3E}">
        <p14:creationId xmlns:p14="http://schemas.microsoft.com/office/powerpoint/2010/main" val="10897396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1095</TotalTime>
  <Words>669</Words>
  <Application>Microsoft Office PowerPoint</Application>
  <PresentationFormat>Niestandardowy</PresentationFormat>
  <Paragraphs>96</Paragraphs>
  <Slides>11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11</vt:i4>
      </vt:variant>
    </vt:vector>
  </HeadingPairs>
  <TitlesOfParts>
    <vt:vector size="17" baseType="lpstr">
      <vt:lpstr>Calibri</vt:lpstr>
      <vt:lpstr>Arial</vt:lpstr>
      <vt:lpstr>Roboto</vt:lpstr>
      <vt:lpstr>Roboto Bold</vt:lpstr>
      <vt:lpstr>Wingdings</vt:lpstr>
      <vt:lpstr>Office Theme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Faculty of Economics</dc:title>
  <dc:creator>umcs</dc:creator>
  <cp:lastModifiedBy>Nóżka Agnieszka</cp:lastModifiedBy>
  <cp:revision>11</cp:revision>
  <dcterms:created xsi:type="dcterms:W3CDTF">2006-08-16T00:00:00Z</dcterms:created>
  <dcterms:modified xsi:type="dcterms:W3CDTF">2024-10-03T09:08:49Z</dcterms:modified>
  <dc:identifier>DAFNUV_RrL8</dc:identifier>
</cp:coreProperties>
</file>