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5" r:id="rId7"/>
    <p:sldId id="261" r:id="rId8"/>
    <p:sldId id="262" r:id="rId9"/>
    <p:sldId id="263" r:id="rId10"/>
    <p:sldId id="266" r:id="rId11"/>
    <p:sldId id="267" r:id="rId12"/>
    <p:sldId id="269" r:id="rId13"/>
    <p:sldId id="271" r:id="rId14"/>
    <p:sldId id="272" r:id="rId15"/>
    <p:sldId id="273" r:id="rId16"/>
    <p:sldId id="277" r:id="rId17"/>
    <p:sldId id="274" r:id="rId18"/>
    <p:sldId id="268" r:id="rId19"/>
    <p:sldId id="275" r:id="rId20"/>
    <p:sldId id="276" r:id="rId21"/>
    <p:sldId id="278" r:id="rId22"/>
    <p:sldId id="279" r:id="rId23"/>
    <p:sldId id="270" r:id="rId24"/>
    <p:sldId id="280" r:id="rId2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5AAD5-02A2-4BF1-82AF-847FF6793B92}" type="datetimeFigureOut">
              <a:rPr lang="pl-PL" smtClean="0"/>
              <a:t>23.03.2023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9E1FE-BEFF-4CBA-9774-4758437D89FC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1126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5AAD5-02A2-4BF1-82AF-847FF6793B92}" type="datetimeFigureOut">
              <a:rPr lang="pl-PL" smtClean="0"/>
              <a:t>23.03.2023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9E1FE-BEFF-4CBA-9774-4758437D89F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6979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5AAD5-02A2-4BF1-82AF-847FF6793B92}" type="datetimeFigureOut">
              <a:rPr lang="pl-PL" smtClean="0"/>
              <a:t>23.03.2023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9E1FE-BEFF-4CBA-9774-4758437D89FC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898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5AAD5-02A2-4BF1-82AF-847FF6793B92}" type="datetimeFigureOut">
              <a:rPr lang="pl-PL" smtClean="0"/>
              <a:t>23.03.2023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9E1FE-BEFF-4CBA-9774-4758437D89F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5943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5AAD5-02A2-4BF1-82AF-847FF6793B92}" type="datetimeFigureOut">
              <a:rPr lang="pl-PL" smtClean="0"/>
              <a:t>23.03.2023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9E1FE-BEFF-4CBA-9774-4758437D89F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6580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5AAD5-02A2-4BF1-82AF-847FF6793B92}" type="datetimeFigureOut">
              <a:rPr lang="pl-PL" smtClean="0"/>
              <a:t>23.03.2023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9E1FE-BEFF-4CBA-9774-4758437D89F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2427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5AAD5-02A2-4BF1-82AF-847FF6793B92}" type="datetimeFigureOut">
              <a:rPr lang="pl-PL" smtClean="0"/>
              <a:t>23.03.2023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9E1FE-BEFF-4CBA-9774-4758437D89F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1345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535AAD5-02A2-4BF1-82AF-847FF6793B92}" type="datetimeFigureOut">
              <a:rPr lang="pl-PL" smtClean="0"/>
              <a:t>23.03.2023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CE9E1FE-BEFF-4CBA-9774-4758437D89F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4169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5AAD5-02A2-4BF1-82AF-847FF6793B92}" type="datetimeFigureOut">
              <a:rPr lang="pl-PL" smtClean="0"/>
              <a:t>23.03.2023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9E1FE-BEFF-4CBA-9774-4758437D89F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7978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5AAD5-02A2-4BF1-82AF-847FF6793B92}" type="datetimeFigureOut">
              <a:rPr lang="pl-PL" smtClean="0"/>
              <a:t>23.03.2023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9E1FE-BEFF-4CBA-9774-4758437D89F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9687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5AAD5-02A2-4BF1-82AF-847FF6793B92}" type="datetimeFigureOut">
              <a:rPr lang="pl-PL" smtClean="0"/>
              <a:t>23.03.2023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9E1FE-BEFF-4CBA-9774-4758437D89F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0594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535AAD5-02A2-4BF1-82AF-847FF6793B92}" type="datetimeFigureOut">
              <a:rPr lang="pl-PL" smtClean="0"/>
              <a:t>23.03.2023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CE9E1FE-BEFF-4CBA-9774-4758437D89FC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8760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27258" y="181435"/>
            <a:ext cx="11550316" cy="4082556"/>
          </a:xfrm>
        </p:spPr>
        <p:txBody>
          <a:bodyPr/>
          <a:lstStyle/>
          <a:p>
            <a:pPr algn="ctr"/>
            <a:r>
              <a:rPr lang="pl-PL" dirty="0"/>
              <a:t>Źródła prawa regulujące sprzedaż w stosunkach międzynarodowych</a:t>
            </a:r>
          </a:p>
        </p:txBody>
      </p:sp>
    </p:spTree>
    <p:extLst>
      <p:ext uri="{BB962C8B-B14F-4D97-AF65-F5344CB8AC3E}">
        <p14:creationId xmlns:p14="http://schemas.microsoft.com/office/powerpoint/2010/main" val="1062208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UMOWA SPRZEDAŻY </a:t>
            </a:r>
            <a:endParaRPr lang="pl-PL" b="1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613308"/>
              </p:ext>
            </p:extLst>
          </p:nvPr>
        </p:nvGraphicFramePr>
        <p:xfrm>
          <a:off x="279133" y="2069431"/>
          <a:ext cx="11511814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55907"/>
                <a:gridCol w="5755907"/>
              </a:tblGrid>
              <a:tr h="886090">
                <a:tc>
                  <a:txBody>
                    <a:bodyPr/>
                    <a:lstStyle/>
                    <a:p>
                      <a:pPr algn="ctr"/>
                      <a:endParaRPr lang="pl-PL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pl-PL" dirty="0" smtClean="0">
                          <a:solidFill>
                            <a:schemeClr val="tx1"/>
                          </a:solidFill>
                          <a:latin typeface="+mj-lt"/>
                        </a:rPr>
                        <a:t>PORZĄDEK KRAJOWY </a:t>
                      </a:r>
                    </a:p>
                    <a:p>
                      <a:pPr algn="ctr"/>
                      <a:endParaRPr lang="pl-PL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pl-PL" dirty="0" smtClean="0">
                          <a:solidFill>
                            <a:schemeClr val="tx1"/>
                          </a:solidFill>
                          <a:latin typeface="+mj-lt"/>
                        </a:rPr>
                        <a:t>PORZĄDEK MIĘDZYNARODOWY </a:t>
                      </a:r>
                      <a:endParaRPr lang="pl-PL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20263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b="1" dirty="0" smtClean="0">
                          <a:latin typeface="+mj-lt"/>
                        </a:rPr>
                        <a:t>Umowa sprzedaży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pl-PL" dirty="0" smtClean="0">
                          <a:latin typeface="+mj-lt"/>
                        </a:rPr>
                        <a:t>      Ustawa z dnia z dnia 23 kwietnia 1964 r. Kodeks cywilny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pl-PL" dirty="0" smtClean="0">
                          <a:latin typeface="+mj-lt"/>
                        </a:rPr>
                        <a:t>      (Dz. U. z 2022 r. poz. 1360)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b="1" dirty="0" smtClean="0">
                          <a:latin typeface="+mj-lt"/>
                        </a:rPr>
                        <a:t>Regulacje dotyczące obowiązków przedsiębiorcy względem konsumenta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pl-PL" dirty="0" smtClean="0">
                          <a:latin typeface="+mj-lt"/>
                        </a:rPr>
                        <a:t>     Ustawa</a:t>
                      </a:r>
                      <a:r>
                        <a:rPr lang="pl-PL" baseline="0" dirty="0" smtClean="0">
                          <a:latin typeface="+mj-lt"/>
                        </a:rPr>
                        <a:t> z dnia 30 maja 2014 r. o prawach konsumenta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pl-PL" baseline="0" dirty="0" smtClean="0">
                          <a:latin typeface="+mj-lt"/>
                        </a:rPr>
                        <a:t>     (Dz. U. z 2020 r. poz. 287)</a:t>
                      </a:r>
                      <a:endParaRPr lang="pl-PL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pl-PL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Ujednolicone zasady międzynarodowej sprzedaży towarów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l-PL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    Konwencja Narodów Zjednoczonych o umowach 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l-PL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    </a:t>
                      </a:r>
                      <a:r>
                        <a:rPr lang="pl-PL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międzynarodowej sprzedaży towarów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l-PL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    *Konwencja o przedawnieniu w międzynarodowej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l-PL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   </a:t>
                      </a:r>
                      <a:r>
                        <a:rPr lang="pl-PL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sprzedaży towarów z 14.6.1974 r. wraz z protokołem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l-PL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    z Wiednia z 1980 r.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pl-PL" sz="1800" b="0" i="0" kern="1200" dirty="0" smtClean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pl-PL" dirty="0" smtClean="0">
                          <a:latin typeface="+mj-lt"/>
                        </a:rPr>
                        <a:t>     </a:t>
                      </a:r>
                      <a:endParaRPr lang="pl-PL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3651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3886" y="500514"/>
            <a:ext cx="10741794" cy="1236846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b="1" dirty="0" smtClean="0"/>
              <a:t>UMOWA SPRZEDAŻY K.C.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29389" y="1845734"/>
            <a:ext cx="10626291" cy="3996801"/>
          </a:xfrm>
        </p:spPr>
        <p:txBody>
          <a:bodyPr/>
          <a:lstStyle/>
          <a:p>
            <a:r>
              <a:rPr lang="pl-PL" sz="2400" dirty="0" smtClean="0">
                <a:latin typeface="+mj-lt"/>
              </a:rPr>
              <a:t>Art. 535 k.c.</a:t>
            </a:r>
          </a:p>
          <a:p>
            <a:pPr algn="just">
              <a:lnSpc>
                <a:spcPct val="150000"/>
              </a:lnSpc>
            </a:pPr>
            <a:r>
              <a:rPr lang="pl-PL" sz="2400" dirty="0">
                <a:latin typeface="+mj-lt"/>
              </a:rPr>
              <a:t>Przez umowę sprzedaży sprzedawca zobowiązuje się przenieść na kupującego własność rzeczy i wydać mu rzecz, a kupujący zobowiązuje się rzecz odebrać i zapłacić sprzedawcy cenę.</a:t>
            </a:r>
            <a:endParaRPr lang="pl-PL" sz="2400" dirty="0" smtClean="0">
              <a:latin typeface="+mj-lt"/>
            </a:endParaRPr>
          </a:p>
          <a:p>
            <a:endParaRPr lang="pl-PL" sz="2400" dirty="0" smtClean="0">
              <a:latin typeface="+mj-lt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79401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3886" y="500514"/>
            <a:ext cx="10741794" cy="1236846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b="1" dirty="0" smtClean="0"/>
              <a:t>UMOWA SPRZEDAŻY K.C.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29389" y="1845734"/>
            <a:ext cx="10626291" cy="3996801"/>
          </a:xfrm>
        </p:spPr>
        <p:txBody>
          <a:bodyPr/>
          <a:lstStyle/>
          <a:p>
            <a:endParaRPr lang="pl-PL" sz="2400" dirty="0" smtClean="0">
              <a:latin typeface="+mj-lt"/>
            </a:endParaRPr>
          </a:p>
          <a:p>
            <a:endParaRPr lang="pl-PL" dirty="0"/>
          </a:p>
        </p:txBody>
      </p:sp>
      <p:pic>
        <p:nvPicPr>
          <p:cNvPr id="1030" name="Picture 6" descr="Download png ludzik s clipart png photo | TOP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1201" r="17685" b="3978"/>
          <a:stretch/>
        </p:blipFill>
        <p:spPr bwMode="auto">
          <a:xfrm>
            <a:off x="529389" y="2424407"/>
            <a:ext cx="1816456" cy="2763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tep-1 | Sibuk - Sklep meblowy, telewizory, RTV, Meble, AG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3645" y="2819042"/>
            <a:ext cx="2135529" cy="280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/>
          <p:cNvSpPr/>
          <p:nvPr/>
        </p:nvSpPr>
        <p:spPr>
          <a:xfrm>
            <a:off x="2637322" y="4398745"/>
            <a:ext cx="3147461" cy="15111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AutoNum type="arabicPeriod"/>
            </a:pPr>
            <a:r>
              <a:rPr lang="pl-PL" dirty="0" smtClean="0">
                <a:solidFill>
                  <a:schemeClr val="tx1"/>
                </a:solidFill>
                <a:latin typeface="+mj-lt"/>
              </a:rPr>
              <a:t>PRZENIESIENIE WŁAŚNOŚCI;</a:t>
            </a:r>
          </a:p>
          <a:p>
            <a:pPr marL="342900" indent="-342900" algn="just">
              <a:buAutoNum type="arabicPeriod"/>
            </a:pPr>
            <a:r>
              <a:rPr lang="pl-PL" dirty="0" smtClean="0">
                <a:solidFill>
                  <a:schemeClr val="tx1"/>
                </a:solidFill>
                <a:latin typeface="+mj-lt"/>
              </a:rPr>
              <a:t>WYDANIE RZECZY;</a:t>
            </a:r>
            <a:endParaRPr lang="pl-PL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6766559" y="4398744"/>
            <a:ext cx="3147461" cy="15111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AutoNum type="arabicPeriod"/>
            </a:pPr>
            <a:r>
              <a:rPr lang="pl-PL" dirty="0" smtClean="0">
                <a:solidFill>
                  <a:schemeClr val="tx1"/>
                </a:solidFill>
                <a:latin typeface="+mj-lt"/>
              </a:rPr>
              <a:t>ODEBRANIE RZECZY;</a:t>
            </a:r>
          </a:p>
          <a:p>
            <a:pPr marL="342900" indent="-342900" algn="just">
              <a:buAutoNum type="arabicPeriod"/>
            </a:pPr>
            <a:r>
              <a:rPr lang="pl-PL" dirty="0" smtClean="0">
                <a:solidFill>
                  <a:schemeClr val="tx1"/>
                </a:solidFill>
                <a:latin typeface="+mj-lt"/>
              </a:rPr>
              <a:t>ZAPŁATA;</a:t>
            </a:r>
            <a:endParaRPr lang="pl-PL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trzałka w lewo i prawo 4"/>
          <p:cNvSpPr/>
          <p:nvPr/>
        </p:nvSpPr>
        <p:spPr>
          <a:xfrm>
            <a:off x="3445844" y="3089710"/>
            <a:ext cx="5505651" cy="42351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2024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3886" y="500514"/>
            <a:ext cx="10741794" cy="1236846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Konwencja Narodów Zjednoczonych o </a:t>
            </a: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umowach międzynarodowej </a:t>
            </a: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sprzedaży towarów</a:t>
            </a:r>
            <a:b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</a:br>
            <a:endParaRPr lang="pl-PL" sz="2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3886" y="1845734"/>
            <a:ext cx="11425187" cy="4324060"/>
          </a:xfrm>
        </p:spPr>
        <p:txBody>
          <a:bodyPr/>
          <a:lstStyle/>
          <a:p>
            <a:r>
              <a:rPr lang="pl-PL" sz="2400" b="1" dirty="0" smtClean="0">
                <a:latin typeface="+mj-lt"/>
              </a:rPr>
              <a:t>Zakres zastosowania:</a:t>
            </a:r>
          </a:p>
          <a:p>
            <a:pPr algn="just"/>
            <a:r>
              <a:rPr lang="pl-PL" dirty="0" smtClean="0">
                <a:latin typeface="+mj-lt"/>
              </a:rPr>
              <a:t>Art. 1</a:t>
            </a:r>
          </a:p>
          <a:p>
            <a:pPr algn="just"/>
            <a:r>
              <a:rPr lang="pl-PL" dirty="0">
                <a:latin typeface="+mj-lt"/>
              </a:rPr>
              <a:t>(1) Niniejsza konwencja ma zastosowanie do umów sprzedaży towarów między stronami mającymi siedziby handlowe </a:t>
            </a:r>
            <a:r>
              <a:rPr lang="pl-PL" u="sng" dirty="0">
                <a:latin typeface="+mj-lt"/>
              </a:rPr>
              <a:t>w różnych państwach</a:t>
            </a:r>
            <a:r>
              <a:rPr lang="pl-PL" dirty="0">
                <a:latin typeface="+mj-lt"/>
              </a:rPr>
              <a:t>:</a:t>
            </a:r>
          </a:p>
          <a:p>
            <a:pPr algn="just"/>
            <a:r>
              <a:rPr lang="pl-PL" dirty="0">
                <a:latin typeface="+mj-lt"/>
              </a:rPr>
              <a:t>(a) jeżeli państwa te są Umawiającymi się Państwami lub</a:t>
            </a:r>
          </a:p>
          <a:p>
            <a:pPr algn="just"/>
            <a:r>
              <a:rPr lang="pl-PL" dirty="0">
                <a:latin typeface="+mj-lt"/>
              </a:rPr>
              <a:t>(b) jeżeli normy międzynarodowego prawa prywatnego wskazują na ustawodawstwo Umawiającego się Państwa, jako prawo właściwe.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00357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3886" y="500514"/>
            <a:ext cx="10741794" cy="1236846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Konwencja Narodów Zjednoczonych o </a:t>
            </a: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umowach międzynarodowej </a:t>
            </a: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sprzedaży towarów</a:t>
            </a:r>
            <a:b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</a:br>
            <a:endParaRPr lang="pl-PL" sz="2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3630" y="1828800"/>
            <a:ext cx="11935326" cy="4340994"/>
          </a:xfrm>
        </p:spPr>
        <p:txBody>
          <a:bodyPr>
            <a:normAutofit lnSpcReduction="10000"/>
          </a:bodyPr>
          <a:lstStyle/>
          <a:p>
            <a:r>
              <a:rPr lang="pl-PL" sz="2400" b="1" dirty="0" smtClean="0">
                <a:latin typeface="+mj-lt"/>
              </a:rPr>
              <a:t>Zakres zastosowania:</a:t>
            </a:r>
          </a:p>
          <a:p>
            <a:pPr algn="just"/>
            <a:r>
              <a:rPr lang="pl-PL" dirty="0" smtClean="0">
                <a:latin typeface="+mj-lt"/>
              </a:rPr>
              <a:t>Art. 2</a:t>
            </a:r>
          </a:p>
          <a:p>
            <a:pPr algn="just"/>
            <a:r>
              <a:rPr lang="pl-PL" dirty="0">
                <a:latin typeface="+mj-lt"/>
              </a:rPr>
              <a:t>Niniejszej konwencji nie stosuje się do sprzedaży:</a:t>
            </a:r>
          </a:p>
          <a:p>
            <a:pPr algn="just"/>
            <a:r>
              <a:rPr lang="pl-PL" dirty="0">
                <a:latin typeface="+mj-lt"/>
              </a:rPr>
              <a:t>(a) towarów zakupionych do użytku osobistego, rodzinnego lub do użytku w gospodarstwie domowym, jeśli sprzedający, w jakimkolwiek czasie przed zawarciem umowy lub w chwili jej zawarcia, nie wiedział i nie powinien był wiedzieć, że towary zostały zakupione do użytku w jakimkolwiek z tych celów;</a:t>
            </a:r>
          </a:p>
          <a:p>
            <a:pPr algn="just"/>
            <a:r>
              <a:rPr lang="pl-PL" dirty="0">
                <a:latin typeface="+mj-lt"/>
              </a:rPr>
              <a:t>(b) na licytacji;</a:t>
            </a:r>
          </a:p>
          <a:p>
            <a:pPr algn="just"/>
            <a:r>
              <a:rPr lang="pl-PL" dirty="0">
                <a:latin typeface="+mj-lt"/>
              </a:rPr>
              <a:t>(c) w drodze egzekucji lub w inny sposób przez organy wymiaru sprawiedliwości;</a:t>
            </a:r>
          </a:p>
          <a:p>
            <a:pPr algn="just"/>
            <a:r>
              <a:rPr lang="pl-PL" dirty="0">
                <a:latin typeface="+mj-lt"/>
              </a:rPr>
              <a:t>(d) udziałów, akcji, tytułów inwestycyjnych, papierów wartościowych lub pieniędzy;</a:t>
            </a:r>
          </a:p>
          <a:p>
            <a:pPr algn="just"/>
            <a:r>
              <a:rPr lang="pl-PL" dirty="0">
                <a:latin typeface="+mj-lt"/>
              </a:rPr>
              <a:t>(e) okrętów, statków, poduszkowców i statków powietrznych;</a:t>
            </a:r>
          </a:p>
          <a:p>
            <a:pPr algn="just"/>
            <a:r>
              <a:rPr lang="pl-PL" dirty="0">
                <a:latin typeface="+mj-lt"/>
              </a:rPr>
              <a:t>(f) energii elektrycznej.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63816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3886" y="500514"/>
            <a:ext cx="10741794" cy="1236846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Konwencja Narodów Zjednoczonych o </a:t>
            </a: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umowach międzynarodowej </a:t>
            </a: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sprzedaży towarów</a:t>
            </a:r>
            <a:b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</a:br>
            <a:endParaRPr lang="pl-PL" sz="2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3886" y="1845734"/>
            <a:ext cx="11425187" cy="4324060"/>
          </a:xfrm>
        </p:spPr>
        <p:txBody>
          <a:bodyPr/>
          <a:lstStyle/>
          <a:p>
            <a:r>
              <a:rPr lang="pl-PL" sz="2400" b="1" dirty="0" smtClean="0">
                <a:latin typeface="+mj-lt"/>
              </a:rPr>
              <a:t>Zakres zastosowania:</a:t>
            </a:r>
          </a:p>
          <a:p>
            <a:pPr algn="just"/>
            <a:r>
              <a:rPr lang="pl-PL" dirty="0" smtClean="0">
                <a:latin typeface="+mj-lt"/>
              </a:rPr>
              <a:t>Art. 4</a:t>
            </a:r>
          </a:p>
          <a:p>
            <a:pPr algn="just"/>
            <a:r>
              <a:rPr lang="pl-PL" dirty="0" smtClean="0">
                <a:latin typeface="+mj-lt"/>
              </a:rPr>
              <a:t>Niniejsza </a:t>
            </a:r>
            <a:r>
              <a:rPr lang="pl-PL" dirty="0">
                <a:latin typeface="+mj-lt"/>
              </a:rPr>
              <a:t>konwencja reguluje jedynie zawarcie umowy sprzedaży oraz prawa i obowiązki sprzedającego i kupującego, wynikające z takiej umowy. W szczególności, jeśli niniejsza konwencja w sposób wyraźny nie przewiduje inaczej, nie dotyczy ona:</a:t>
            </a:r>
          </a:p>
          <a:p>
            <a:pPr algn="just"/>
            <a:r>
              <a:rPr lang="pl-PL" dirty="0">
                <a:latin typeface="+mj-lt"/>
              </a:rPr>
              <a:t>(a) ważności umowy ani żadnego z jej postanowień lub jakichkolwiek zwyczajów,</a:t>
            </a:r>
          </a:p>
          <a:p>
            <a:pPr algn="just"/>
            <a:r>
              <a:rPr lang="pl-PL" dirty="0">
                <a:latin typeface="+mj-lt"/>
              </a:rPr>
              <a:t>(b) skutków, jakie może mieć umowa w odniesieniu do własności sprzedanych towarów.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48064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3886" y="500514"/>
            <a:ext cx="10741794" cy="1236846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Konwencja Narodów Zjednoczonych o </a:t>
            </a: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umowach międzynarodowej </a:t>
            </a: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sprzedaży towarów</a:t>
            </a:r>
            <a:b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</a:br>
            <a:endParaRPr lang="pl-PL" sz="2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3886" y="1845734"/>
            <a:ext cx="11425187" cy="4324060"/>
          </a:xfrm>
        </p:spPr>
        <p:txBody>
          <a:bodyPr/>
          <a:lstStyle/>
          <a:p>
            <a:r>
              <a:rPr lang="pl-PL" sz="2400" b="1" dirty="0" smtClean="0">
                <a:latin typeface="+mj-lt"/>
              </a:rPr>
              <a:t>Zakres zastosowania:</a:t>
            </a:r>
          </a:p>
          <a:p>
            <a:pPr algn="just">
              <a:lnSpc>
                <a:spcPct val="150000"/>
              </a:lnSpc>
            </a:pPr>
            <a:r>
              <a:rPr lang="pl-PL" dirty="0" smtClean="0">
                <a:latin typeface="+mj-lt"/>
              </a:rPr>
              <a:t>Art. 6</a:t>
            </a:r>
          </a:p>
          <a:p>
            <a:pPr algn="just">
              <a:lnSpc>
                <a:spcPct val="150000"/>
              </a:lnSpc>
            </a:pPr>
            <a:r>
              <a:rPr lang="pl-PL" dirty="0">
                <a:latin typeface="+mj-lt"/>
              </a:rPr>
              <a:t>Strony mogą wyłączyć zastosowanie niniejszej konwencji albo, z zastrzeżeniem artykułu 12, uchylić bądź zmienić skutki któregokolwiek z jej postanowień.</a:t>
            </a:r>
          </a:p>
        </p:txBody>
      </p:sp>
    </p:spTree>
    <p:extLst>
      <p:ext uri="{BB962C8B-B14F-4D97-AF65-F5344CB8AC3E}">
        <p14:creationId xmlns:p14="http://schemas.microsoft.com/office/powerpoint/2010/main" val="1900372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3886" y="500514"/>
            <a:ext cx="10741794" cy="1236846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Konwencja Narodów Zjednoczonych o </a:t>
            </a: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umowach międzynarodowej </a:t>
            </a: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sprzedaży towarów</a:t>
            </a:r>
            <a:b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</a:br>
            <a:endParaRPr lang="pl-PL" sz="2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3886" y="1845734"/>
            <a:ext cx="11425187" cy="4324060"/>
          </a:xfrm>
        </p:spPr>
        <p:txBody>
          <a:bodyPr/>
          <a:lstStyle/>
          <a:p>
            <a:r>
              <a:rPr lang="pl-PL" sz="2400" b="1" dirty="0" smtClean="0">
                <a:latin typeface="+mj-lt"/>
              </a:rPr>
              <a:t>Zakres zastosowania:</a:t>
            </a:r>
          </a:p>
          <a:p>
            <a:pPr algn="just">
              <a:lnSpc>
                <a:spcPct val="200000"/>
              </a:lnSpc>
            </a:pPr>
            <a:r>
              <a:rPr lang="pl-PL" i="1" dirty="0" smtClean="0">
                <a:latin typeface="+mj-lt"/>
              </a:rPr>
              <a:t>„Umowy </a:t>
            </a:r>
            <a:r>
              <a:rPr lang="pl-PL" i="1" dirty="0">
                <a:latin typeface="+mj-lt"/>
              </a:rPr>
              <a:t>podlegające Konwencji rzadko są przedmiotem zainteresowania sądów w </a:t>
            </a:r>
            <a:r>
              <a:rPr lang="pl-PL" i="1" dirty="0" smtClean="0">
                <a:latin typeface="+mj-lt"/>
              </a:rPr>
              <a:t>Polsce. Wynika </a:t>
            </a:r>
            <a:r>
              <a:rPr lang="pl-PL" i="1" dirty="0">
                <a:latin typeface="+mj-lt"/>
              </a:rPr>
              <a:t>to prawdopodobnie z braku świadomości obowiązywania Konwencji wobec danej </a:t>
            </a:r>
            <a:r>
              <a:rPr lang="pl-PL" i="1" dirty="0" smtClean="0">
                <a:latin typeface="+mj-lt"/>
              </a:rPr>
              <a:t>umowy.”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l-PL" dirty="0">
              <a:latin typeface="+mj-lt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l-PL" dirty="0" smtClean="0">
                <a:latin typeface="+mj-lt"/>
              </a:rPr>
              <a:t>				          (</a:t>
            </a:r>
            <a:r>
              <a:rPr lang="pl-PL" dirty="0">
                <a:latin typeface="+mj-lt"/>
              </a:rPr>
              <a:t>wyrok </a:t>
            </a:r>
            <a:r>
              <a:rPr lang="pl-PL" dirty="0" smtClean="0">
                <a:latin typeface="+mj-lt"/>
              </a:rPr>
              <a:t>Sądu Najwyższego </a:t>
            </a:r>
            <a:r>
              <a:rPr lang="pl-PL" dirty="0">
                <a:latin typeface="+mj-lt"/>
              </a:rPr>
              <a:t>z </a:t>
            </a:r>
            <a:r>
              <a:rPr lang="pl-PL" dirty="0" smtClean="0">
                <a:latin typeface="+mj-lt"/>
              </a:rPr>
              <a:t>27 stycznia 2006 </a:t>
            </a:r>
            <a:r>
              <a:rPr lang="pl-PL" dirty="0">
                <a:latin typeface="+mj-lt"/>
              </a:rPr>
              <a:t>r</a:t>
            </a:r>
            <a:r>
              <a:rPr lang="pl-PL" dirty="0" smtClean="0">
                <a:latin typeface="+mj-lt"/>
              </a:rPr>
              <a:t>., sygn. akt: </a:t>
            </a:r>
            <a:r>
              <a:rPr lang="pl-PL" dirty="0">
                <a:latin typeface="+mj-lt"/>
              </a:rPr>
              <a:t>CSK 103/05) </a:t>
            </a:r>
          </a:p>
        </p:txBody>
      </p:sp>
    </p:spTree>
    <p:extLst>
      <p:ext uri="{BB962C8B-B14F-4D97-AF65-F5344CB8AC3E}">
        <p14:creationId xmlns:p14="http://schemas.microsoft.com/office/powerpoint/2010/main" val="3572760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3886" y="500514"/>
            <a:ext cx="10741794" cy="1236846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Konwencja Narodów Zjednoczonych o </a:t>
            </a: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umowach międzynarodowej </a:t>
            </a: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sprzedaży towarów</a:t>
            </a:r>
            <a:b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</a:br>
            <a:endParaRPr lang="pl-PL" sz="2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3886" y="1845734"/>
            <a:ext cx="11425187" cy="4324060"/>
          </a:xfrm>
        </p:spPr>
        <p:txBody>
          <a:bodyPr/>
          <a:lstStyle/>
          <a:p>
            <a:r>
              <a:rPr lang="pl-PL" sz="2400" b="1" dirty="0" smtClean="0">
                <a:latin typeface="+mj-lt"/>
              </a:rPr>
              <a:t>Zawarcie umowy:</a:t>
            </a:r>
          </a:p>
          <a:p>
            <a:endParaRPr lang="pl-PL" sz="2400" b="1" dirty="0" smtClean="0">
              <a:latin typeface="+mj-lt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4042610" y="1991271"/>
            <a:ext cx="3965608" cy="403298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l-PL" dirty="0" smtClean="0">
                <a:latin typeface="+mj-lt"/>
              </a:rPr>
              <a:t>Art. 14</a:t>
            </a:r>
          </a:p>
          <a:p>
            <a:pPr algn="just"/>
            <a:r>
              <a:rPr lang="pl-PL" dirty="0" smtClean="0">
                <a:latin typeface="+mj-lt"/>
              </a:rPr>
              <a:t>(1)Propozycja </a:t>
            </a:r>
            <a:r>
              <a:rPr lang="pl-PL" dirty="0">
                <a:latin typeface="+mj-lt"/>
              </a:rPr>
              <a:t>zawarcia umowy skierowana do jednej lub wielu określonych osób stanowi </a:t>
            </a:r>
            <a:r>
              <a:rPr lang="pl-PL" b="1" dirty="0">
                <a:latin typeface="+mj-lt"/>
              </a:rPr>
              <a:t>ofertę</a:t>
            </a:r>
            <a:r>
              <a:rPr lang="pl-PL" dirty="0">
                <a:latin typeface="+mj-lt"/>
              </a:rPr>
              <a:t>, jeżeli jest wystarczająco precyzyjna i wskazuje, że oferent umowy, w razie jej przyjęcia, ma zamiar być nią związany. </a:t>
            </a:r>
            <a:endParaRPr lang="pl-PL" dirty="0" smtClean="0">
              <a:latin typeface="+mj-lt"/>
            </a:endParaRPr>
          </a:p>
          <a:p>
            <a:pPr algn="just"/>
            <a:r>
              <a:rPr lang="pl-PL" dirty="0" smtClean="0">
                <a:latin typeface="+mj-lt"/>
              </a:rPr>
              <a:t>Propozycja </a:t>
            </a:r>
            <a:r>
              <a:rPr lang="pl-PL" dirty="0">
                <a:latin typeface="+mj-lt"/>
              </a:rPr>
              <a:t>jest wystarczająco precyzyjna, jeżeli wskazuje towary oraz w sposób wyraźny lub dorozumiany określa lub pozwala ustalić ich ilość i cenę.</a:t>
            </a:r>
          </a:p>
        </p:txBody>
      </p:sp>
      <p:pic>
        <p:nvPicPr>
          <p:cNvPr id="5" name="Picture 6" descr="Download png ludzik s clipart png photo | TOP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1201" r="17685" b="3978"/>
          <a:stretch/>
        </p:blipFill>
        <p:spPr bwMode="auto">
          <a:xfrm>
            <a:off x="529389" y="2424407"/>
            <a:ext cx="1816456" cy="2763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step-1 | Sibuk - Sklep meblowy, telewizory, RTV, Meble, AG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6879" y="2606707"/>
            <a:ext cx="2135529" cy="280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102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3886" y="500514"/>
            <a:ext cx="10741794" cy="1236846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Konwencja Narodów Zjednoczonych o </a:t>
            </a: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umowach międzynarodowej </a:t>
            </a: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sprzedaży towarów</a:t>
            </a:r>
            <a:b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</a:br>
            <a:endParaRPr lang="pl-PL" sz="2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3886" y="1845734"/>
            <a:ext cx="11425187" cy="4324060"/>
          </a:xfrm>
        </p:spPr>
        <p:txBody>
          <a:bodyPr/>
          <a:lstStyle/>
          <a:p>
            <a:r>
              <a:rPr lang="pl-PL" sz="2400" b="1" dirty="0" smtClean="0">
                <a:latin typeface="+mj-lt"/>
              </a:rPr>
              <a:t>Zawarcie umowy:</a:t>
            </a:r>
          </a:p>
          <a:p>
            <a:endParaRPr lang="pl-PL" sz="2400" b="1" dirty="0" smtClean="0">
              <a:latin typeface="+mj-lt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4143675" y="2424407"/>
            <a:ext cx="3965608" cy="23304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l-PL" dirty="0" smtClean="0">
                <a:latin typeface="+mj-lt"/>
              </a:rPr>
              <a:t>Art. 23</a:t>
            </a:r>
          </a:p>
          <a:p>
            <a:pPr algn="just"/>
            <a:r>
              <a:rPr lang="pl-PL" dirty="0" smtClean="0">
                <a:latin typeface="+mj-lt"/>
              </a:rPr>
              <a:t>Umowa jest zawarta z chwilą, gdy przyjęcie oferty stanie się skuteczne zgodnie z postanowieniami niniejszej konwencji.</a:t>
            </a:r>
            <a:endParaRPr lang="pl-PL" dirty="0">
              <a:latin typeface="+mj-lt"/>
            </a:endParaRPr>
          </a:p>
        </p:txBody>
      </p:sp>
      <p:pic>
        <p:nvPicPr>
          <p:cNvPr id="5" name="Picture 6" descr="Download png ludzik s clipart png photo | TOP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1201" r="17685" b="3978"/>
          <a:stretch/>
        </p:blipFill>
        <p:spPr bwMode="auto">
          <a:xfrm>
            <a:off x="529389" y="2424407"/>
            <a:ext cx="1816456" cy="2763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step-1 | Sibuk - Sklep meblowy, telewizory, RTV, Meble, AG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6879" y="2606707"/>
            <a:ext cx="2135529" cy="280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349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29389" y="1845734"/>
            <a:ext cx="10626291" cy="3996801"/>
          </a:xfrm>
        </p:spPr>
        <p:txBody>
          <a:bodyPr/>
          <a:lstStyle/>
          <a:p>
            <a:endParaRPr lang="pl-PL" sz="2400" dirty="0" smtClean="0">
              <a:latin typeface="+mj-lt"/>
            </a:endParaRPr>
          </a:p>
          <a:p>
            <a:endParaRPr lang="pl-PL" dirty="0"/>
          </a:p>
        </p:txBody>
      </p:sp>
      <p:pic>
        <p:nvPicPr>
          <p:cNvPr id="1030" name="Picture 6" descr="Download png ludzik s clipart png photo | TOP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1201" r="17685" b="3978"/>
          <a:stretch/>
        </p:blipFill>
        <p:spPr bwMode="auto">
          <a:xfrm>
            <a:off x="529389" y="2424407"/>
            <a:ext cx="1816456" cy="2763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tep-1 | Sibuk - Sklep meblowy, telewizory, RTV, Meble, AG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3645" y="2819042"/>
            <a:ext cx="2135529" cy="280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/>
          <p:cNvSpPr/>
          <p:nvPr/>
        </p:nvSpPr>
        <p:spPr>
          <a:xfrm>
            <a:off x="2637322" y="4398745"/>
            <a:ext cx="3147461" cy="15111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AutoNum type="arabicPeriod"/>
            </a:pPr>
            <a:r>
              <a:rPr lang="pl-PL" dirty="0" smtClean="0">
                <a:solidFill>
                  <a:schemeClr val="tx1"/>
                </a:solidFill>
                <a:latin typeface="+mj-lt"/>
              </a:rPr>
              <a:t>PRZENIESIENIE WŁAŚNOŚCI;</a:t>
            </a:r>
          </a:p>
          <a:p>
            <a:pPr marL="342900" indent="-342900" algn="just">
              <a:buAutoNum type="arabicPeriod"/>
            </a:pPr>
            <a:r>
              <a:rPr lang="pl-PL" dirty="0" smtClean="0">
                <a:solidFill>
                  <a:schemeClr val="tx1"/>
                </a:solidFill>
                <a:latin typeface="+mj-lt"/>
              </a:rPr>
              <a:t>WYDANIE RZECZY;</a:t>
            </a:r>
            <a:endParaRPr lang="pl-PL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6766559" y="4398744"/>
            <a:ext cx="3147461" cy="15111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AutoNum type="arabicPeriod"/>
            </a:pPr>
            <a:r>
              <a:rPr lang="pl-PL" dirty="0" smtClean="0">
                <a:solidFill>
                  <a:schemeClr val="tx1"/>
                </a:solidFill>
                <a:latin typeface="+mj-lt"/>
              </a:rPr>
              <a:t>ODEBRANIE RZECZY;</a:t>
            </a:r>
          </a:p>
          <a:p>
            <a:pPr marL="342900" indent="-342900" algn="just">
              <a:buAutoNum type="arabicPeriod"/>
            </a:pPr>
            <a:r>
              <a:rPr lang="pl-PL" dirty="0" smtClean="0">
                <a:solidFill>
                  <a:schemeClr val="tx1"/>
                </a:solidFill>
                <a:latin typeface="+mj-lt"/>
              </a:rPr>
              <a:t>ZAPŁATA;</a:t>
            </a:r>
            <a:endParaRPr lang="pl-PL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trzałka w lewo i prawo 4"/>
          <p:cNvSpPr/>
          <p:nvPr/>
        </p:nvSpPr>
        <p:spPr>
          <a:xfrm>
            <a:off x="3445844" y="3089710"/>
            <a:ext cx="5505651" cy="42351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Tytuł 1"/>
          <p:cNvSpPr txBox="1">
            <a:spLocks/>
          </p:cNvSpPr>
          <p:nvPr/>
        </p:nvSpPr>
        <p:spPr>
          <a:xfrm>
            <a:off x="413886" y="500514"/>
            <a:ext cx="10741794" cy="12368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Konwencja Narodów Zjednoczonych o umowach międzynarodowej sprzedaży towarów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(analogicznie)</a:t>
            </a:r>
            <a:b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</a:br>
            <a:endParaRPr 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751063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29389" y="1845734"/>
            <a:ext cx="10626291" cy="3996801"/>
          </a:xfrm>
        </p:spPr>
        <p:txBody>
          <a:bodyPr/>
          <a:lstStyle/>
          <a:p>
            <a:endParaRPr lang="pl-PL" sz="2400" dirty="0" smtClean="0">
              <a:latin typeface="+mj-lt"/>
            </a:endParaRPr>
          </a:p>
          <a:p>
            <a:endParaRPr lang="pl-PL" dirty="0"/>
          </a:p>
        </p:txBody>
      </p:sp>
      <p:pic>
        <p:nvPicPr>
          <p:cNvPr id="1030" name="Picture 6" descr="Download png ludzik s clipart png photo | TOP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1201" r="17685" b="3978"/>
          <a:stretch/>
        </p:blipFill>
        <p:spPr bwMode="auto">
          <a:xfrm>
            <a:off x="529389" y="2424407"/>
            <a:ext cx="1816456" cy="2763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ytuł 1"/>
          <p:cNvSpPr txBox="1">
            <a:spLocks/>
          </p:cNvSpPr>
          <p:nvPr/>
        </p:nvSpPr>
        <p:spPr>
          <a:xfrm>
            <a:off x="413886" y="500514"/>
            <a:ext cx="10741794" cy="12368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Konwencja Narodów Zjednoczonych o umowach międzynarodowej sprzedaży towarów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(analogicznie)</a:t>
            </a:r>
            <a:b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</a:br>
            <a:endParaRPr lang="pl-PL" sz="2400" b="1" dirty="0"/>
          </a:p>
        </p:txBody>
      </p:sp>
      <p:sp>
        <p:nvSpPr>
          <p:cNvPr id="2" name="Prostokąt 1"/>
          <p:cNvSpPr/>
          <p:nvPr/>
        </p:nvSpPr>
        <p:spPr>
          <a:xfrm>
            <a:off x="2964580" y="2898490"/>
            <a:ext cx="882636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2000" b="0" i="0" dirty="0" smtClean="0">
                <a:solidFill>
                  <a:srgbClr val="333333"/>
                </a:solidFill>
                <a:effectLst/>
                <a:latin typeface="+mj-lt"/>
              </a:rPr>
              <a:t>Art. 30</a:t>
            </a:r>
          </a:p>
          <a:p>
            <a:pPr algn="just">
              <a:lnSpc>
                <a:spcPct val="150000"/>
              </a:lnSpc>
            </a:pPr>
            <a:r>
              <a:rPr lang="pl-PL" sz="2000" dirty="0">
                <a:latin typeface="+mj-lt"/>
              </a:rPr>
              <a:t>Sprzedający jest </a:t>
            </a:r>
            <a:r>
              <a:rPr lang="pl-PL" sz="2000" dirty="0" smtClean="0">
                <a:latin typeface="+mj-lt"/>
              </a:rPr>
              <a:t>obowiązany: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pl-PL" sz="2000" dirty="0" smtClean="0">
                <a:latin typeface="+mj-lt"/>
              </a:rPr>
              <a:t>dostarczyć </a:t>
            </a:r>
            <a:r>
              <a:rPr lang="pl-PL" sz="2000" dirty="0">
                <a:latin typeface="+mj-lt"/>
              </a:rPr>
              <a:t>towary, </a:t>
            </a:r>
            <a:endParaRPr lang="pl-PL" sz="2000" dirty="0" smtClean="0">
              <a:latin typeface="+mj-lt"/>
            </a:endParaRP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pl-PL" sz="2000" dirty="0" smtClean="0">
                <a:latin typeface="+mj-lt"/>
              </a:rPr>
              <a:t>przekazać </a:t>
            </a:r>
            <a:r>
              <a:rPr lang="pl-PL" sz="2000" dirty="0">
                <a:latin typeface="+mj-lt"/>
              </a:rPr>
              <a:t>wszelkie dokumenty ich dotyczące oraz </a:t>
            </a:r>
            <a:endParaRPr lang="pl-PL" sz="2000" dirty="0" smtClean="0">
              <a:latin typeface="+mj-lt"/>
            </a:endParaRP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pl-PL" sz="2000" dirty="0" smtClean="0">
                <a:latin typeface="+mj-lt"/>
              </a:rPr>
              <a:t>przenieść </a:t>
            </a:r>
            <a:r>
              <a:rPr lang="pl-PL" sz="2000" dirty="0">
                <a:latin typeface="+mj-lt"/>
              </a:rPr>
              <a:t>prawo własności towarów, zgodnie z umową i niniejszą konwencją.</a:t>
            </a:r>
          </a:p>
        </p:txBody>
      </p:sp>
    </p:spTree>
    <p:extLst>
      <p:ext uri="{BB962C8B-B14F-4D97-AF65-F5344CB8AC3E}">
        <p14:creationId xmlns:p14="http://schemas.microsoft.com/office/powerpoint/2010/main" val="1975128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29389" y="1845734"/>
            <a:ext cx="10626291" cy="3996801"/>
          </a:xfrm>
        </p:spPr>
        <p:txBody>
          <a:bodyPr/>
          <a:lstStyle/>
          <a:p>
            <a:endParaRPr lang="pl-PL" sz="2400" dirty="0" smtClean="0">
              <a:latin typeface="+mj-lt"/>
            </a:endParaRPr>
          </a:p>
          <a:p>
            <a:endParaRPr lang="pl-PL" dirty="0"/>
          </a:p>
        </p:txBody>
      </p:sp>
      <p:pic>
        <p:nvPicPr>
          <p:cNvPr id="1030" name="Picture 6" descr="Download png ludzik s clipart png photo | TOP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1201" r="17685" b="3978"/>
          <a:stretch/>
        </p:blipFill>
        <p:spPr bwMode="auto">
          <a:xfrm>
            <a:off x="298383" y="2462329"/>
            <a:ext cx="1816456" cy="2763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ytuł 1"/>
          <p:cNvSpPr txBox="1">
            <a:spLocks/>
          </p:cNvSpPr>
          <p:nvPr/>
        </p:nvSpPr>
        <p:spPr>
          <a:xfrm>
            <a:off x="413886" y="500514"/>
            <a:ext cx="10741794" cy="12368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Konwencja Narodów Zjednoczonych o umowach międzynarodowej sprzedaży towarów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(analogicznie)</a:t>
            </a:r>
            <a:b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</a:br>
            <a:endParaRPr lang="pl-PL" sz="2400" b="1" dirty="0"/>
          </a:p>
        </p:txBody>
      </p:sp>
      <p:sp>
        <p:nvSpPr>
          <p:cNvPr id="2" name="Prostokąt 1"/>
          <p:cNvSpPr/>
          <p:nvPr/>
        </p:nvSpPr>
        <p:spPr>
          <a:xfrm>
            <a:off x="2425565" y="1935964"/>
            <a:ext cx="952901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2000" b="0" i="0" dirty="0" smtClean="0">
                <a:solidFill>
                  <a:srgbClr val="333333"/>
                </a:solidFill>
                <a:effectLst/>
                <a:latin typeface="+mj-lt"/>
              </a:rPr>
              <a:t>Art. 36</a:t>
            </a:r>
          </a:p>
          <a:p>
            <a:pPr algn="just">
              <a:lnSpc>
                <a:spcPct val="150000"/>
              </a:lnSpc>
            </a:pPr>
            <a:r>
              <a:rPr lang="pl-PL" sz="2000" dirty="0" smtClean="0">
                <a:latin typeface="+mj-lt"/>
              </a:rPr>
              <a:t>1) Zgodnie z umową i niniejszą konwencją sprzedający jest odpowiedzialny za wszelki brak zgodności istniejący w chwili przejścia ryzyka na kupującego, nawet jeżeli brak zgodności ujawni się dopiero w terminie późniejszym.</a:t>
            </a:r>
          </a:p>
          <a:p>
            <a:pPr algn="just">
              <a:lnSpc>
                <a:spcPct val="150000"/>
              </a:lnSpc>
            </a:pPr>
            <a:r>
              <a:rPr lang="pl-PL" sz="2000" dirty="0" smtClean="0">
                <a:latin typeface="+mj-lt"/>
              </a:rPr>
              <a:t>(2) Sprzedający jest także odpowiedzialny za wszelki brak zgodności, który wystąpi po terminie wskazanym w ustępie poprzednim i który wynika z naruszenia któregokolwiek z jego obowiązków, w tym naruszenia gwarancji, że w pewnym okresie czasu towary będą się nadawały do zwykłego użytkowania lub do celów specjalnych albo że zachowają szczególne cechy lub właściwości.</a:t>
            </a:r>
            <a:endParaRPr lang="pl-PL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37812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29389" y="1845734"/>
            <a:ext cx="10626291" cy="3996801"/>
          </a:xfrm>
        </p:spPr>
        <p:txBody>
          <a:bodyPr/>
          <a:lstStyle/>
          <a:p>
            <a:endParaRPr lang="pl-PL" sz="2400" dirty="0" smtClean="0">
              <a:latin typeface="+mj-lt"/>
            </a:endParaRPr>
          </a:p>
          <a:p>
            <a:endParaRPr lang="pl-PL" dirty="0"/>
          </a:p>
        </p:txBody>
      </p:sp>
      <p:pic>
        <p:nvPicPr>
          <p:cNvPr id="1032" name="Picture 8" descr="step-1 | Sibuk - Sklep meblowy, telewizory, RTV, Meble, AG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3645" y="2819042"/>
            <a:ext cx="2135529" cy="280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ytuł 1"/>
          <p:cNvSpPr txBox="1">
            <a:spLocks/>
          </p:cNvSpPr>
          <p:nvPr/>
        </p:nvSpPr>
        <p:spPr>
          <a:xfrm>
            <a:off x="413886" y="500514"/>
            <a:ext cx="10741794" cy="12368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Konwencja Narodów Zjednoczonych o umowach międzynarodowej sprzedaży towarów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(analogicznie)</a:t>
            </a:r>
            <a:b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</a:br>
            <a:endParaRPr lang="pl-PL" sz="2400" b="1" dirty="0"/>
          </a:p>
        </p:txBody>
      </p:sp>
      <p:sp>
        <p:nvSpPr>
          <p:cNvPr id="6" name="Prostokąt 5"/>
          <p:cNvSpPr/>
          <p:nvPr/>
        </p:nvSpPr>
        <p:spPr>
          <a:xfrm>
            <a:off x="264694" y="2459254"/>
            <a:ext cx="9923647" cy="1676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pl-PL" dirty="0" smtClean="0">
                <a:latin typeface="+mj-lt"/>
              </a:rPr>
              <a:t>Art. 53</a:t>
            </a:r>
          </a:p>
          <a:p>
            <a:pPr>
              <a:lnSpc>
                <a:spcPct val="200000"/>
              </a:lnSpc>
            </a:pPr>
            <a:r>
              <a:rPr lang="pl-PL" dirty="0" smtClean="0">
                <a:latin typeface="+mj-lt"/>
              </a:rPr>
              <a:t>Kupujący obowiązany jest zapłacić cenę za towary i przyjąć dostawę, zgodnie z umową i niniejszą konwencją.</a:t>
            </a:r>
            <a:endParaRPr lang="pl-PL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21687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29389" y="1845734"/>
            <a:ext cx="10626291" cy="3996801"/>
          </a:xfrm>
        </p:spPr>
        <p:txBody>
          <a:bodyPr/>
          <a:lstStyle/>
          <a:p>
            <a:endParaRPr lang="pl-PL" sz="2400" dirty="0" smtClean="0">
              <a:latin typeface="+mj-lt"/>
            </a:endParaRPr>
          </a:p>
          <a:p>
            <a:endParaRPr lang="pl-PL" dirty="0"/>
          </a:p>
        </p:txBody>
      </p:sp>
      <p:pic>
        <p:nvPicPr>
          <p:cNvPr id="1032" name="Picture 8" descr="step-1 | Sibuk - Sklep meblowy, telewizory, RTV, Meble, AG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3645" y="2819042"/>
            <a:ext cx="2135529" cy="280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ytuł 1"/>
          <p:cNvSpPr txBox="1">
            <a:spLocks/>
          </p:cNvSpPr>
          <p:nvPr/>
        </p:nvSpPr>
        <p:spPr>
          <a:xfrm>
            <a:off x="413886" y="500514"/>
            <a:ext cx="10741794" cy="12368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Konwencja Narodów Zjednoczonych o umowach międzynarodowej sprzedaży towarów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(analogicznie)</a:t>
            </a:r>
            <a:b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</a:br>
            <a:endParaRPr lang="pl-PL" sz="2400" b="1" dirty="0"/>
          </a:p>
        </p:txBody>
      </p:sp>
      <p:sp>
        <p:nvSpPr>
          <p:cNvPr id="6" name="Prostokąt 5"/>
          <p:cNvSpPr/>
          <p:nvPr/>
        </p:nvSpPr>
        <p:spPr>
          <a:xfrm>
            <a:off x="288757" y="1737359"/>
            <a:ext cx="9760018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dirty="0" smtClean="0">
                <a:latin typeface="+mj-lt"/>
              </a:rPr>
              <a:t>Art. 38</a:t>
            </a:r>
          </a:p>
          <a:p>
            <a:pPr>
              <a:lnSpc>
                <a:spcPct val="150000"/>
              </a:lnSpc>
            </a:pPr>
            <a:r>
              <a:rPr lang="pl-PL" dirty="0" smtClean="0">
                <a:latin typeface="+mj-lt"/>
              </a:rPr>
              <a:t>(1) Kupujący </a:t>
            </a:r>
            <a:r>
              <a:rPr lang="pl-PL" dirty="0">
                <a:latin typeface="+mj-lt"/>
              </a:rPr>
              <a:t>powinien dokonać kontroli towarów lub spowodować dokonanie kontroli w najkrótszym, praktycznie możliwym w danych okolicznościach, terminie.</a:t>
            </a:r>
          </a:p>
          <a:p>
            <a:pPr>
              <a:lnSpc>
                <a:spcPct val="150000"/>
              </a:lnSpc>
            </a:pPr>
            <a:r>
              <a:rPr lang="pl-PL" dirty="0">
                <a:latin typeface="+mj-lt"/>
              </a:rPr>
              <a:t>(</a:t>
            </a:r>
            <a:r>
              <a:rPr lang="pl-PL" dirty="0" smtClean="0">
                <a:latin typeface="+mj-lt"/>
              </a:rPr>
              <a:t>2) Jeżeli </a:t>
            </a:r>
            <a:r>
              <a:rPr lang="pl-PL" dirty="0">
                <a:latin typeface="+mj-lt"/>
              </a:rPr>
              <a:t>umowa przewiduje przewóz towarów, kontrola może być dokonana w terminie późniejszym, po dostarczeniu towarów na miejsce przeznaczenia.</a:t>
            </a:r>
          </a:p>
          <a:p>
            <a:pPr>
              <a:lnSpc>
                <a:spcPct val="150000"/>
              </a:lnSpc>
            </a:pPr>
            <a:r>
              <a:rPr lang="pl-PL" dirty="0">
                <a:latin typeface="+mj-lt"/>
              </a:rPr>
              <a:t>(3</a:t>
            </a:r>
            <a:r>
              <a:rPr lang="pl-PL" dirty="0" smtClean="0">
                <a:latin typeface="+mj-lt"/>
              </a:rPr>
              <a:t>)</a:t>
            </a:r>
            <a:r>
              <a:rPr lang="pl-PL" dirty="0">
                <a:latin typeface="+mj-lt"/>
              </a:rPr>
              <a:t> Jeżeli towary są kierowane w tranzycie do innego miejsca lub odesłane dalej przez kupującego, który nie miał rozsądnej możliwości ich zbadania, a w chwili zawarcia umowy sprzedający wiedział lub powinien był wiedzieć o możliwości takiego skierowania lub odesłania, kontrola może być dokonana w terminie późniejszym, po dostarczeniu towarów na nowe miejsce przeznaczenia</a:t>
            </a:r>
            <a:r>
              <a:rPr lang="pl-PL" dirty="0" smtClean="0">
                <a:latin typeface="+mj-lt"/>
              </a:rPr>
              <a:t>.</a:t>
            </a:r>
            <a:endParaRPr lang="pl-PL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74313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29389" y="1845734"/>
            <a:ext cx="10626291" cy="3996801"/>
          </a:xfrm>
        </p:spPr>
        <p:txBody>
          <a:bodyPr/>
          <a:lstStyle/>
          <a:p>
            <a:endParaRPr lang="pl-PL" sz="2400" dirty="0" smtClean="0">
              <a:latin typeface="+mj-lt"/>
            </a:endParaRPr>
          </a:p>
          <a:p>
            <a:endParaRPr lang="pl-PL" dirty="0"/>
          </a:p>
        </p:txBody>
      </p:sp>
      <p:pic>
        <p:nvPicPr>
          <p:cNvPr id="1032" name="Picture 8" descr="step-1 | Sibuk - Sklep meblowy, telewizory, RTV, Meble, AG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3645" y="2819042"/>
            <a:ext cx="2135529" cy="280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ytuł 1"/>
          <p:cNvSpPr txBox="1">
            <a:spLocks/>
          </p:cNvSpPr>
          <p:nvPr/>
        </p:nvSpPr>
        <p:spPr>
          <a:xfrm>
            <a:off x="413886" y="500514"/>
            <a:ext cx="10741794" cy="12368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Konwencja Narodów Zjednoczonych o umowach międzynarodowej sprzedaży towarów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(analogicznie)</a:t>
            </a:r>
            <a:b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</a:br>
            <a:endParaRPr lang="pl-PL" sz="2400" b="1" dirty="0"/>
          </a:p>
        </p:txBody>
      </p:sp>
      <p:sp>
        <p:nvSpPr>
          <p:cNvPr id="6" name="Prostokąt 5"/>
          <p:cNvSpPr/>
          <p:nvPr/>
        </p:nvSpPr>
        <p:spPr>
          <a:xfrm>
            <a:off x="288757" y="1737359"/>
            <a:ext cx="9760018" cy="3892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l-PL" dirty="0" smtClean="0">
                <a:latin typeface="+mj-lt"/>
              </a:rPr>
              <a:t>Art. 39</a:t>
            </a:r>
          </a:p>
          <a:p>
            <a:pPr algn="just">
              <a:lnSpc>
                <a:spcPct val="200000"/>
              </a:lnSpc>
            </a:pPr>
            <a:r>
              <a:rPr lang="pl-PL" dirty="0" smtClean="0">
                <a:latin typeface="+mj-lt"/>
              </a:rPr>
              <a:t>(1) Kupujący traci prawo do powoływania się na brak zgodności towarów, jeżeli nie zawiadomi sprzedającego o charakterze występujących niezgodności w rozsądnym terminie od chwili, w której niezgodności te zostały przez niego wykryte lub powinny były zostać wykryte.</a:t>
            </a:r>
          </a:p>
          <a:p>
            <a:pPr algn="just">
              <a:lnSpc>
                <a:spcPct val="200000"/>
              </a:lnSpc>
            </a:pPr>
            <a:r>
              <a:rPr lang="pl-PL" dirty="0" smtClean="0">
                <a:latin typeface="+mj-lt"/>
              </a:rPr>
              <a:t>(2) W każdym przypadku kupujący traci prawo do powoływania się na brak zgodności towarów, jeżeli nie zawiadomi o nim sprzedającego najpóźniej w ciągu dwóch lat od daty, w której towary zostały rzeczywiście wydane kupującemu, chyba że termin ten jest niezgodny z umownym okresem gwarancji.</a:t>
            </a:r>
            <a:endParaRPr lang="pl-PL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37434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3886" y="500514"/>
            <a:ext cx="10741794" cy="1236846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Konwencja Narodów Zjednoczonych o </a:t>
            </a: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umowach międzynarodowej </a:t>
            </a: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sprzedaży towarów</a:t>
            </a:r>
            <a:b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</a:br>
            <a:endParaRPr lang="pl-PL" sz="2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3886" y="1845734"/>
            <a:ext cx="11425187" cy="4324060"/>
          </a:xfrm>
        </p:spPr>
        <p:txBody>
          <a:bodyPr/>
          <a:lstStyle/>
          <a:p>
            <a:r>
              <a:rPr lang="pl-PL" sz="2400" b="1" dirty="0" smtClean="0">
                <a:latin typeface="+mj-lt"/>
              </a:rPr>
              <a:t>Sprzedaż towarów: GDY COŚ IDZIE ŹLE </a:t>
            </a:r>
          </a:p>
          <a:p>
            <a:pPr algn="just">
              <a:lnSpc>
                <a:spcPct val="150000"/>
              </a:lnSpc>
            </a:pPr>
            <a:r>
              <a:rPr lang="pl-PL" dirty="0" smtClean="0">
                <a:latin typeface="+mj-lt"/>
              </a:rPr>
              <a:t>Art. 25</a:t>
            </a:r>
          </a:p>
          <a:p>
            <a:pPr algn="just">
              <a:lnSpc>
                <a:spcPct val="150000"/>
              </a:lnSpc>
            </a:pPr>
            <a:r>
              <a:rPr lang="pl-PL" dirty="0">
                <a:latin typeface="+mj-lt"/>
              </a:rPr>
              <a:t>Naruszenie umowy przez jedną ze stron uważa się za istotne, </a:t>
            </a:r>
            <a:r>
              <a:rPr lang="pl-PL" dirty="0" smtClean="0">
                <a:latin typeface="+mj-lt"/>
              </a:rPr>
              <a:t>jeżeli:</a:t>
            </a:r>
          </a:p>
          <a:p>
            <a:pPr algn="just">
              <a:lnSpc>
                <a:spcPct val="150000"/>
              </a:lnSpc>
            </a:pPr>
            <a:r>
              <a:rPr lang="pl-PL" dirty="0">
                <a:latin typeface="+mj-lt"/>
              </a:rPr>
              <a:t>-</a:t>
            </a:r>
            <a:r>
              <a:rPr lang="pl-PL" dirty="0" smtClean="0">
                <a:latin typeface="+mj-lt"/>
              </a:rPr>
              <a:t> </a:t>
            </a:r>
            <a:r>
              <a:rPr lang="pl-PL" dirty="0">
                <a:latin typeface="+mj-lt"/>
              </a:rPr>
              <a:t>powoduje dla drugiej strony taki uszczerbek, który w sposób zasadniczy pozbawia tę stronę tego, czego zgodnie z umową miała prawo oczekiwać, </a:t>
            </a:r>
            <a:endParaRPr lang="pl-PL" dirty="0" smtClean="0"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pl-PL" dirty="0" smtClean="0">
                <a:latin typeface="+mj-lt"/>
              </a:rPr>
              <a:t>chyba </a:t>
            </a:r>
            <a:r>
              <a:rPr lang="pl-PL" dirty="0">
                <a:latin typeface="+mj-lt"/>
              </a:rPr>
              <a:t>że strona naruszająca umowę nie przewidywała takiego skutku i osoba rozsądna tego samego rodzaju i w tych samych okolicznościach nie przewidziałaby takiego skutku.</a:t>
            </a:r>
            <a:endParaRPr lang="pl-PL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12969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3886" y="500514"/>
            <a:ext cx="10741794" cy="1236846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Konwencja Narodów Zjednoczonych o </a:t>
            </a: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umowach międzynarodowej </a:t>
            </a: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sprzedaży towarów</a:t>
            </a:r>
            <a:b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</a:br>
            <a:endParaRPr lang="pl-PL" sz="2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3886" y="1845734"/>
            <a:ext cx="11425187" cy="4324060"/>
          </a:xfrm>
        </p:spPr>
        <p:txBody>
          <a:bodyPr/>
          <a:lstStyle/>
          <a:p>
            <a:r>
              <a:rPr lang="pl-PL" sz="2400" b="1" dirty="0" smtClean="0">
                <a:latin typeface="+mj-lt"/>
              </a:rPr>
              <a:t>Sprzedaż towarów: Uprawnienia Kupującego</a:t>
            </a:r>
          </a:p>
          <a:p>
            <a:pPr algn="just">
              <a:lnSpc>
                <a:spcPct val="150000"/>
              </a:lnSpc>
            </a:pPr>
            <a:r>
              <a:rPr lang="pl-PL" dirty="0" smtClean="0">
                <a:latin typeface="+mj-lt"/>
              </a:rPr>
              <a:t>Art. 45</a:t>
            </a:r>
          </a:p>
          <a:p>
            <a:pPr algn="just">
              <a:lnSpc>
                <a:spcPct val="150000"/>
              </a:lnSpc>
            </a:pPr>
            <a:r>
              <a:rPr lang="pl-PL" dirty="0">
                <a:latin typeface="+mj-lt"/>
              </a:rPr>
              <a:t>(1) Jeżeli sprzedający nie spełni któregokolwiek ze swych obowiązków wynikających z umowy lub z niniejszej konwencji, kupujący może:</a:t>
            </a:r>
          </a:p>
          <a:p>
            <a:pPr algn="just">
              <a:lnSpc>
                <a:spcPct val="150000"/>
              </a:lnSpc>
            </a:pPr>
            <a:r>
              <a:rPr lang="pl-PL" dirty="0">
                <a:latin typeface="+mj-lt"/>
              </a:rPr>
              <a:t>(a) skorzystać z praw przewidzianych w artykułach 46 do 52,</a:t>
            </a:r>
          </a:p>
          <a:p>
            <a:pPr algn="just">
              <a:lnSpc>
                <a:spcPct val="150000"/>
              </a:lnSpc>
            </a:pPr>
            <a:r>
              <a:rPr lang="pl-PL" dirty="0">
                <a:latin typeface="+mj-lt"/>
              </a:rPr>
              <a:t>(b) żądać odszkodowania przewidzianego w artykułach 74 do 77.</a:t>
            </a:r>
            <a:endParaRPr lang="pl-PL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0743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3886" y="500514"/>
            <a:ext cx="10741794" cy="1236846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Konwencja Narodów Zjednoczonych o </a:t>
            </a: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umowach międzynarodowej </a:t>
            </a: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sprzedaży towarów</a:t>
            </a:r>
            <a:b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</a:br>
            <a:endParaRPr lang="pl-PL" sz="2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3886" y="1845734"/>
            <a:ext cx="11425187" cy="4324060"/>
          </a:xfrm>
        </p:spPr>
        <p:txBody>
          <a:bodyPr/>
          <a:lstStyle/>
          <a:p>
            <a:r>
              <a:rPr lang="pl-PL" sz="2400" b="1" dirty="0" smtClean="0">
                <a:latin typeface="+mj-lt"/>
              </a:rPr>
              <a:t>Sprzedaż towarów: Uprawnienia Kupującego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862040"/>
              </p:ext>
            </p:extLst>
          </p:nvPr>
        </p:nvGraphicFramePr>
        <p:xfrm>
          <a:off x="232074" y="2760220"/>
          <a:ext cx="11606998" cy="3130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03499"/>
                <a:gridCol w="5803499"/>
              </a:tblGrid>
              <a:tr h="570121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 smtClean="0">
                          <a:solidFill>
                            <a:schemeClr val="tx1"/>
                          </a:solidFill>
                          <a:latin typeface="+mj-lt"/>
                        </a:rPr>
                        <a:t>UPRAWNIENIA KUPUJĄCEGO</a:t>
                      </a:r>
                      <a:endParaRPr lang="pl-PL" sz="2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dirty="0" smtClean="0">
                          <a:solidFill>
                            <a:schemeClr val="tx1"/>
                          </a:solidFill>
                          <a:latin typeface="+mj-lt"/>
                        </a:rPr>
                        <a:t>ODSZKODOWANIE</a:t>
                      </a:r>
                      <a:endParaRPr lang="pl-PL" sz="2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647035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Żądanie dostarczenia zastępczych towarów;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pl-PL" dirty="0" smtClean="0">
                          <a:solidFill>
                            <a:schemeClr val="tx1"/>
                          </a:solidFill>
                          <a:latin typeface="+mj-lt"/>
                        </a:rPr>
                        <a:t>      -</a:t>
                      </a:r>
                      <a:r>
                        <a:rPr lang="pl-PL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jeśli naruszenie jest istotne;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pl-PL" baseline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Żądanie naprawienia towarów;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endParaRPr lang="pl-PL" b="1" baseline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Żądanie obniżenia ceny;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endParaRPr lang="pl-PL" b="1" baseline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Odstąpienie od umowy;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pl-PL" baseline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l-PL" dirty="0" smtClean="0">
                          <a:solidFill>
                            <a:schemeClr val="tx1"/>
                          </a:solidFill>
                          <a:latin typeface="+mj-lt"/>
                        </a:rPr>
                        <a:t>Odszkodowanie za naruszenie umowy przez jedną stronę obejmuje sumę równą stracie, w tym utratę zysku, poniesioną przez drugą stronę w rezultacie naruszenia. </a:t>
                      </a:r>
                    </a:p>
                    <a:p>
                      <a:pPr algn="just"/>
                      <a:endParaRPr lang="pl-PL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just"/>
                      <a:r>
                        <a:rPr lang="pl-PL" dirty="0" smtClean="0">
                          <a:solidFill>
                            <a:schemeClr val="tx1"/>
                          </a:solidFill>
                          <a:latin typeface="+mj-lt"/>
                        </a:rPr>
                        <a:t>Odszkodowanie takie nie może przewyższać straty, którą strona naruszająca przewidywała lub powinna była przewidywać w chwili zawarcia umowy, w świetle okoliczności, które znała lub powinna była znać, jako możliwy rezultat naruszenia umowy.</a:t>
                      </a:r>
                      <a:endParaRPr lang="pl-PL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1066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3886" y="500514"/>
            <a:ext cx="10741794" cy="1236846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Konwencja Narodów Zjednoczonych o </a:t>
            </a: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umowach międzynarodowej </a:t>
            </a: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sprzedaży towarów</a:t>
            </a:r>
            <a:b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</a:br>
            <a:endParaRPr lang="pl-PL" sz="2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3886" y="1845734"/>
            <a:ext cx="11425187" cy="4324060"/>
          </a:xfrm>
        </p:spPr>
        <p:txBody>
          <a:bodyPr/>
          <a:lstStyle/>
          <a:p>
            <a:r>
              <a:rPr lang="pl-PL" sz="2400" b="1" dirty="0" smtClean="0">
                <a:latin typeface="+mj-lt"/>
              </a:rPr>
              <a:t>Sprzedaż towarów: Uprawnienia Sprzedającego</a:t>
            </a:r>
          </a:p>
          <a:p>
            <a:pPr algn="just">
              <a:lnSpc>
                <a:spcPct val="150000"/>
              </a:lnSpc>
            </a:pPr>
            <a:r>
              <a:rPr lang="pl-PL" dirty="0" smtClean="0">
                <a:latin typeface="+mj-lt"/>
              </a:rPr>
              <a:t>Art. </a:t>
            </a:r>
          </a:p>
          <a:p>
            <a:pPr algn="just">
              <a:lnSpc>
                <a:spcPct val="150000"/>
              </a:lnSpc>
            </a:pPr>
            <a:r>
              <a:rPr lang="pl-PL" dirty="0">
                <a:latin typeface="+mj-lt"/>
              </a:rPr>
              <a:t>(1) Jeżeli kupujący nie spełni któregokolwiek ze swych obowiązków wynikających z umowy lub z niniejszej konwencji, sprzedający może:</a:t>
            </a:r>
          </a:p>
          <a:p>
            <a:pPr algn="just">
              <a:lnSpc>
                <a:spcPct val="150000"/>
              </a:lnSpc>
            </a:pPr>
            <a:r>
              <a:rPr lang="pl-PL" dirty="0">
                <a:latin typeface="+mj-lt"/>
              </a:rPr>
              <a:t>(a) skorzystać z praw przewidzianych w artykułach 62 do 65,</a:t>
            </a:r>
          </a:p>
          <a:p>
            <a:pPr algn="just">
              <a:lnSpc>
                <a:spcPct val="150000"/>
              </a:lnSpc>
            </a:pPr>
            <a:r>
              <a:rPr lang="pl-PL" dirty="0">
                <a:latin typeface="+mj-lt"/>
              </a:rPr>
              <a:t>(b) żądać odszkodowania przewidzianego w artykułach 74 do 77.</a:t>
            </a:r>
            <a:endParaRPr lang="pl-PL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429117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3886" y="500514"/>
            <a:ext cx="10741794" cy="1236846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Konwencja Narodów Zjednoczonych o </a:t>
            </a: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umowach międzynarodowej </a:t>
            </a: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sprzedaży towarów</a:t>
            </a:r>
            <a:b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</a:br>
            <a:endParaRPr lang="pl-PL" sz="2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3886" y="1845734"/>
            <a:ext cx="11425187" cy="4324060"/>
          </a:xfrm>
        </p:spPr>
        <p:txBody>
          <a:bodyPr/>
          <a:lstStyle/>
          <a:p>
            <a:r>
              <a:rPr lang="pl-PL" sz="2400" b="1" dirty="0" smtClean="0">
                <a:latin typeface="+mj-lt"/>
              </a:rPr>
              <a:t>Sprzedaż towarów: Uprawnienia Sprzedającego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555474"/>
              </p:ext>
            </p:extLst>
          </p:nvPr>
        </p:nvGraphicFramePr>
        <p:xfrm>
          <a:off x="232074" y="2760220"/>
          <a:ext cx="11606998" cy="34047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03499"/>
                <a:gridCol w="5803499"/>
              </a:tblGrid>
              <a:tr h="570121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 smtClean="0">
                          <a:solidFill>
                            <a:schemeClr val="tx1"/>
                          </a:solidFill>
                          <a:latin typeface="+mj-lt"/>
                        </a:rPr>
                        <a:t>UPRAWNIENIA SPRZEDAJĄCEGO</a:t>
                      </a:r>
                      <a:endParaRPr lang="pl-PL" sz="2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dirty="0" smtClean="0">
                          <a:solidFill>
                            <a:schemeClr val="tx1"/>
                          </a:solidFill>
                          <a:latin typeface="+mj-lt"/>
                        </a:rPr>
                        <a:t>ODSZKODOWANIE</a:t>
                      </a:r>
                      <a:endParaRPr lang="pl-PL" sz="2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647035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pl-PL" b="1" baseline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Odstąpienie od umowy;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pl-PL" baseline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l-PL" dirty="0" smtClean="0">
                          <a:solidFill>
                            <a:schemeClr val="tx1"/>
                          </a:solidFill>
                          <a:latin typeface="+mj-lt"/>
                        </a:rPr>
                        <a:t>Odszkodowanie za naruszenie umowy przez jedną stronę obejmuje sumę równą stracie, w tym utratę zysku, poniesioną przez drugą stronę w rezultacie naruszenia. </a:t>
                      </a:r>
                    </a:p>
                    <a:p>
                      <a:pPr algn="just"/>
                      <a:endParaRPr lang="pl-PL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just"/>
                      <a:r>
                        <a:rPr lang="pl-PL" dirty="0" smtClean="0">
                          <a:solidFill>
                            <a:schemeClr val="tx1"/>
                          </a:solidFill>
                          <a:latin typeface="+mj-lt"/>
                        </a:rPr>
                        <a:t>Odszkodowanie takie nie może przewyższać straty, którą strona naruszająca przewidywała lub powinna była przewidywać w chwili zawarcia umowy, w świetle okoliczności, które znała lub powinna była znać, jako możliwy rezultat naruszenia umowy.</a:t>
                      </a:r>
                    </a:p>
                    <a:p>
                      <a:endParaRPr lang="pl-PL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90943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3886" y="500514"/>
            <a:ext cx="10741794" cy="1236846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Konwencja Narodów Zjednoczonych o </a:t>
            </a: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umowach międzynarodowej </a:t>
            </a: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sprzedaży towarów</a:t>
            </a:r>
            <a:b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</a:br>
            <a:endParaRPr lang="pl-PL" sz="2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3886" y="1845734"/>
            <a:ext cx="11425187" cy="4324060"/>
          </a:xfrm>
        </p:spPr>
        <p:txBody>
          <a:bodyPr/>
          <a:lstStyle/>
          <a:p>
            <a:r>
              <a:rPr lang="pl-PL" sz="2400" b="1" dirty="0" smtClean="0">
                <a:latin typeface="+mj-lt"/>
              </a:rPr>
              <a:t>Sprzedaż towarów: GDY COŚ IDZIE ŹLE </a:t>
            </a:r>
          </a:p>
          <a:p>
            <a:pPr algn="just">
              <a:lnSpc>
                <a:spcPct val="150000"/>
              </a:lnSpc>
            </a:pPr>
            <a:r>
              <a:rPr lang="pl-PL" dirty="0" smtClean="0">
                <a:latin typeface="+mj-lt"/>
              </a:rPr>
              <a:t>Art. 26</a:t>
            </a:r>
          </a:p>
          <a:p>
            <a:pPr algn="just">
              <a:lnSpc>
                <a:spcPct val="150000"/>
              </a:lnSpc>
            </a:pPr>
            <a:r>
              <a:rPr lang="pl-PL" dirty="0">
                <a:latin typeface="+mj-lt"/>
              </a:rPr>
              <a:t>Oświadczenie o </a:t>
            </a:r>
            <a:r>
              <a:rPr lang="pl-PL" u="sng" dirty="0">
                <a:latin typeface="+mj-lt"/>
              </a:rPr>
              <a:t>odstąpieniu od umowy</a:t>
            </a:r>
            <a:r>
              <a:rPr lang="pl-PL" dirty="0">
                <a:latin typeface="+mj-lt"/>
              </a:rPr>
              <a:t> jest skuteczne tylko wówczas, gdy zostało dokonane poprzez zawiadomienie drugiej strony.</a:t>
            </a:r>
            <a:endParaRPr lang="pl-PL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055914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3886" y="500514"/>
            <a:ext cx="10741794" cy="1236846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Konwencja Narodów Zjednoczonych o </a:t>
            </a:r>
            <a:r>
              <a:rPr lang="pl-PL" sz="2400" b="1" spc="0" dirty="0" smtClean="0">
                <a:solidFill>
                  <a:srgbClr val="000000"/>
                </a:solidFill>
                <a:ea typeface="+mn-ea"/>
                <a:cs typeface="+mn-cs"/>
              </a:rPr>
              <a:t>umowach międzynarodowej </a:t>
            </a:r>
            <a: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  <a:t>sprzedaży towarów</a:t>
            </a:r>
            <a:br>
              <a:rPr lang="pl-PL" sz="2400" b="1" spc="0" dirty="0">
                <a:solidFill>
                  <a:srgbClr val="000000"/>
                </a:solidFill>
                <a:ea typeface="+mn-ea"/>
                <a:cs typeface="+mn-cs"/>
              </a:rPr>
            </a:br>
            <a:endParaRPr lang="pl-PL" sz="2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3886" y="1845734"/>
            <a:ext cx="11425187" cy="4324060"/>
          </a:xfrm>
        </p:spPr>
        <p:txBody>
          <a:bodyPr/>
          <a:lstStyle/>
          <a:p>
            <a:r>
              <a:rPr lang="pl-PL" sz="2400" b="1" dirty="0" smtClean="0">
                <a:latin typeface="+mj-lt"/>
              </a:rPr>
              <a:t>Sprzedaż towarów: GDY COŚ IDZIE ŹLE </a:t>
            </a:r>
          </a:p>
          <a:p>
            <a:pPr algn="just">
              <a:lnSpc>
                <a:spcPct val="150000"/>
              </a:lnSpc>
            </a:pPr>
            <a:r>
              <a:rPr lang="pl-PL" dirty="0" smtClean="0">
                <a:latin typeface="+mj-lt"/>
              </a:rPr>
              <a:t>Art. 81</a:t>
            </a:r>
          </a:p>
          <a:p>
            <a:pPr algn="just">
              <a:lnSpc>
                <a:spcPct val="150000"/>
              </a:lnSpc>
            </a:pPr>
            <a:r>
              <a:rPr lang="pl-PL" dirty="0">
                <a:latin typeface="+mj-lt"/>
              </a:rPr>
              <a:t>(1) Odstąpienie od umowy zwalnia obie strony z ich zobowiązań wynikających z umowy, z zastrzeżeniem ewentualnie należnego odszkodowania. Odstąpienie nie ma wpływu na postanowienia umowy dotyczące rozstrzygania sporów lub na prawa i obowiązki stron będące następstwem odstąpienia od umowy.</a:t>
            </a:r>
          </a:p>
          <a:p>
            <a:pPr algn="just">
              <a:lnSpc>
                <a:spcPct val="150000"/>
              </a:lnSpc>
            </a:pPr>
            <a:r>
              <a:rPr lang="pl-PL" dirty="0">
                <a:latin typeface="+mj-lt"/>
              </a:rPr>
              <a:t>(2) Strona, która wykonała umowę w całości lub w części, może żądać od drugiej strony zwrotu tego, co dostarczyła lub zapłaciła na podstawie umowy. Jeżeli obie strony obowiązane są do zwrotu, powinny to uczynić równocześnie.</a:t>
            </a:r>
            <a:endParaRPr lang="pl-PL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828404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cja">
  <a:themeElements>
    <a:clrScheme name="Retrospekcj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741</TotalTime>
  <Words>1515</Words>
  <Application>Microsoft Office PowerPoint</Application>
  <PresentationFormat>Panoramiczny</PresentationFormat>
  <Paragraphs>152</Paragraphs>
  <Slides>24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28" baseType="lpstr">
      <vt:lpstr>Calibri</vt:lpstr>
      <vt:lpstr>Calibri Light</vt:lpstr>
      <vt:lpstr>Wingdings</vt:lpstr>
      <vt:lpstr>Retrospekcja</vt:lpstr>
      <vt:lpstr>Źródła prawa regulujące sprzedaż w stosunkach międzynarodowych</vt:lpstr>
      <vt:lpstr>UMOWA SPRZEDAŻY </vt:lpstr>
      <vt:lpstr>UMOWA SPRZEDAŻY K.C.</vt:lpstr>
      <vt:lpstr>UMOWA SPRZEDAŻY K.C.</vt:lpstr>
      <vt:lpstr>Konwencja Narodów Zjednoczonych o umowach międzynarodowej sprzedaży towarów </vt:lpstr>
      <vt:lpstr>Konwencja Narodów Zjednoczonych o umowach międzynarodowej sprzedaży towarów </vt:lpstr>
      <vt:lpstr>Konwencja Narodów Zjednoczonych o umowach międzynarodowej sprzedaży towarów </vt:lpstr>
      <vt:lpstr>Konwencja Narodów Zjednoczonych o umowach międzynarodowej sprzedaży towarów </vt:lpstr>
      <vt:lpstr>Konwencja Narodów Zjednoczonych o umowach międzynarodowej sprzedaży towarów </vt:lpstr>
      <vt:lpstr>Konwencja Narodów Zjednoczonych o umowach międzynarodowej sprzedaży towarów </vt:lpstr>
      <vt:lpstr>Konwencja Narodów Zjednoczonych o umowach międzynarodowej sprzedaży towarów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Konwencja Narodów Zjednoczonych o umowach międzynarodowej sprzedaży towarów </vt:lpstr>
      <vt:lpstr>Konwencja Narodów Zjednoczonych o umowach międzynarodowej sprzedaży towarów </vt:lpstr>
      <vt:lpstr>Konwencja Narodów Zjednoczonych o umowach międzynarodowej sprzedaży towarów </vt:lpstr>
      <vt:lpstr>Konwencja Narodów Zjednoczonych o umowach międzynarodowej sprzedaży towarów </vt:lpstr>
      <vt:lpstr>Konwencja Narodów Zjednoczonych o umowach międzynarodowej sprzedaży towarów </vt:lpstr>
      <vt:lpstr>Konwencja Narodów Zjednoczonych o umowach międzynarodowej sprzedaży towarów </vt:lpstr>
      <vt:lpstr>Konwencja Narodów Zjednoczonych o umowach międzynarodowej sprzedaży towarów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Źródła prawa regulujące sprzedaż w stosunkach międzynarodowych</dc:title>
  <dc:creator>Windows User</dc:creator>
  <cp:lastModifiedBy>Windows User</cp:lastModifiedBy>
  <cp:revision>13</cp:revision>
  <dcterms:created xsi:type="dcterms:W3CDTF">2023-03-22T19:05:18Z</dcterms:created>
  <dcterms:modified xsi:type="dcterms:W3CDTF">2023-03-23T14:15:38Z</dcterms:modified>
</cp:coreProperties>
</file>