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4980" r:id="rId3"/>
    <p:sldId id="257" r:id="rId4"/>
    <p:sldId id="258" r:id="rId5"/>
    <p:sldId id="259" r:id="rId6"/>
    <p:sldId id="260" r:id="rId7"/>
    <p:sldId id="4967" r:id="rId8"/>
    <p:sldId id="262" r:id="rId9"/>
    <p:sldId id="4976" r:id="rId10"/>
    <p:sldId id="4977" r:id="rId11"/>
    <p:sldId id="261" r:id="rId12"/>
    <p:sldId id="4968" r:id="rId13"/>
    <p:sldId id="4964" r:id="rId14"/>
    <p:sldId id="4965" r:id="rId15"/>
    <p:sldId id="4966" r:id="rId16"/>
    <p:sldId id="4973" r:id="rId17"/>
    <p:sldId id="4969" r:id="rId18"/>
    <p:sldId id="4974" r:id="rId19"/>
    <p:sldId id="4972" r:id="rId20"/>
    <p:sldId id="497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59" autoAdjust="0"/>
    <p:restoredTop sz="91332" autoAdjust="0"/>
  </p:normalViewPr>
  <p:slideViewPr>
    <p:cSldViewPr snapToGrid="0">
      <p:cViewPr varScale="1">
        <p:scale>
          <a:sx n="75" d="100"/>
          <a:sy n="75" d="100"/>
        </p:scale>
        <p:origin x="97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709161-E364-46F7-A4AA-EA737D7D5AF0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F2942BAD-3C69-4DC3-94F0-70A3E0BC0935}">
      <dgm:prSet phldrT="[Tekst]" custT="1"/>
      <dgm:spPr/>
      <dgm:t>
        <a:bodyPr/>
        <a:lstStyle/>
        <a:p>
          <a:r>
            <a:rPr lang="pl-PL" sz="1200" dirty="0"/>
            <a:t>Ułatwienie klientom dokonywania zakupów</a:t>
          </a:r>
          <a:endParaRPr lang="en-GB" sz="1200" dirty="0"/>
        </a:p>
      </dgm:t>
    </dgm:pt>
    <dgm:pt modelId="{EB6A34C4-8DBF-4B43-BA53-5DAC35A759F1}" type="parTrans" cxnId="{5FD01F3A-7841-4296-9B82-F46787A27963}">
      <dgm:prSet/>
      <dgm:spPr/>
      <dgm:t>
        <a:bodyPr/>
        <a:lstStyle/>
        <a:p>
          <a:endParaRPr lang="en-GB" sz="1200"/>
        </a:p>
      </dgm:t>
    </dgm:pt>
    <dgm:pt modelId="{2A80FFDE-7E8C-4A24-9784-5FB7054E7041}" type="sibTrans" cxnId="{5FD01F3A-7841-4296-9B82-F46787A27963}">
      <dgm:prSet custT="1"/>
      <dgm:spPr/>
      <dgm:t>
        <a:bodyPr/>
        <a:lstStyle/>
        <a:p>
          <a:r>
            <a:rPr lang="pl-PL" sz="1200" dirty="0"/>
            <a:t>Umacnianie lojalności klientów</a:t>
          </a:r>
          <a:endParaRPr lang="en-GB" sz="1200" dirty="0"/>
        </a:p>
      </dgm:t>
    </dgm:pt>
    <dgm:pt modelId="{058A5D23-8E9B-4817-8D0D-7020DECEFEF6}">
      <dgm:prSet phldrT="[Tekst]" custT="1"/>
      <dgm:spPr/>
      <dgm:t>
        <a:bodyPr/>
        <a:lstStyle/>
        <a:p>
          <a:r>
            <a:rPr lang="pl-PL" sz="1200" dirty="0"/>
            <a:t>Zwiększenie przychodów ze sprzedaży</a:t>
          </a:r>
          <a:endParaRPr lang="en-GB" sz="1200" dirty="0"/>
        </a:p>
      </dgm:t>
    </dgm:pt>
    <dgm:pt modelId="{0EC5C287-5F91-4880-A84A-1065F77BA45D}" type="parTrans" cxnId="{B23A1E37-552D-4E9B-8CD9-B9170A7752BE}">
      <dgm:prSet/>
      <dgm:spPr/>
      <dgm:t>
        <a:bodyPr/>
        <a:lstStyle/>
        <a:p>
          <a:endParaRPr lang="en-GB" sz="1200"/>
        </a:p>
      </dgm:t>
    </dgm:pt>
    <dgm:pt modelId="{EFE3242A-85A0-4A29-A1E9-E45DD520504B}" type="sibTrans" cxnId="{B23A1E37-552D-4E9B-8CD9-B9170A7752BE}">
      <dgm:prSet custT="1"/>
      <dgm:spPr/>
      <dgm:t>
        <a:bodyPr/>
        <a:lstStyle/>
        <a:p>
          <a:r>
            <a:rPr lang="pl-PL" sz="1200" dirty="0"/>
            <a:t>Kreowanie określonego wizerunku sklepu</a:t>
          </a:r>
          <a:endParaRPr lang="en-GB" sz="1200" dirty="0"/>
        </a:p>
      </dgm:t>
    </dgm:pt>
    <dgm:pt modelId="{648C9F41-06A3-44E6-919C-707F74DE34F1}">
      <dgm:prSet phldrT="[Tekst]" custT="1"/>
      <dgm:spPr/>
      <dgm:t>
        <a:bodyPr/>
        <a:lstStyle/>
        <a:p>
          <a:r>
            <a:rPr lang="pl-PL" sz="1200" dirty="0"/>
            <a:t>Zachęcanie klientów do zakupu</a:t>
          </a:r>
          <a:endParaRPr lang="en-GB" sz="1200" dirty="0"/>
        </a:p>
      </dgm:t>
    </dgm:pt>
    <dgm:pt modelId="{CBC23A94-F6B1-4A92-84C7-3C109E153B92}" type="sibTrans" cxnId="{B7096E0B-2118-44C8-A187-AE79E8AD649B}">
      <dgm:prSet custT="1"/>
      <dgm:spPr/>
      <dgm:t>
        <a:bodyPr/>
        <a:lstStyle/>
        <a:p>
          <a:r>
            <a:rPr lang="pl-PL" sz="1200" dirty="0"/>
            <a:t>Zwiększenie popytu na dane produkty</a:t>
          </a:r>
          <a:endParaRPr lang="en-GB" sz="1200" dirty="0"/>
        </a:p>
      </dgm:t>
    </dgm:pt>
    <dgm:pt modelId="{D46081B3-3889-48F7-BC21-474219852F69}" type="parTrans" cxnId="{B7096E0B-2118-44C8-A187-AE79E8AD649B}">
      <dgm:prSet/>
      <dgm:spPr/>
      <dgm:t>
        <a:bodyPr/>
        <a:lstStyle/>
        <a:p>
          <a:endParaRPr lang="en-GB" sz="1200"/>
        </a:p>
      </dgm:t>
    </dgm:pt>
    <dgm:pt modelId="{C7367519-CD9D-40A3-99EE-2EE722AD2336}">
      <dgm:prSet custT="1"/>
      <dgm:spPr/>
      <dgm:t>
        <a:bodyPr/>
        <a:lstStyle/>
        <a:p>
          <a:r>
            <a:rPr lang="pl-PL" sz="1200" dirty="0"/>
            <a:t>Lepsze wykorzystanie powierzchni sprzedażowej sklepu</a:t>
          </a:r>
          <a:endParaRPr lang="en-GB" sz="1200" dirty="0"/>
        </a:p>
      </dgm:t>
    </dgm:pt>
    <dgm:pt modelId="{36744FD3-343F-4C1A-B9C4-D82ABD0FDB95}" type="parTrans" cxnId="{BD318358-6AF2-4380-A9F5-23E7E24C4AC5}">
      <dgm:prSet/>
      <dgm:spPr/>
      <dgm:t>
        <a:bodyPr/>
        <a:lstStyle/>
        <a:p>
          <a:endParaRPr lang="en-GB" sz="1200"/>
        </a:p>
      </dgm:t>
    </dgm:pt>
    <dgm:pt modelId="{FDBDE667-06D0-4B75-ACB8-5759F115BF38}" type="sibTrans" cxnId="{BD318358-6AF2-4380-A9F5-23E7E24C4AC5}">
      <dgm:prSet custT="1"/>
      <dgm:spPr/>
      <dgm:t>
        <a:bodyPr/>
        <a:lstStyle/>
        <a:p>
          <a:r>
            <a:rPr lang="pl-PL" sz="1800" dirty="0"/>
            <a:t>Zwiększenie zysków</a:t>
          </a:r>
          <a:endParaRPr lang="en-GB" sz="1800" dirty="0"/>
        </a:p>
      </dgm:t>
    </dgm:pt>
    <dgm:pt modelId="{BCF92C67-3675-4768-9A58-19862A0FE635}" type="pres">
      <dgm:prSet presAssocID="{CB709161-E364-46F7-A4AA-EA737D7D5AF0}" presName="Name0" presStyleCnt="0">
        <dgm:presLayoutVars>
          <dgm:chMax/>
          <dgm:chPref/>
          <dgm:dir/>
          <dgm:animLvl val="lvl"/>
        </dgm:presLayoutVars>
      </dgm:prSet>
      <dgm:spPr/>
    </dgm:pt>
    <dgm:pt modelId="{56BCA168-4A3A-43C4-B393-2C9E7EEF78E3}" type="pres">
      <dgm:prSet presAssocID="{648C9F41-06A3-44E6-919C-707F74DE34F1}" presName="composite" presStyleCnt="0"/>
      <dgm:spPr/>
    </dgm:pt>
    <dgm:pt modelId="{7CBB861F-0FA6-4EC5-AADA-52BC954F17AF}" type="pres">
      <dgm:prSet presAssocID="{648C9F41-06A3-44E6-919C-707F74DE34F1}" presName="Parent1" presStyleLbl="node1" presStyleIdx="0" presStyleCnt="8" custLinFactNeighborY="0">
        <dgm:presLayoutVars>
          <dgm:chMax val="1"/>
          <dgm:chPref val="1"/>
          <dgm:bulletEnabled val="1"/>
        </dgm:presLayoutVars>
      </dgm:prSet>
      <dgm:spPr/>
    </dgm:pt>
    <dgm:pt modelId="{80145690-424A-400A-BCC4-137B40A43C18}" type="pres">
      <dgm:prSet presAssocID="{648C9F41-06A3-44E6-919C-707F74DE34F1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D94275EE-AFAE-4A59-B195-00BD55710929}" type="pres">
      <dgm:prSet presAssocID="{648C9F41-06A3-44E6-919C-707F74DE34F1}" presName="BalanceSpacing" presStyleCnt="0"/>
      <dgm:spPr/>
    </dgm:pt>
    <dgm:pt modelId="{60BEDDDB-985E-41E6-B35B-5111C354E0E5}" type="pres">
      <dgm:prSet presAssocID="{648C9F41-06A3-44E6-919C-707F74DE34F1}" presName="BalanceSpacing1" presStyleCnt="0"/>
      <dgm:spPr/>
    </dgm:pt>
    <dgm:pt modelId="{1B9B0116-5743-4A47-88EC-1DF91B669277}" type="pres">
      <dgm:prSet presAssocID="{CBC23A94-F6B1-4A92-84C7-3C109E153B92}" presName="Accent1Text" presStyleLbl="node1" presStyleIdx="1" presStyleCnt="8"/>
      <dgm:spPr/>
    </dgm:pt>
    <dgm:pt modelId="{12E56C09-C25C-4DB4-8B7B-0CD95E3C8450}" type="pres">
      <dgm:prSet presAssocID="{CBC23A94-F6B1-4A92-84C7-3C109E153B92}" presName="spaceBetweenRectangles" presStyleCnt="0"/>
      <dgm:spPr/>
    </dgm:pt>
    <dgm:pt modelId="{0ED279C4-CE29-4D45-B27F-B4AEB2673ACD}" type="pres">
      <dgm:prSet presAssocID="{F2942BAD-3C69-4DC3-94F0-70A3E0BC0935}" presName="composite" presStyleCnt="0"/>
      <dgm:spPr/>
    </dgm:pt>
    <dgm:pt modelId="{AC99B03E-0380-45F0-9F3E-A2A4EEB1E315}" type="pres">
      <dgm:prSet presAssocID="{F2942BAD-3C69-4DC3-94F0-70A3E0BC0935}" presName="Parent1" presStyleLbl="node1" presStyleIdx="2" presStyleCnt="8" custLinFactNeighborY="0">
        <dgm:presLayoutVars>
          <dgm:chMax val="1"/>
          <dgm:chPref val="1"/>
          <dgm:bulletEnabled val="1"/>
        </dgm:presLayoutVars>
      </dgm:prSet>
      <dgm:spPr/>
    </dgm:pt>
    <dgm:pt modelId="{86887CEE-23B9-4B62-A92E-E4F74C1E6588}" type="pres">
      <dgm:prSet presAssocID="{F2942BAD-3C69-4DC3-94F0-70A3E0BC0935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03DA8A70-4624-4E56-AA25-98A0F695A8C7}" type="pres">
      <dgm:prSet presAssocID="{F2942BAD-3C69-4DC3-94F0-70A3E0BC0935}" presName="BalanceSpacing" presStyleCnt="0"/>
      <dgm:spPr/>
    </dgm:pt>
    <dgm:pt modelId="{E70EA57A-54D7-4A4B-B4A1-D331182678D5}" type="pres">
      <dgm:prSet presAssocID="{F2942BAD-3C69-4DC3-94F0-70A3E0BC0935}" presName="BalanceSpacing1" presStyleCnt="0"/>
      <dgm:spPr/>
    </dgm:pt>
    <dgm:pt modelId="{133B2F01-120A-408B-AF2B-EB451BE80A38}" type="pres">
      <dgm:prSet presAssocID="{2A80FFDE-7E8C-4A24-9784-5FB7054E7041}" presName="Accent1Text" presStyleLbl="node1" presStyleIdx="3" presStyleCnt="8" custLinFactNeighborY="0"/>
      <dgm:spPr/>
    </dgm:pt>
    <dgm:pt modelId="{EAA8E9D8-AFAD-4C44-9CE5-AC62C33FEC3C}" type="pres">
      <dgm:prSet presAssocID="{2A80FFDE-7E8C-4A24-9784-5FB7054E7041}" presName="spaceBetweenRectangles" presStyleCnt="0"/>
      <dgm:spPr/>
    </dgm:pt>
    <dgm:pt modelId="{2319660E-50A7-4707-BEF9-6CEC0992B009}" type="pres">
      <dgm:prSet presAssocID="{058A5D23-8E9B-4817-8D0D-7020DECEFEF6}" presName="composite" presStyleCnt="0"/>
      <dgm:spPr/>
    </dgm:pt>
    <dgm:pt modelId="{0FDCD436-CD94-4257-BE9F-D88C0AF7D261}" type="pres">
      <dgm:prSet presAssocID="{058A5D23-8E9B-4817-8D0D-7020DECEFEF6}" presName="Parent1" presStyleLbl="node1" presStyleIdx="4" presStyleCnt="8" custLinFactNeighborY="0">
        <dgm:presLayoutVars>
          <dgm:chMax val="1"/>
          <dgm:chPref val="1"/>
          <dgm:bulletEnabled val="1"/>
        </dgm:presLayoutVars>
      </dgm:prSet>
      <dgm:spPr/>
    </dgm:pt>
    <dgm:pt modelId="{3AFDE408-AEE4-4B99-9FD4-C68B58E2E702}" type="pres">
      <dgm:prSet presAssocID="{058A5D23-8E9B-4817-8D0D-7020DECEFEF6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8F9DB99B-DA05-4219-A58E-3A06AB6AE2CF}" type="pres">
      <dgm:prSet presAssocID="{058A5D23-8E9B-4817-8D0D-7020DECEFEF6}" presName="BalanceSpacing" presStyleCnt="0"/>
      <dgm:spPr/>
    </dgm:pt>
    <dgm:pt modelId="{025606F4-8AFD-4085-9658-EF7FCDC64B26}" type="pres">
      <dgm:prSet presAssocID="{058A5D23-8E9B-4817-8D0D-7020DECEFEF6}" presName="BalanceSpacing1" presStyleCnt="0"/>
      <dgm:spPr/>
    </dgm:pt>
    <dgm:pt modelId="{DE1C3D75-6267-45F8-B1D1-6C7BF00B48CB}" type="pres">
      <dgm:prSet presAssocID="{EFE3242A-85A0-4A29-A1E9-E45DD520504B}" presName="Accent1Text" presStyleLbl="node1" presStyleIdx="5" presStyleCnt="8" custLinFactNeighborY="0"/>
      <dgm:spPr/>
    </dgm:pt>
    <dgm:pt modelId="{55AEFD68-8507-4246-BCE4-0A9947C4F97F}" type="pres">
      <dgm:prSet presAssocID="{EFE3242A-85A0-4A29-A1E9-E45DD520504B}" presName="spaceBetweenRectangles" presStyleCnt="0"/>
      <dgm:spPr/>
    </dgm:pt>
    <dgm:pt modelId="{4A68C733-61AD-4D8E-B4A3-C600932C6D28}" type="pres">
      <dgm:prSet presAssocID="{C7367519-CD9D-40A3-99EE-2EE722AD2336}" presName="composite" presStyleCnt="0"/>
      <dgm:spPr/>
    </dgm:pt>
    <dgm:pt modelId="{8E6AA94E-0111-4AD1-8B50-240DF8A92E85}" type="pres">
      <dgm:prSet presAssocID="{C7367519-CD9D-40A3-99EE-2EE722AD2336}" presName="Parent1" presStyleLbl="node1" presStyleIdx="6" presStyleCnt="8" custAng="0" custScaleX="118037" custLinFactNeighborY="-20343">
        <dgm:presLayoutVars>
          <dgm:chMax val="1"/>
          <dgm:chPref val="1"/>
          <dgm:bulletEnabled val="1"/>
        </dgm:presLayoutVars>
      </dgm:prSet>
      <dgm:spPr/>
    </dgm:pt>
    <dgm:pt modelId="{46177A33-0F2C-40E9-AAEB-6292AB79C4A0}" type="pres">
      <dgm:prSet presAssocID="{C7367519-CD9D-40A3-99EE-2EE722AD2336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8337ADC3-BC8D-4D26-884B-CCB890F144E4}" type="pres">
      <dgm:prSet presAssocID="{C7367519-CD9D-40A3-99EE-2EE722AD2336}" presName="BalanceSpacing" presStyleCnt="0"/>
      <dgm:spPr/>
    </dgm:pt>
    <dgm:pt modelId="{6950B935-DC2F-4C58-A558-22243BB2BADF}" type="pres">
      <dgm:prSet presAssocID="{C7367519-CD9D-40A3-99EE-2EE722AD2336}" presName="BalanceSpacing1" presStyleCnt="0"/>
      <dgm:spPr/>
    </dgm:pt>
    <dgm:pt modelId="{F4026162-BF28-44EA-B2E5-C39A33ACE9C1}" type="pres">
      <dgm:prSet presAssocID="{FDBDE667-06D0-4B75-ACB8-5759F115BF38}" presName="Accent1Text" presStyleLbl="node1" presStyleIdx="7" presStyleCnt="8" custScaleX="152556" custScaleY="139607" custLinFactX="100000" custLinFactY="-14436" custLinFactNeighborX="178486" custLinFactNeighborY="-100000"/>
      <dgm:spPr/>
    </dgm:pt>
  </dgm:ptLst>
  <dgm:cxnLst>
    <dgm:cxn modelId="{82924907-B2B9-42EC-8596-302580DBA0E0}" type="presOf" srcId="{CBC23A94-F6B1-4A92-84C7-3C109E153B92}" destId="{1B9B0116-5743-4A47-88EC-1DF91B669277}" srcOrd="0" destOrd="0" presId="urn:microsoft.com/office/officeart/2008/layout/AlternatingHexagons"/>
    <dgm:cxn modelId="{B7096E0B-2118-44C8-A187-AE79E8AD649B}" srcId="{CB709161-E364-46F7-A4AA-EA737D7D5AF0}" destId="{648C9F41-06A3-44E6-919C-707F74DE34F1}" srcOrd="0" destOrd="0" parTransId="{D46081B3-3889-48F7-BC21-474219852F69}" sibTransId="{CBC23A94-F6B1-4A92-84C7-3C109E153B92}"/>
    <dgm:cxn modelId="{E88C3522-EA7F-4AED-8055-3F9E1162DCCE}" type="presOf" srcId="{648C9F41-06A3-44E6-919C-707F74DE34F1}" destId="{7CBB861F-0FA6-4EC5-AADA-52BC954F17AF}" srcOrd="0" destOrd="0" presId="urn:microsoft.com/office/officeart/2008/layout/AlternatingHexagons"/>
    <dgm:cxn modelId="{B23A1E37-552D-4E9B-8CD9-B9170A7752BE}" srcId="{CB709161-E364-46F7-A4AA-EA737D7D5AF0}" destId="{058A5D23-8E9B-4817-8D0D-7020DECEFEF6}" srcOrd="2" destOrd="0" parTransId="{0EC5C287-5F91-4880-A84A-1065F77BA45D}" sibTransId="{EFE3242A-85A0-4A29-A1E9-E45DD520504B}"/>
    <dgm:cxn modelId="{5FD01F3A-7841-4296-9B82-F46787A27963}" srcId="{CB709161-E364-46F7-A4AA-EA737D7D5AF0}" destId="{F2942BAD-3C69-4DC3-94F0-70A3E0BC0935}" srcOrd="1" destOrd="0" parTransId="{EB6A34C4-8DBF-4B43-BA53-5DAC35A759F1}" sibTransId="{2A80FFDE-7E8C-4A24-9784-5FB7054E7041}"/>
    <dgm:cxn modelId="{E8684362-7D49-4D63-B8ED-4A4C38F84A85}" type="presOf" srcId="{FDBDE667-06D0-4B75-ACB8-5759F115BF38}" destId="{F4026162-BF28-44EA-B2E5-C39A33ACE9C1}" srcOrd="0" destOrd="0" presId="urn:microsoft.com/office/officeart/2008/layout/AlternatingHexagons"/>
    <dgm:cxn modelId="{BD318358-6AF2-4380-A9F5-23E7E24C4AC5}" srcId="{CB709161-E364-46F7-A4AA-EA737D7D5AF0}" destId="{C7367519-CD9D-40A3-99EE-2EE722AD2336}" srcOrd="3" destOrd="0" parTransId="{36744FD3-343F-4C1A-B9C4-D82ABD0FDB95}" sibTransId="{FDBDE667-06D0-4B75-ACB8-5759F115BF38}"/>
    <dgm:cxn modelId="{DBE1637C-88CD-4D1E-A54E-2E37F19DE782}" type="presOf" srcId="{2A80FFDE-7E8C-4A24-9784-5FB7054E7041}" destId="{133B2F01-120A-408B-AF2B-EB451BE80A38}" srcOrd="0" destOrd="0" presId="urn:microsoft.com/office/officeart/2008/layout/AlternatingHexagons"/>
    <dgm:cxn modelId="{ECB9247E-6166-4BE2-9A80-BE49CE96611F}" type="presOf" srcId="{EFE3242A-85A0-4A29-A1E9-E45DD520504B}" destId="{DE1C3D75-6267-45F8-B1D1-6C7BF00B48CB}" srcOrd="0" destOrd="0" presId="urn:microsoft.com/office/officeart/2008/layout/AlternatingHexagons"/>
    <dgm:cxn modelId="{6ED4A78A-BE3E-46F0-8394-B640F81C05EA}" type="presOf" srcId="{CB709161-E364-46F7-A4AA-EA737D7D5AF0}" destId="{BCF92C67-3675-4768-9A58-19862A0FE635}" srcOrd="0" destOrd="0" presId="urn:microsoft.com/office/officeart/2008/layout/AlternatingHexagons"/>
    <dgm:cxn modelId="{E5D3BAE8-12FB-4FE3-93B8-A27B24F63573}" type="presOf" srcId="{C7367519-CD9D-40A3-99EE-2EE722AD2336}" destId="{8E6AA94E-0111-4AD1-8B50-240DF8A92E85}" srcOrd="0" destOrd="0" presId="urn:microsoft.com/office/officeart/2008/layout/AlternatingHexagons"/>
    <dgm:cxn modelId="{1FF7C6FB-F1F9-4734-9CE7-36A48028661A}" type="presOf" srcId="{F2942BAD-3C69-4DC3-94F0-70A3E0BC0935}" destId="{AC99B03E-0380-45F0-9F3E-A2A4EEB1E315}" srcOrd="0" destOrd="0" presId="urn:microsoft.com/office/officeart/2008/layout/AlternatingHexagons"/>
    <dgm:cxn modelId="{7CCC08FC-77FF-4333-A8C5-58AE23BBD067}" type="presOf" srcId="{058A5D23-8E9B-4817-8D0D-7020DECEFEF6}" destId="{0FDCD436-CD94-4257-BE9F-D88C0AF7D261}" srcOrd="0" destOrd="0" presId="urn:microsoft.com/office/officeart/2008/layout/AlternatingHexagons"/>
    <dgm:cxn modelId="{798109FD-5B47-4383-B9EA-143F9F82EACE}" type="presParOf" srcId="{BCF92C67-3675-4768-9A58-19862A0FE635}" destId="{56BCA168-4A3A-43C4-B393-2C9E7EEF78E3}" srcOrd="0" destOrd="0" presId="urn:microsoft.com/office/officeart/2008/layout/AlternatingHexagons"/>
    <dgm:cxn modelId="{9DB0E1AC-DC81-4646-BDD0-1C7D7E94AC6B}" type="presParOf" srcId="{56BCA168-4A3A-43C4-B393-2C9E7EEF78E3}" destId="{7CBB861F-0FA6-4EC5-AADA-52BC954F17AF}" srcOrd="0" destOrd="0" presId="urn:microsoft.com/office/officeart/2008/layout/AlternatingHexagons"/>
    <dgm:cxn modelId="{17DD8F46-68EB-4A28-B2DA-0E2D26711C42}" type="presParOf" srcId="{56BCA168-4A3A-43C4-B393-2C9E7EEF78E3}" destId="{80145690-424A-400A-BCC4-137B40A43C18}" srcOrd="1" destOrd="0" presId="urn:microsoft.com/office/officeart/2008/layout/AlternatingHexagons"/>
    <dgm:cxn modelId="{43A23A94-A5E0-444C-B196-0C213F0E7821}" type="presParOf" srcId="{56BCA168-4A3A-43C4-B393-2C9E7EEF78E3}" destId="{D94275EE-AFAE-4A59-B195-00BD55710929}" srcOrd="2" destOrd="0" presId="urn:microsoft.com/office/officeart/2008/layout/AlternatingHexagons"/>
    <dgm:cxn modelId="{A21A711C-B23A-4E12-A5EE-3B9FCA7F694B}" type="presParOf" srcId="{56BCA168-4A3A-43C4-B393-2C9E7EEF78E3}" destId="{60BEDDDB-985E-41E6-B35B-5111C354E0E5}" srcOrd="3" destOrd="0" presId="urn:microsoft.com/office/officeart/2008/layout/AlternatingHexagons"/>
    <dgm:cxn modelId="{CE3FB1B2-8509-4099-AD3F-23B22653C768}" type="presParOf" srcId="{56BCA168-4A3A-43C4-B393-2C9E7EEF78E3}" destId="{1B9B0116-5743-4A47-88EC-1DF91B669277}" srcOrd="4" destOrd="0" presId="urn:microsoft.com/office/officeart/2008/layout/AlternatingHexagons"/>
    <dgm:cxn modelId="{9D9848A1-345F-4715-9480-9E3D4C1B815A}" type="presParOf" srcId="{BCF92C67-3675-4768-9A58-19862A0FE635}" destId="{12E56C09-C25C-4DB4-8B7B-0CD95E3C8450}" srcOrd="1" destOrd="0" presId="urn:microsoft.com/office/officeart/2008/layout/AlternatingHexagons"/>
    <dgm:cxn modelId="{415417E2-F4A0-4790-AD54-0209DE0F6158}" type="presParOf" srcId="{BCF92C67-3675-4768-9A58-19862A0FE635}" destId="{0ED279C4-CE29-4D45-B27F-B4AEB2673ACD}" srcOrd="2" destOrd="0" presId="urn:microsoft.com/office/officeart/2008/layout/AlternatingHexagons"/>
    <dgm:cxn modelId="{1BAE5AE9-AFDD-470F-A28F-C6D92F368E03}" type="presParOf" srcId="{0ED279C4-CE29-4D45-B27F-B4AEB2673ACD}" destId="{AC99B03E-0380-45F0-9F3E-A2A4EEB1E315}" srcOrd="0" destOrd="0" presId="urn:microsoft.com/office/officeart/2008/layout/AlternatingHexagons"/>
    <dgm:cxn modelId="{A9F6C210-9F36-41D6-AE5A-2DFB83AA09B8}" type="presParOf" srcId="{0ED279C4-CE29-4D45-B27F-B4AEB2673ACD}" destId="{86887CEE-23B9-4B62-A92E-E4F74C1E6588}" srcOrd="1" destOrd="0" presId="urn:microsoft.com/office/officeart/2008/layout/AlternatingHexagons"/>
    <dgm:cxn modelId="{3D594FD4-CBF6-46EF-9907-9BB97D735422}" type="presParOf" srcId="{0ED279C4-CE29-4D45-B27F-B4AEB2673ACD}" destId="{03DA8A70-4624-4E56-AA25-98A0F695A8C7}" srcOrd="2" destOrd="0" presId="urn:microsoft.com/office/officeart/2008/layout/AlternatingHexagons"/>
    <dgm:cxn modelId="{D256F0CE-4E0D-4852-84B8-CD839F0A472C}" type="presParOf" srcId="{0ED279C4-CE29-4D45-B27F-B4AEB2673ACD}" destId="{E70EA57A-54D7-4A4B-B4A1-D331182678D5}" srcOrd="3" destOrd="0" presId="urn:microsoft.com/office/officeart/2008/layout/AlternatingHexagons"/>
    <dgm:cxn modelId="{18A7D325-FD15-4700-A36A-127136B49CCC}" type="presParOf" srcId="{0ED279C4-CE29-4D45-B27F-B4AEB2673ACD}" destId="{133B2F01-120A-408B-AF2B-EB451BE80A38}" srcOrd="4" destOrd="0" presId="urn:microsoft.com/office/officeart/2008/layout/AlternatingHexagons"/>
    <dgm:cxn modelId="{4114D89D-25B6-4F70-B3FF-6DBEF6132022}" type="presParOf" srcId="{BCF92C67-3675-4768-9A58-19862A0FE635}" destId="{EAA8E9D8-AFAD-4C44-9CE5-AC62C33FEC3C}" srcOrd="3" destOrd="0" presId="urn:microsoft.com/office/officeart/2008/layout/AlternatingHexagons"/>
    <dgm:cxn modelId="{CDA416E2-7056-46B9-A073-AAF1147FD220}" type="presParOf" srcId="{BCF92C67-3675-4768-9A58-19862A0FE635}" destId="{2319660E-50A7-4707-BEF9-6CEC0992B009}" srcOrd="4" destOrd="0" presId="urn:microsoft.com/office/officeart/2008/layout/AlternatingHexagons"/>
    <dgm:cxn modelId="{94F2C127-5027-44D4-B696-EC90D29F8CAE}" type="presParOf" srcId="{2319660E-50A7-4707-BEF9-6CEC0992B009}" destId="{0FDCD436-CD94-4257-BE9F-D88C0AF7D261}" srcOrd="0" destOrd="0" presId="urn:microsoft.com/office/officeart/2008/layout/AlternatingHexagons"/>
    <dgm:cxn modelId="{FBC45B92-7AAD-48D6-8370-DABF69ED2CD4}" type="presParOf" srcId="{2319660E-50A7-4707-BEF9-6CEC0992B009}" destId="{3AFDE408-AEE4-4B99-9FD4-C68B58E2E702}" srcOrd="1" destOrd="0" presId="urn:microsoft.com/office/officeart/2008/layout/AlternatingHexagons"/>
    <dgm:cxn modelId="{32811AA6-554F-4E91-8254-7917859E22E9}" type="presParOf" srcId="{2319660E-50A7-4707-BEF9-6CEC0992B009}" destId="{8F9DB99B-DA05-4219-A58E-3A06AB6AE2CF}" srcOrd="2" destOrd="0" presId="urn:microsoft.com/office/officeart/2008/layout/AlternatingHexagons"/>
    <dgm:cxn modelId="{62E7B61C-0235-4465-BDCA-3578D3656ABB}" type="presParOf" srcId="{2319660E-50A7-4707-BEF9-6CEC0992B009}" destId="{025606F4-8AFD-4085-9658-EF7FCDC64B26}" srcOrd="3" destOrd="0" presId="urn:microsoft.com/office/officeart/2008/layout/AlternatingHexagons"/>
    <dgm:cxn modelId="{F59E136F-05A4-41CF-B704-AA351B4BC3CD}" type="presParOf" srcId="{2319660E-50A7-4707-BEF9-6CEC0992B009}" destId="{DE1C3D75-6267-45F8-B1D1-6C7BF00B48CB}" srcOrd="4" destOrd="0" presId="urn:microsoft.com/office/officeart/2008/layout/AlternatingHexagons"/>
    <dgm:cxn modelId="{C9642647-2D97-4689-90D2-8B9953F60B83}" type="presParOf" srcId="{BCF92C67-3675-4768-9A58-19862A0FE635}" destId="{55AEFD68-8507-4246-BCE4-0A9947C4F97F}" srcOrd="5" destOrd="0" presId="urn:microsoft.com/office/officeart/2008/layout/AlternatingHexagons"/>
    <dgm:cxn modelId="{D8D94635-0563-405D-B2D7-32A70EAEF8FF}" type="presParOf" srcId="{BCF92C67-3675-4768-9A58-19862A0FE635}" destId="{4A68C733-61AD-4D8E-B4A3-C600932C6D28}" srcOrd="6" destOrd="0" presId="urn:microsoft.com/office/officeart/2008/layout/AlternatingHexagons"/>
    <dgm:cxn modelId="{BC50056D-F9ED-4724-931A-EC4E3B5819C6}" type="presParOf" srcId="{4A68C733-61AD-4D8E-B4A3-C600932C6D28}" destId="{8E6AA94E-0111-4AD1-8B50-240DF8A92E85}" srcOrd="0" destOrd="0" presId="urn:microsoft.com/office/officeart/2008/layout/AlternatingHexagons"/>
    <dgm:cxn modelId="{9B0A52D8-CA9F-444B-89EE-B97187146E8F}" type="presParOf" srcId="{4A68C733-61AD-4D8E-B4A3-C600932C6D28}" destId="{46177A33-0F2C-40E9-AAEB-6292AB79C4A0}" srcOrd="1" destOrd="0" presId="urn:microsoft.com/office/officeart/2008/layout/AlternatingHexagons"/>
    <dgm:cxn modelId="{C93547CC-0930-4A49-98B7-7BE01923FDE8}" type="presParOf" srcId="{4A68C733-61AD-4D8E-B4A3-C600932C6D28}" destId="{8337ADC3-BC8D-4D26-884B-CCB890F144E4}" srcOrd="2" destOrd="0" presId="urn:microsoft.com/office/officeart/2008/layout/AlternatingHexagons"/>
    <dgm:cxn modelId="{89F6F567-015B-494F-9B4A-20A04C4C04CC}" type="presParOf" srcId="{4A68C733-61AD-4D8E-B4A3-C600932C6D28}" destId="{6950B935-DC2F-4C58-A558-22243BB2BADF}" srcOrd="3" destOrd="0" presId="urn:microsoft.com/office/officeart/2008/layout/AlternatingHexagons"/>
    <dgm:cxn modelId="{63382DB1-1835-48BD-A3E7-8227662219E7}" type="presParOf" srcId="{4A68C733-61AD-4D8E-B4A3-C600932C6D28}" destId="{F4026162-BF28-44EA-B2E5-C39A33ACE9C1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091D94-8DC1-4810-B2C7-8614D3F7025A}" type="doc">
      <dgm:prSet loTypeId="urn:microsoft.com/office/officeart/2018/5/layout/IconLeafLabelList" loCatId="icon" qsTypeId="urn:microsoft.com/office/officeart/2005/8/quickstyle/simple2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DD6BA40C-021B-4B6F-85F3-20B74561DFA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pl-PL"/>
            <a:t>Właściwa marka (right brand)</a:t>
          </a:r>
          <a:endParaRPr lang="en-US"/>
        </a:p>
      </dgm:t>
    </dgm:pt>
    <dgm:pt modelId="{2C7A80E6-FA53-4641-9942-1131549F8E83}" type="parTrans" cxnId="{8F3A6853-F28B-41D9-A1F6-56BC215853EE}">
      <dgm:prSet/>
      <dgm:spPr/>
      <dgm:t>
        <a:bodyPr/>
        <a:lstStyle/>
        <a:p>
          <a:endParaRPr lang="en-US"/>
        </a:p>
      </dgm:t>
    </dgm:pt>
    <dgm:pt modelId="{2657E54F-2B40-4621-8137-9A3637608882}" type="sibTrans" cxnId="{8F3A6853-F28B-41D9-A1F6-56BC215853EE}">
      <dgm:prSet/>
      <dgm:spPr/>
      <dgm:t>
        <a:bodyPr/>
        <a:lstStyle/>
        <a:p>
          <a:endParaRPr lang="en-US"/>
        </a:p>
      </dgm:t>
    </dgm:pt>
    <dgm:pt modelId="{B49DBD34-37D2-4DE6-ACA2-9C82978952D4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pl-PL"/>
            <a:t>Właściwe miejsce (right place)</a:t>
          </a:r>
          <a:endParaRPr lang="en-US"/>
        </a:p>
      </dgm:t>
    </dgm:pt>
    <dgm:pt modelId="{B1742CB1-B017-4EE5-AA15-EF3593B89231}" type="parTrans" cxnId="{B9CFB583-AA63-4912-91F9-EDAE8BA3AC55}">
      <dgm:prSet/>
      <dgm:spPr/>
      <dgm:t>
        <a:bodyPr/>
        <a:lstStyle/>
        <a:p>
          <a:endParaRPr lang="en-US"/>
        </a:p>
      </dgm:t>
    </dgm:pt>
    <dgm:pt modelId="{85872E61-36A7-4909-A8B7-AD35343B3C5A}" type="sibTrans" cxnId="{B9CFB583-AA63-4912-91F9-EDAE8BA3AC55}">
      <dgm:prSet/>
      <dgm:spPr/>
      <dgm:t>
        <a:bodyPr/>
        <a:lstStyle/>
        <a:p>
          <a:endParaRPr lang="en-US"/>
        </a:p>
      </dgm:t>
    </dgm:pt>
    <dgm:pt modelId="{CDFE195C-1FAC-4043-93DC-D76CE9802679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pl-PL"/>
            <a:t>Właściwy czas (right time)</a:t>
          </a:r>
          <a:endParaRPr lang="en-US"/>
        </a:p>
      </dgm:t>
    </dgm:pt>
    <dgm:pt modelId="{57385E28-5942-4CA5-82F9-BA8F7475E926}" type="parTrans" cxnId="{9AC225C6-0ECA-408B-AF2F-36BF38F86115}">
      <dgm:prSet/>
      <dgm:spPr/>
      <dgm:t>
        <a:bodyPr/>
        <a:lstStyle/>
        <a:p>
          <a:endParaRPr lang="en-US"/>
        </a:p>
      </dgm:t>
    </dgm:pt>
    <dgm:pt modelId="{DD01D9D4-4FA8-42FE-ADBC-0F5237995C83}" type="sibTrans" cxnId="{9AC225C6-0ECA-408B-AF2F-36BF38F86115}">
      <dgm:prSet/>
      <dgm:spPr/>
      <dgm:t>
        <a:bodyPr/>
        <a:lstStyle/>
        <a:p>
          <a:endParaRPr lang="en-US"/>
        </a:p>
      </dgm:t>
    </dgm:pt>
    <dgm:pt modelId="{105B8390-3A76-4B37-86C6-20279B4842AF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pl-PL"/>
            <a:t>Właściwa cena (right price)</a:t>
          </a:r>
          <a:endParaRPr lang="en-US"/>
        </a:p>
      </dgm:t>
    </dgm:pt>
    <dgm:pt modelId="{6CEB09FD-EBAD-4AF5-989B-E7FDD1B94475}" type="parTrans" cxnId="{E93C5033-B9FA-4EE4-B915-B7272980506A}">
      <dgm:prSet/>
      <dgm:spPr/>
      <dgm:t>
        <a:bodyPr/>
        <a:lstStyle/>
        <a:p>
          <a:endParaRPr lang="en-US"/>
        </a:p>
      </dgm:t>
    </dgm:pt>
    <dgm:pt modelId="{D062F74C-3219-43D6-A6DD-7A72F0C718B3}" type="sibTrans" cxnId="{E93C5033-B9FA-4EE4-B915-B7272980506A}">
      <dgm:prSet/>
      <dgm:spPr/>
      <dgm:t>
        <a:bodyPr/>
        <a:lstStyle/>
        <a:p>
          <a:endParaRPr lang="en-US"/>
        </a:p>
      </dgm:t>
    </dgm:pt>
    <dgm:pt modelId="{D787F54D-A5B8-402D-A1F6-48FD84ED9C2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pl-PL"/>
            <a:t>Właściwa ilość (right quantity)</a:t>
          </a:r>
          <a:endParaRPr lang="en-US"/>
        </a:p>
      </dgm:t>
    </dgm:pt>
    <dgm:pt modelId="{50FA314C-C532-46B5-8CB9-241F31C5A890}" type="parTrans" cxnId="{E8436579-36CD-4386-89E6-136209B9E65E}">
      <dgm:prSet/>
      <dgm:spPr/>
      <dgm:t>
        <a:bodyPr/>
        <a:lstStyle/>
        <a:p>
          <a:endParaRPr lang="en-US"/>
        </a:p>
      </dgm:t>
    </dgm:pt>
    <dgm:pt modelId="{B09EE063-5FDF-4E2D-A0DC-D0ABB919D2A8}" type="sibTrans" cxnId="{E8436579-36CD-4386-89E6-136209B9E65E}">
      <dgm:prSet/>
      <dgm:spPr/>
      <dgm:t>
        <a:bodyPr/>
        <a:lstStyle/>
        <a:p>
          <a:endParaRPr lang="en-US"/>
        </a:p>
      </dgm:t>
    </dgm:pt>
    <dgm:pt modelId="{6CECFB28-4ABC-4CDA-9C13-92E4B43227C6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pl-PL"/>
            <a:t>Właściwe warunki (right conditions)</a:t>
          </a:r>
          <a:endParaRPr lang="en-US"/>
        </a:p>
      </dgm:t>
    </dgm:pt>
    <dgm:pt modelId="{3A413B17-B816-49E8-8620-02A8BD01D5F7}" type="parTrans" cxnId="{9880D960-B648-4E6F-826D-662C323CA7A3}">
      <dgm:prSet/>
      <dgm:spPr/>
      <dgm:t>
        <a:bodyPr/>
        <a:lstStyle/>
        <a:p>
          <a:endParaRPr lang="en-US"/>
        </a:p>
      </dgm:t>
    </dgm:pt>
    <dgm:pt modelId="{8B80195C-3BA3-44CA-AF3F-579749945EE2}" type="sibTrans" cxnId="{9880D960-B648-4E6F-826D-662C323CA7A3}">
      <dgm:prSet/>
      <dgm:spPr/>
      <dgm:t>
        <a:bodyPr/>
        <a:lstStyle/>
        <a:p>
          <a:endParaRPr lang="en-US"/>
        </a:p>
      </dgm:t>
    </dgm:pt>
    <dgm:pt modelId="{1BC21B81-2E05-49C6-AD3D-E3347AE63F9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pl-PL"/>
            <a:t>Właściwa prezentacja (right display)</a:t>
          </a:r>
          <a:endParaRPr lang="en-US"/>
        </a:p>
      </dgm:t>
    </dgm:pt>
    <dgm:pt modelId="{82C07B64-8B5E-4764-A332-545BF098C1F6}" type="parTrans" cxnId="{D7BFB7C8-1CF4-4B4D-8026-444470A60F1E}">
      <dgm:prSet/>
      <dgm:spPr/>
      <dgm:t>
        <a:bodyPr/>
        <a:lstStyle/>
        <a:p>
          <a:endParaRPr lang="en-US"/>
        </a:p>
      </dgm:t>
    </dgm:pt>
    <dgm:pt modelId="{A6BC48FD-D06E-4E12-85DC-2D338C8D1074}" type="sibTrans" cxnId="{D7BFB7C8-1CF4-4B4D-8026-444470A60F1E}">
      <dgm:prSet/>
      <dgm:spPr/>
      <dgm:t>
        <a:bodyPr/>
        <a:lstStyle/>
        <a:p>
          <a:endParaRPr lang="en-US"/>
        </a:p>
      </dgm:t>
    </dgm:pt>
    <dgm:pt modelId="{7340ECA7-205A-4580-A0FE-BAFC39E07737}" type="pres">
      <dgm:prSet presAssocID="{8E091D94-8DC1-4810-B2C7-8614D3F7025A}" presName="root" presStyleCnt="0">
        <dgm:presLayoutVars>
          <dgm:dir/>
          <dgm:resizeHandles val="exact"/>
        </dgm:presLayoutVars>
      </dgm:prSet>
      <dgm:spPr/>
    </dgm:pt>
    <dgm:pt modelId="{84F145B6-D906-41D5-990D-9D89BF1A1B56}" type="pres">
      <dgm:prSet presAssocID="{DD6BA40C-021B-4B6F-85F3-20B74561DFAA}" presName="compNode" presStyleCnt="0"/>
      <dgm:spPr/>
    </dgm:pt>
    <dgm:pt modelId="{B97948AA-B17A-4326-BE17-BA11865C2FC3}" type="pres">
      <dgm:prSet presAssocID="{DD6BA40C-021B-4B6F-85F3-20B74561DFAA}" presName="iconBgRect" presStyleLbl="bgShp" presStyleIdx="0" presStyleCnt="7"/>
      <dgm:spPr>
        <a:prstGeom prst="round2DiagRect">
          <a:avLst>
            <a:gd name="adj1" fmla="val 29727"/>
            <a:gd name="adj2" fmla="val 0"/>
          </a:avLst>
        </a:prstGeom>
      </dgm:spPr>
    </dgm:pt>
    <dgm:pt modelId="{C12080FF-EE7A-4560-A799-67AD9CD3BF25}" type="pres">
      <dgm:prSet presAssocID="{DD6BA40C-021B-4B6F-85F3-20B74561DFAA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23EA1054-E93A-4DD8-BB7E-A689DDBB77FC}" type="pres">
      <dgm:prSet presAssocID="{DD6BA40C-021B-4B6F-85F3-20B74561DFAA}" presName="spaceRect" presStyleCnt="0"/>
      <dgm:spPr/>
    </dgm:pt>
    <dgm:pt modelId="{5A61E097-08EA-406F-806E-B4AAAF4746EC}" type="pres">
      <dgm:prSet presAssocID="{DD6BA40C-021B-4B6F-85F3-20B74561DFAA}" presName="textRect" presStyleLbl="revTx" presStyleIdx="0" presStyleCnt="7">
        <dgm:presLayoutVars>
          <dgm:chMax val="1"/>
          <dgm:chPref val="1"/>
        </dgm:presLayoutVars>
      </dgm:prSet>
      <dgm:spPr/>
    </dgm:pt>
    <dgm:pt modelId="{2410AAD2-44F9-4619-AB4B-7116868860AA}" type="pres">
      <dgm:prSet presAssocID="{2657E54F-2B40-4621-8137-9A3637608882}" presName="sibTrans" presStyleCnt="0"/>
      <dgm:spPr/>
    </dgm:pt>
    <dgm:pt modelId="{B491682A-DFC6-406D-97AB-884667E22E82}" type="pres">
      <dgm:prSet presAssocID="{B49DBD34-37D2-4DE6-ACA2-9C82978952D4}" presName="compNode" presStyleCnt="0"/>
      <dgm:spPr/>
    </dgm:pt>
    <dgm:pt modelId="{CDA00DEC-0F44-4AE5-B141-2886887E9FAB}" type="pres">
      <dgm:prSet presAssocID="{B49DBD34-37D2-4DE6-ACA2-9C82978952D4}" presName="iconBgRect" presStyleLbl="bgShp" presStyleIdx="1" presStyleCnt="7"/>
      <dgm:spPr>
        <a:prstGeom prst="round2DiagRect">
          <a:avLst>
            <a:gd name="adj1" fmla="val 29727"/>
            <a:gd name="adj2" fmla="val 0"/>
          </a:avLst>
        </a:prstGeom>
      </dgm:spPr>
    </dgm:pt>
    <dgm:pt modelId="{482D6A3E-1C94-4DB2-9E04-5545963937D8}" type="pres">
      <dgm:prSet presAssocID="{B49DBD34-37D2-4DE6-ACA2-9C82978952D4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p with pin"/>
        </a:ext>
      </dgm:extLst>
    </dgm:pt>
    <dgm:pt modelId="{76310D63-299B-48C9-90ED-7A56BA3C45EE}" type="pres">
      <dgm:prSet presAssocID="{B49DBD34-37D2-4DE6-ACA2-9C82978952D4}" presName="spaceRect" presStyleCnt="0"/>
      <dgm:spPr/>
    </dgm:pt>
    <dgm:pt modelId="{62B8716C-C9CF-4D5F-B7BD-2EE0705BC4A8}" type="pres">
      <dgm:prSet presAssocID="{B49DBD34-37D2-4DE6-ACA2-9C82978952D4}" presName="textRect" presStyleLbl="revTx" presStyleIdx="1" presStyleCnt="7">
        <dgm:presLayoutVars>
          <dgm:chMax val="1"/>
          <dgm:chPref val="1"/>
        </dgm:presLayoutVars>
      </dgm:prSet>
      <dgm:spPr/>
    </dgm:pt>
    <dgm:pt modelId="{CEEE9E74-8252-4012-9C87-486B2963CFAE}" type="pres">
      <dgm:prSet presAssocID="{85872E61-36A7-4909-A8B7-AD35343B3C5A}" presName="sibTrans" presStyleCnt="0"/>
      <dgm:spPr/>
    </dgm:pt>
    <dgm:pt modelId="{2E43BC3B-0C5B-4A21-8F95-6A083F6414E0}" type="pres">
      <dgm:prSet presAssocID="{CDFE195C-1FAC-4043-93DC-D76CE9802679}" presName="compNode" presStyleCnt="0"/>
      <dgm:spPr/>
    </dgm:pt>
    <dgm:pt modelId="{23BAAB82-016B-42C1-ADE9-B39E6D2CE13D}" type="pres">
      <dgm:prSet presAssocID="{CDFE195C-1FAC-4043-93DC-D76CE9802679}" presName="iconBgRect" presStyleLbl="bgShp" presStyleIdx="2" presStyleCnt="7"/>
      <dgm:spPr>
        <a:prstGeom prst="round2DiagRect">
          <a:avLst>
            <a:gd name="adj1" fmla="val 29727"/>
            <a:gd name="adj2" fmla="val 0"/>
          </a:avLst>
        </a:prstGeom>
      </dgm:spPr>
    </dgm:pt>
    <dgm:pt modelId="{0CFC2991-59FE-46CA-84F4-38420C2C807C}" type="pres">
      <dgm:prSet presAssocID="{CDFE195C-1FAC-4043-93DC-D76CE9802679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ock"/>
        </a:ext>
      </dgm:extLst>
    </dgm:pt>
    <dgm:pt modelId="{60C4C84B-1C9C-49B4-B44E-F3AD83BD8AF2}" type="pres">
      <dgm:prSet presAssocID="{CDFE195C-1FAC-4043-93DC-D76CE9802679}" presName="spaceRect" presStyleCnt="0"/>
      <dgm:spPr/>
    </dgm:pt>
    <dgm:pt modelId="{62105C69-E686-42E5-BE38-E64C50FA3322}" type="pres">
      <dgm:prSet presAssocID="{CDFE195C-1FAC-4043-93DC-D76CE9802679}" presName="textRect" presStyleLbl="revTx" presStyleIdx="2" presStyleCnt="7">
        <dgm:presLayoutVars>
          <dgm:chMax val="1"/>
          <dgm:chPref val="1"/>
        </dgm:presLayoutVars>
      </dgm:prSet>
      <dgm:spPr/>
    </dgm:pt>
    <dgm:pt modelId="{CF58749E-1B77-4903-BD3D-47495E1CC2F9}" type="pres">
      <dgm:prSet presAssocID="{DD01D9D4-4FA8-42FE-ADBC-0F5237995C83}" presName="sibTrans" presStyleCnt="0"/>
      <dgm:spPr/>
    </dgm:pt>
    <dgm:pt modelId="{1E005DB2-3DA3-4648-8259-0F5F41E251F9}" type="pres">
      <dgm:prSet presAssocID="{105B8390-3A76-4B37-86C6-20279B4842AF}" presName="compNode" presStyleCnt="0"/>
      <dgm:spPr/>
    </dgm:pt>
    <dgm:pt modelId="{52207076-24C4-492D-BD90-C49E780A9A6D}" type="pres">
      <dgm:prSet presAssocID="{105B8390-3A76-4B37-86C6-20279B4842AF}" presName="iconBgRect" presStyleLbl="bgShp" presStyleIdx="3" presStyleCnt="7"/>
      <dgm:spPr>
        <a:prstGeom prst="round2DiagRect">
          <a:avLst>
            <a:gd name="adj1" fmla="val 29727"/>
            <a:gd name="adj2" fmla="val 0"/>
          </a:avLst>
        </a:prstGeom>
      </dgm:spPr>
    </dgm:pt>
    <dgm:pt modelId="{722F11E6-AE41-4695-A340-3F975B1EBA5A}" type="pres">
      <dgm:prSet presAssocID="{105B8390-3A76-4B37-86C6-20279B4842AF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1F53FF80-30B7-47F1-A7E4-0D1F3FF3A412}" type="pres">
      <dgm:prSet presAssocID="{105B8390-3A76-4B37-86C6-20279B4842AF}" presName="spaceRect" presStyleCnt="0"/>
      <dgm:spPr/>
    </dgm:pt>
    <dgm:pt modelId="{FF42647B-C710-4E57-969B-337B1E63E5EE}" type="pres">
      <dgm:prSet presAssocID="{105B8390-3A76-4B37-86C6-20279B4842AF}" presName="textRect" presStyleLbl="revTx" presStyleIdx="3" presStyleCnt="7">
        <dgm:presLayoutVars>
          <dgm:chMax val="1"/>
          <dgm:chPref val="1"/>
        </dgm:presLayoutVars>
      </dgm:prSet>
      <dgm:spPr/>
    </dgm:pt>
    <dgm:pt modelId="{D1E4045B-DD7F-405C-8DE8-2B6CB01B8AF8}" type="pres">
      <dgm:prSet presAssocID="{D062F74C-3219-43D6-A6DD-7A72F0C718B3}" presName="sibTrans" presStyleCnt="0"/>
      <dgm:spPr/>
    </dgm:pt>
    <dgm:pt modelId="{AAD7637B-A00D-48F6-B668-262F62829245}" type="pres">
      <dgm:prSet presAssocID="{D787F54D-A5B8-402D-A1F6-48FD84ED9C22}" presName="compNode" presStyleCnt="0"/>
      <dgm:spPr/>
    </dgm:pt>
    <dgm:pt modelId="{04AFB58D-C329-49E3-8C7E-6CD69569FB7A}" type="pres">
      <dgm:prSet presAssocID="{D787F54D-A5B8-402D-A1F6-48FD84ED9C22}" presName="iconBgRect" presStyleLbl="bgShp" presStyleIdx="4" presStyleCnt="7"/>
      <dgm:spPr>
        <a:prstGeom prst="round2DiagRect">
          <a:avLst>
            <a:gd name="adj1" fmla="val 29727"/>
            <a:gd name="adj2" fmla="val 0"/>
          </a:avLst>
        </a:prstGeom>
      </dgm:spPr>
    </dgm:pt>
    <dgm:pt modelId="{E4DDF403-A79E-4D68-8DEA-34B30DC44189}" type="pres">
      <dgm:prSet presAssocID="{D787F54D-A5B8-402D-A1F6-48FD84ED9C22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zala sprawiedliwości"/>
        </a:ext>
      </dgm:extLst>
    </dgm:pt>
    <dgm:pt modelId="{14CDE90C-00C0-4D23-A943-896B90AF046A}" type="pres">
      <dgm:prSet presAssocID="{D787F54D-A5B8-402D-A1F6-48FD84ED9C22}" presName="spaceRect" presStyleCnt="0"/>
      <dgm:spPr/>
    </dgm:pt>
    <dgm:pt modelId="{32665F4B-C31E-4DD5-9ABA-57373BBF355F}" type="pres">
      <dgm:prSet presAssocID="{D787F54D-A5B8-402D-A1F6-48FD84ED9C22}" presName="textRect" presStyleLbl="revTx" presStyleIdx="4" presStyleCnt="7">
        <dgm:presLayoutVars>
          <dgm:chMax val="1"/>
          <dgm:chPref val="1"/>
        </dgm:presLayoutVars>
      </dgm:prSet>
      <dgm:spPr/>
    </dgm:pt>
    <dgm:pt modelId="{A9267B7B-7AB3-434A-AC05-0A7F5925B613}" type="pres">
      <dgm:prSet presAssocID="{B09EE063-5FDF-4E2D-A0DC-D0ABB919D2A8}" presName="sibTrans" presStyleCnt="0"/>
      <dgm:spPr/>
    </dgm:pt>
    <dgm:pt modelId="{92BD4A0E-64A6-402C-82BF-BF11DC239401}" type="pres">
      <dgm:prSet presAssocID="{6CECFB28-4ABC-4CDA-9C13-92E4B43227C6}" presName="compNode" presStyleCnt="0"/>
      <dgm:spPr/>
    </dgm:pt>
    <dgm:pt modelId="{87EDF941-B970-4C29-9567-65BD4522ABB1}" type="pres">
      <dgm:prSet presAssocID="{6CECFB28-4ABC-4CDA-9C13-92E4B43227C6}" presName="iconBgRect" presStyleLbl="bgShp" presStyleIdx="5" presStyleCnt="7"/>
      <dgm:spPr>
        <a:prstGeom prst="round2DiagRect">
          <a:avLst>
            <a:gd name="adj1" fmla="val 29727"/>
            <a:gd name="adj2" fmla="val 0"/>
          </a:avLst>
        </a:prstGeom>
      </dgm:spPr>
    </dgm:pt>
    <dgm:pt modelId="{AE6A441D-3C1A-4772-BBF5-E298F6066A44}" type="pres">
      <dgm:prSet presAssocID="{6CECFB28-4ABC-4CDA-9C13-92E4B43227C6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esentation with Checklist"/>
        </a:ext>
      </dgm:extLst>
    </dgm:pt>
    <dgm:pt modelId="{4B42D163-2389-4C5B-8435-251D351C37FB}" type="pres">
      <dgm:prSet presAssocID="{6CECFB28-4ABC-4CDA-9C13-92E4B43227C6}" presName="spaceRect" presStyleCnt="0"/>
      <dgm:spPr/>
    </dgm:pt>
    <dgm:pt modelId="{EEA3C434-DD05-48A2-8E82-9437A6B7F6EB}" type="pres">
      <dgm:prSet presAssocID="{6CECFB28-4ABC-4CDA-9C13-92E4B43227C6}" presName="textRect" presStyleLbl="revTx" presStyleIdx="5" presStyleCnt="7">
        <dgm:presLayoutVars>
          <dgm:chMax val="1"/>
          <dgm:chPref val="1"/>
        </dgm:presLayoutVars>
      </dgm:prSet>
      <dgm:spPr/>
    </dgm:pt>
    <dgm:pt modelId="{76D1356D-5833-40F6-9BC1-F2EFEDF84780}" type="pres">
      <dgm:prSet presAssocID="{8B80195C-3BA3-44CA-AF3F-579749945EE2}" presName="sibTrans" presStyleCnt="0"/>
      <dgm:spPr/>
    </dgm:pt>
    <dgm:pt modelId="{C31988F9-3DD8-4316-8C77-26ABBDC4032C}" type="pres">
      <dgm:prSet presAssocID="{1BC21B81-2E05-49C6-AD3D-E3347AE63F98}" presName="compNode" presStyleCnt="0"/>
      <dgm:spPr/>
    </dgm:pt>
    <dgm:pt modelId="{3552D23F-8AA2-4793-B97B-93EA1219222F}" type="pres">
      <dgm:prSet presAssocID="{1BC21B81-2E05-49C6-AD3D-E3347AE63F98}" presName="iconBgRect" presStyleLbl="bgShp" presStyleIdx="6" presStyleCnt="7"/>
      <dgm:spPr>
        <a:prstGeom prst="round2DiagRect">
          <a:avLst>
            <a:gd name="adj1" fmla="val 29727"/>
            <a:gd name="adj2" fmla="val 0"/>
          </a:avLst>
        </a:prstGeom>
      </dgm:spPr>
    </dgm:pt>
    <dgm:pt modelId="{2FF4FF8B-BCD7-4502-83CA-943A6CE1DF10}" type="pres">
      <dgm:prSet presAssocID="{1BC21B81-2E05-49C6-AD3D-E3347AE63F98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jector screen"/>
        </a:ext>
      </dgm:extLst>
    </dgm:pt>
    <dgm:pt modelId="{0E8FC00B-65E3-447D-8193-B438D0FD8934}" type="pres">
      <dgm:prSet presAssocID="{1BC21B81-2E05-49C6-AD3D-E3347AE63F98}" presName="spaceRect" presStyleCnt="0"/>
      <dgm:spPr/>
    </dgm:pt>
    <dgm:pt modelId="{0825A740-7E58-46F8-AB7D-EE3F4DC9953C}" type="pres">
      <dgm:prSet presAssocID="{1BC21B81-2E05-49C6-AD3D-E3347AE63F98}" presName="textRect" presStyleLbl="revTx" presStyleIdx="6" presStyleCnt="7">
        <dgm:presLayoutVars>
          <dgm:chMax val="1"/>
          <dgm:chPref val="1"/>
        </dgm:presLayoutVars>
      </dgm:prSet>
      <dgm:spPr/>
    </dgm:pt>
  </dgm:ptLst>
  <dgm:cxnLst>
    <dgm:cxn modelId="{79C4C820-021E-4BAF-985D-7C7E915C0318}" type="presOf" srcId="{B49DBD34-37D2-4DE6-ACA2-9C82978952D4}" destId="{62B8716C-C9CF-4D5F-B7BD-2EE0705BC4A8}" srcOrd="0" destOrd="0" presId="urn:microsoft.com/office/officeart/2018/5/layout/IconLeafLabelList"/>
    <dgm:cxn modelId="{E93C5033-B9FA-4EE4-B915-B7272980506A}" srcId="{8E091D94-8DC1-4810-B2C7-8614D3F7025A}" destId="{105B8390-3A76-4B37-86C6-20279B4842AF}" srcOrd="3" destOrd="0" parTransId="{6CEB09FD-EBAD-4AF5-989B-E7FDD1B94475}" sibTransId="{D062F74C-3219-43D6-A6DD-7A72F0C718B3}"/>
    <dgm:cxn modelId="{23937D36-5A3F-4201-A464-D97B6CBA0292}" type="presOf" srcId="{1BC21B81-2E05-49C6-AD3D-E3347AE63F98}" destId="{0825A740-7E58-46F8-AB7D-EE3F4DC9953C}" srcOrd="0" destOrd="0" presId="urn:microsoft.com/office/officeart/2018/5/layout/IconLeafLabelList"/>
    <dgm:cxn modelId="{B7A9B63F-9673-4A6E-B7B4-2A9746A50234}" type="presOf" srcId="{105B8390-3A76-4B37-86C6-20279B4842AF}" destId="{FF42647B-C710-4E57-969B-337B1E63E5EE}" srcOrd="0" destOrd="0" presId="urn:microsoft.com/office/officeart/2018/5/layout/IconLeafLabelList"/>
    <dgm:cxn modelId="{9880D960-B648-4E6F-826D-662C323CA7A3}" srcId="{8E091D94-8DC1-4810-B2C7-8614D3F7025A}" destId="{6CECFB28-4ABC-4CDA-9C13-92E4B43227C6}" srcOrd="5" destOrd="0" parTransId="{3A413B17-B816-49E8-8620-02A8BD01D5F7}" sibTransId="{8B80195C-3BA3-44CA-AF3F-579749945EE2}"/>
    <dgm:cxn modelId="{7D5D5942-5EEA-4A50-AC21-3409BF5AB4D2}" type="presOf" srcId="{6CECFB28-4ABC-4CDA-9C13-92E4B43227C6}" destId="{EEA3C434-DD05-48A2-8E82-9437A6B7F6EB}" srcOrd="0" destOrd="0" presId="urn:microsoft.com/office/officeart/2018/5/layout/IconLeafLabelList"/>
    <dgm:cxn modelId="{E435DC62-3FF2-43A4-9787-DFB00B4D4096}" type="presOf" srcId="{8E091D94-8DC1-4810-B2C7-8614D3F7025A}" destId="{7340ECA7-205A-4580-A0FE-BAFC39E07737}" srcOrd="0" destOrd="0" presId="urn:microsoft.com/office/officeart/2018/5/layout/IconLeafLabelList"/>
    <dgm:cxn modelId="{8F3A6853-F28B-41D9-A1F6-56BC215853EE}" srcId="{8E091D94-8DC1-4810-B2C7-8614D3F7025A}" destId="{DD6BA40C-021B-4B6F-85F3-20B74561DFAA}" srcOrd="0" destOrd="0" parTransId="{2C7A80E6-FA53-4641-9942-1131549F8E83}" sibTransId="{2657E54F-2B40-4621-8137-9A3637608882}"/>
    <dgm:cxn modelId="{E73C3059-2D89-4FE9-9323-1BF8DAA276DA}" type="presOf" srcId="{D787F54D-A5B8-402D-A1F6-48FD84ED9C22}" destId="{32665F4B-C31E-4DD5-9ABA-57373BBF355F}" srcOrd="0" destOrd="0" presId="urn:microsoft.com/office/officeart/2018/5/layout/IconLeafLabelList"/>
    <dgm:cxn modelId="{E8436579-36CD-4386-89E6-136209B9E65E}" srcId="{8E091D94-8DC1-4810-B2C7-8614D3F7025A}" destId="{D787F54D-A5B8-402D-A1F6-48FD84ED9C22}" srcOrd="4" destOrd="0" parTransId="{50FA314C-C532-46B5-8CB9-241F31C5A890}" sibTransId="{B09EE063-5FDF-4E2D-A0DC-D0ABB919D2A8}"/>
    <dgm:cxn modelId="{B9CFB583-AA63-4912-91F9-EDAE8BA3AC55}" srcId="{8E091D94-8DC1-4810-B2C7-8614D3F7025A}" destId="{B49DBD34-37D2-4DE6-ACA2-9C82978952D4}" srcOrd="1" destOrd="0" parTransId="{B1742CB1-B017-4EE5-AA15-EF3593B89231}" sibTransId="{85872E61-36A7-4909-A8B7-AD35343B3C5A}"/>
    <dgm:cxn modelId="{9AC225C6-0ECA-408B-AF2F-36BF38F86115}" srcId="{8E091D94-8DC1-4810-B2C7-8614D3F7025A}" destId="{CDFE195C-1FAC-4043-93DC-D76CE9802679}" srcOrd="2" destOrd="0" parTransId="{57385E28-5942-4CA5-82F9-BA8F7475E926}" sibTransId="{DD01D9D4-4FA8-42FE-ADBC-0F5237995C83}"/>
    <dgm:cxn modelId="{D7BFB7C8-1CF4-4B4D-8026-444470A60F1E}" srcId="{8E091D94-8DC1-4810-B2C7-8614D3F7025A}" destId="{1BC21B81-2E05-49C6-AD3D-E3347AE63F98}" srcOrd="6" destOrd="0" parTransId="{82C07B64-8B5E-4764-A332-545BF098C1F6}" sibTransId="{A6BC48FD-D06E-4E12-85DC-2D338C8D1074}"/>
    <dgm:cxn modelId="{665C47CC-BECA-48BC-AAFC-D5140127AFD7}" type="presOf" srcId="{CDFE195C-1FAC-4043-93DC-D76CE9802679}" destId="{62105C69-E686-42E5-BE38-E64C50FA3322}" srcOrd="0" destOrd="0" presId="urn:microsoft.com/office/officeart/2018/5/layout/IconLeafLabelList"/>
    <dgm:cxn modelId="{492E87E8-620E-42CE-8AF4-84F45ABD25C2}" type="presOf" srcId="{DD6BA40C-021B-4B6F-85F3-20B74561DFAA}" destId="{5A61E097-08EA-406F-806E-B4AAAF4746EC}" srcOrd="0" destOrd="0" presId="urn:microsoft.com/office/officeart/2018/5/layout/IconLeafLabelList"/>
    <dgm:cxn modelId="{34DACE8B-58B2-4A79-AA60-B085769752E9}" type="presParOf" srcId="{7340ECA7-205A-4580-A0FE-BAFC39E07737}" destId="{84F145B6-D906-41D5-990D-9D89BF1A1B56}" srcOrd="0" destOrd="0" presId="urn:microsoft.com/office/officeart/2018/5/layout/IconLeafLabelList"/>
    <dgm:cxn modelId="{DA472FD8-5C80-4BF7-B03A-84BD991FFFB7}" type="presParOf" srcId="{84F145B6-D906-41D5-990D-9D89BF1A1B56}" destId="{B97948AA-B17A-4326-BE17-BA11865C2FC3}" srcOrd="0" destOrd="0" presId="urn:microsoft.com/office/officeart/2018/5/layout/IconLeafLabelList"/>
    <dgm:cxn modelId="{4C3E3950-7A29-4D2C-9783-A959868DBEFC}" type="presParOf" srcId="{84F145B6-D906-41D5-990D-9D89BF1A1B56}" destId="{C12080FF-EE7A-4560-A799-67AD9CD3BF25}" srcOrd="1" destOrd="0" presId="urn:microsoft.com/office/officeart/2018/5/layout/IconLeafLabelList"/>
    <dgm:cxn modelId="{01508EFB-A49E-42A9-B0B2-73FBF130ED07}" type="presParOf" srcId="{84F145B6-D906-41D5-990D-9D89BF1A1B56}" destId="{23EA1054-E93A-4DD8-BB7E-A689DDBB77FC}" srcOrd="2" destOrd="0" presId="urn:microsoft.com/office/officeart/2018/5/layout/IconLeafLabelList"/>
    <dgm:cxn modelId="{863FAAFB-33D2-4F7E-BE80-F163A0438EFE}" type="presParOf" srcId="{84F145B6-D906-41D5-990D-9D89BF1A1B56}" destId="{5A61E097-08EA-406F-806E-B4AAAF4746EC}" srcOrd="3" destOrd="0" presId="urn:microsoft.com/office/officeart/2018/5/layout/IconLeafLabelList"/>
    <dgm:cxn modelId="{7388E204-15A3-47BE-A267-0EB364FDB23C}" type="presParOf" srcId="{7340ECA7-205A-4580-A0FE-BAFC39E07737}" destId="{2410AAD2-44F9-4619-AB4B-7116868860AA}" srcOrd="1" destOrd="0" presId="urn:microsoft.com/office/officeart/2018/5/layout/IconLeafLabelList"/>
    <dgm:cxn modelId="{3EDA0AB3-FA96-4188-9454-5CFF6BC97AF8}" type="presParOf" srcId="{7340ECA7-205A-4580-A0FE-BAFC39E07737}" destId="{B491682A-DFC6-406D-97AB-884667E22E82}" srcOrd="2" destOrd="0" presId="urn:microsoft.com/office/officeart/2018/5/layout/IconLeafLabelList"/>
    <dgm:cxn modelId="{E0286D49-BFAE-4E53-A0D4-BA56C6B05178}" type="presParOf" srcId="{B491682A-DFC6-406D-97AB-884667E22E82}" destId="{CDA00DEC-0F44-4AE5-B141-2886887E9FAB}" srcOrd="0" destOrd="0" presId="urn:microsoft.com/office/officeart/2018/5/layout/IconLeafLabelList"/>
    <dgm:cxn modelId="{807BED95-A972-471F-9E6B-8BF0ED285DAA}" type="presParOf" srcId="{B491682A-DFC6-406D-97AB-884667E22E82}" destId="{482D6A3E-1C94-4DB2-9E04-5545963937D8}" srcOrd="1" destOrd="0" presId="urn:microsoft.com/office/officeart/2018/5/layout/IconLeafLabelList"/>
    <dgm:cxn modelId="{37A83F44-7829-4140-B16C-42379200BDE4}" type="presParOf" srcId="{B491682A-DFC6-406D-97AB-884667E22E82}" destId="{76310D63-299B-48C9-90ED-7A56BA3C45EE}" srcOrd="2" destOrd="0" presId="urn:microsoft.com/office/officeart/2018/5/layout/IconLeafLabelList"/>
    <dgm:cxn modelId="{B9FA77E4-9AA0-466A-9A6F-20213E34F0B3}" type="presParOf" srcId="{B491682A-DFC6-406D-97AB-884667E22E82}" destId="{62B8716C-C9CF-4D5F-B7BD-2EE0705BC4A8}" srcOrd="3" destOrd="0" presId="urn:microsoft.com/office/officeart/2018/5/layout/IconLeafLabelList"/>
    <dgm:cxn modelId="{BA514FF4-CD37-4B2B-B1B0-965679128E22}" type="presParOf" srcId="{7340ECA7-205A-4580-A0FE-BAFC39E07737}" destId="{CEEE9E74-8252-4012-9C87-486B2963CFAE}" srcOrd="3" destOrd="0" presId="urn:microsoft.com/office/officeart/2018/5/layout/IconLeafLabelList"/>
    <dgm:cxn modelId="{3954A720-1587-4FFB-9F6F-05219822C077}" type="presParOf" srcId="{7340ECA7-205A-4580-A0FE-BAFC39E07737}" destId="{2E43BC3B-0C5B-4A21-8F95-6A083F6414E0}" srcOrd="4" destOrd="0" presId="urn:microsoft.com/office/officeart/2018/5/layout/IconLeafLabelList"/>
    <dgm:cxn modelId="{35AACD76-D3E2-4CF9-8272-AB2A32DCFFE6}" type="presParOf" srcId="{2E43BC3B-0C5B-4A21-8F95-6A083F6414E0}" destId="{23BAAB82-016B-42C1-ADE9-B39E6D2CE13D}" srcOrd="0" destOrd="0" presId="urn:microsoft.com/office/officeart/2018/5/layout/IconLeafLabelList"/>
    <dgm:cxn modelId="{F845C8ED-A43F-4A1F-977D-FC8A84A30271}" type="presParOf" srcId="{2E43BC3B-0C5B-4A21-8F95-6A083F6414E0}" destId="{0CFC2991-59FE-46CA-84F4-38420C2C807C}" srcOrd="1" destOrd="0" presId="urn:microsoft.com/office/officeart/2018/5/layout/IconLeafLabelList"/>
    <dgm:cxn modelId="{6C839456-F8ED-4C99-BAF1-D83F554011D0}" type="presParOf" srcId="{2E43BC3B-0C5B-4A21-8F95-6A083F6414E0}" destId="{60C4C84B-1C9C-49B4-B44E-F3AD83BD8AF2}" srcOrd="2" destOrd="0" presId="urn:microsoft.com/office/officeart/2018/5/layout/IconLeafLabelList"/>
    <dgm:cxn modelId="{4D79881B-7E10-4B66-927E-1687D959E0F6}" type="presParOf" srcId="{2E43BC3B-0C5B-4A21-8F95-6A083F6414E0}" destId="{62105C69-E686-42E5-BE38-E64C50FA3322}" srcOrd="3" destOrd="0" presId="urn:microsoft.com/office/officeart/2018/5/layout/IconLeafLabelList"/>
    <dgm:cxn modelId="{0C9A5A64-C028-42C4-8F99-0D147F7CA05A}" type="presParOf" srcId="{7340ECA7-205A-4580-A0FE-BAFC39E07737}" destId="{CF58749E-1B77-4903-BD3D-47495E1CC2F9}" srcOrd="5" destOrd="0" presId="urn:microsoft.com/office/officeart/2018/5/layout/IconLeafLabelList"/>
    <dgm:cxn modelId="{C225CA83-46C5-42A8-AD2F-EFBD42F29E86}" type="presParOf" srcId="{7340ECA7-205A-4580-A0FE-BAFC39E07737}" destId="{1E005DB2-3DA3-4648-8259-0F5F41E251F9}" srcOrd="6" destOrd="0" presId="urn:microsoft.com/office/officeart/2018/5/layout/IconLeafLabelList"/>
    <dgm:cxn modelId="{88F8B791-A9BC-4695-98D3-3D0CE7F313F5}" type="presParOf" srcId="{1E005DB2-3DA3-4648-8259-0F5F41E251F9}" destId="{52207076-24C4-492D-BD90-C49E780A9A6D}" srcOrd="0" destOrd="0" presId="urn:microsoft.com/office/officeart/2018/5/layout/IconLeafLabelList"/>
    <dgm:cxn modelId="{5BC08659-55D2-4BE8-9B58-9A2122FE47D3}" type="presParOf" srcId="{1E005DB2-3DA3-4648-8259-0F5F41E251F9}" destId="{722F11E6-AE41-4695-A340-3F975B1EBA5A}" srcOrd="1" destOrd="0" presId="urn:microsoft.com/office/officeart/2018/5/layout/IconLeafLabelList"/>
    <dgm:cxn modelId="{1860B673-838F-4F52-A91A-7EEB968875A8}" type="presParOf" srcId="{1E005DB2-3DA3-4648-8259-0F5F41E251F9}" destId="{1F53FF80-30B7-47F1-A7E4-0D1F3FF3A412}" srcOrd="2" destOrd="0" presId="urn:microsoft.com/office/officeart/2018/5/layout/IconLeafLabelList"/>
    <dgm:cxn modelId="{2DCD3F69-DFE5-4182-8416-B9A5930A9D86}" type="presParOf" srcId="{1E005DB2-3DA3-4648-8259-0F5F41E251F9}" destId="{FF42647B-C710-4E57-969B-337B1E63E5EE}" srcOrd="3" destOrd="0" presId="urn:microsoft.com/office/officeart/2018/5/layout/IconLeafLabelList"/>
    <dgm:cxn modelId="{8FC19168-096F-403A-A82C-160FEC5335B7}" type="presParOf" srcId="{7340ECA7-205A-4580-A0FE-BAFC39E07737}" destId="{D1E4045B-DD7F-405C-8DE8-2B6CB01B8AF8}" srcOrd="7" destOrd="0" presId="urn:microsoft.com/office/officeart/2018/5/layout/IconLeafLabelList"/>
    <dgm:cxn modelId="{B6D5DE3C-6D78-40BD-B152-B8765547D273}" type="presParOf" srcId="{7340ECA7-205A-4580-A0FE-BAFC39E07737}" destId="{AAD7637B-A00D-48F6-B668-262F62829245}" srcOrd="8" destOrd="0" presId="urn:microsoft.com/office/officeart/2018/5/layout/IconLeafLabelList"/>
    <dgm:cxn modelId="{453CA17B-4EB9-4245-8D17-C203F640C51B}" type="presParOf" srcId="{AAD7637B-A00D-48F6-B668-262F62829245}" destId="{04AFB58D-C329-49E3-8C7E-6CD69569FB7A}" srcOrd="0" destOrd="0" presId="urn:microsoft.com/office/officeart/2018/5/layout/IconLeafLabelList"/>
    <dgm:cxn modelId="{4F4F9888-F26C-4C83-8C1D-BC4DAC6C37D4}" type="presParOf" srcId="{AAD7637B-A00D-48F6-B668-262F62829245}" destId="{E4DDF403-A79E-4D68-8DEA-34B30DC44189}" srcOrd="1" destOrd="0" presId="urn:microsoft.com/office/officeart/2018/5/layout/IconLeafLabelList"/>
    <dgm:cxn modelId="{775AB19B-59E0-47EC-81AF-8F66B5F5241F}" type="presParOf" srcId="{AAD7637B-A00D-48F6-B668-262F62829245}" destId="{14CDE90C-00C0-4D23-A943-896B90AF046A}" srcOrd="2" destOrd="0" presId="urn:microsoft.com/office/officeart/2018/5/layout/IconLeafLabelList"/>
    <dgm:cxn modelId="{2FB95C7C-B01A-47AE-9942-2DD83DFA0FF7}" type="presParOf" srcId="{AAD7637B-A00D-48F6-B668-262F62829245}" destId="{32665F4B-C31E-4DD5-9ABA-57373BBF355F}" srcOrd="3" destOrd="0" presId="urn:microsoft.com/office/officeart/2018/5/layout/IconLeafLabelList"/>
    <dgm:cxn modelId="{CFB06E5D-8EB8-44A8-8136-4A16BD49047D}" type="presParOf" srcId="{7340ECA7-205A-4580-A0FE-BAFC39E07737}" destId="{A9267B7B-7AB3-434A-AC05-0A7F5925B613}" srcOrd="9" destOrd="0" presId="urn:microsoft.com/office/officeart/2018/5/layout/IconLeafLabelList"/>
    <dgm:cxn modelId="{60E73712-4F01-49DC-88C2-688D63A8E357}" type="presParOf" srcId="{7340ECA7-205A-4580-A0FE-BAFC39E07737}" destId="{92BD4A0E-64A6-402C-82BF-BF11DC239401}" srcOrd="10" destOrd="0" presId="urn:microsoft.com/office/officeart/2018/5/layout/IconLeafLabelList"/>
    <dgm:cxn modelId="{F811D181-399B-48A6-8400-526562BEC748}" type="presParOf" srcId="{92BD4A0E-64A6-402C-82BF-BF11DC239401}" destId="{87EDF941-B970-4C29-9567-65BD4522ABB1}" srcOrd="0" destOrd="0" presId="urn:microsoft.com/office/officeart/2018/5/layout/IconLeafLabelList"/>
    <dgm:cxn modelId="{862D7E88-AE9E-42CC-AB60-922DE0E8335A}" type="presParOf" srcId="{92BD4A0E-64A6-402C-82BF-BF11DC239401}" destId="{AE6A441D-3C1A-4772-BBF5-E298F6066A44}" srcOrd="1" destOrd="0" presId="urn:microsoft.com/office/officeart/2018/5/layout/IconLeafLabelList"/>
    <dgm:cxn modelId="{4F6FF3D7-962B-4F3B-A28D-11D7261958E5}" type="presParOf" srcId="{92BD4A0E-64A6-402C-82BF-BF11DC239401}" destId="{4B42D163-2389-4C5B-8435-251D351C37FB}" srcOrd="2" destOrd="0" presId="urn:microsoft.com/office/officeart/2018/5/layout/IconLeafLabelList"/>
    <dgm:cxn modelId="{058C94B3-93EC-4C11-ACB6-57A84E9FA3F9}" type="presParOf" srcId="{92BD4A0E-64A6-402C-82BF-BF11DC239401}" destId="{EEA3C434-DD05-48A2-8E82-9437A6B7F6EB}" srcOrd="3" destOrd="0" presId="urn:microsoft.com/office/officeart/2018/5/layout/IconLeafLabelList"/>
    <dgm:cxn modelId="{27C974DA-E329-4994-889F-83DE6A83FA54}" type="presParOf" srcId="{7340ECA7-205A-4580-A0FE-BAFC39E07737}" destId="{76D1356D-5833-40F6-9BC1-F2EFEDF84780}" srcOrd="11" destOrd="0" presId="urn:microsoft.com/office/officeart/2018/5/layout/IconLeafLabelList"/>
    <dgm:cxn modelId="{61973763-203B-4F0A-BD45-5C39B1428294}" type="presParOf" srcId="{7340ECA7-205A-4580-A0FE-BAFC39E07737}" destId="{C31988F9-3DD8-4316-8C77-26ABBDC4032C}" srcOrd="12" destOrd="0" presId="urn:microsoft.com/office/officeart/2018/5/layout/IconLeafLabelList"/>
    <dgm:cxn modelId="{1FBADC8C-5342-4B1A-9E2E-CB9EC46F305E}" type="presParOf" srcId="{C31988F9-3DD8-4316-8C77-26ABBDC4032C}" destId="{3552D23F-8AA2-4793-B97B-93EA1219222F}" srcOrd="0" destOrd="0" presId="urn:microsoft.com/office/officeart/2018/5/layout/IconLeafLabelList"/>
    <dgm:cxn modelId="{EA90F495-E7E5-460A-B87E-B864D99B4569}" type="presParOf" srcId="{C31988F9-3DD8-4316-8C77-26ABBDC4032C}" destId="{2FF4FF8B-BCD7-4502-83CA-943A6CE1DF10}" srcOrd="1" destOrd="0" presId="urn:microsoft.com/office/officeart/2018/5/layout/IconLeafLabelList"/>
    <dgm:cxn modelId="{0F4129A4-4031-48A3-A246-D72F37F5FB57}" type="presParOf" srcId="{C31988F9-3DD8-4316-8C77-26ABBDC4032C}" destId="{0E8FC00B-65E3-447D-8193-B438D0FD8934}" srcOrd="2" destOrd="0" presId="urn:microsoft.com/office/officeart/2018/5/layout/IconLeafLabelList"/>
    <dgm:cxn modelId="{2F5378C3-AC52-49DF-B2B1-CC6A98DB614E}" type="presParOf" srcId="{C31988F9-3DD8-4316-8C77-26ABBDC4032C}" destId="{0825A740-7E58-46F8-AB7D-EE3F4DC9953C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BB861F-0FA6-4EC5-AADA-52BC954F17AF}">
      <dsp:nvSpPr>
        <dsp:cNvPr id="0" name=""/>
        <dsp:cNvSpPr/>
      </dsp:nvSpPr>
      <dsp:spPr>
        <a:xfrm rot="5400000">
          <a:off x="5074348" y="95329"/>
          <a:ext cx="1449959" cy="1261464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Zachęcanie klientów do zakupu</a:t>
          </a:r>
          <a:endParaRPr lang="en-GB" sz="1200" kern="1200" dirty="0"/>
        </a:p>
      </dsp:txBody>
      <dsp:txXfrm rot="-5400000">
        <a:off x="5365173" y="227034"/>
        <a:ext cx="868308" cy="998055"/>
      </dsp:txXfrm>
    </dsp:sp>
    <dsp:sp modelId="{80145690-424A-400A-BCC4-137B40A43C18}">
      <dsp:nvSpPr>
        <dsp:cNvPr id="0" name=""/>
        <dsp:cNvSpPr/>
      </dsp:nvSpPr>
      <dsp:spPr>
        <a:xfrm>
          <a:off x="6468339" y="291074"/>
          <a:ext cx="1618154" cy="869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9B0116-5743-4A47-88EC-1DF91B669277}">
      <dsp:nvSpPr>
        <dsp:cNvPr id="0" name=""/>
        <dsp:cNvSpPr/>
      </dsp:nvSpPr>
      <dsp:spPr>
        <a:xfrm rot="5400000">
          <a:off x="3711966" y="95329"/>
          <a:ext cx="1449959" cy="1261464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1400127"/>
            <a:satOff val="-5825"/>
            <a:lumOff val="13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Zwiększenie popytu na dane produkty</a:t>
          </a:r>
          <a:endParaRPr lang="en-GB" sz="1200" kern="1200" dirty="0"/>
        </a:p>
      </dsp:txBody>
      <dsp:txXfrm rot="-5400000">
        <a:off x="4002791" y="227034"/>
        <a:ext cx="868308" cy="998055"/>
      </dsp:txXfrm>
    </dsp:sp>
    <dsp:sp modelId="{AC99B03E-0380-45F0-9F3E-A2A4EEB1E315}">
      <dsp:nvSpPr>
        <dsp:cNvPr id="0" name=""/>
        <dsp:cNvSpPr/>
      </dsp:nvSpPr>
      <dsp:spPr>
        <a:xfrm rot="5400000">
          <a:off x="4390547" y="1326054"/>
          <a:ext cx="1449959" cy="1261464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2800255"/>
            <a:satOff val="-11651"/>
            <a:lumOff val="274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Ułatwienie klientom dokonywania zakupów</a:t>
          </a:r>
          <a:endParaRPr lang="en-GB" sz="1200" kern="1200" dirty="0"/>
        </a:p>
      </dsp:txBody>
      <dsp:txXfrm rot="-5400000">
        <a:off x="4681372" y="1457759"/>
        <a:ext cx="868308" cy="998055"/>
      </dsp:txXfrm>
    </dsp:sp>
    <dsp:sp modelId="{86887CEE-23B9-4B62-A92E-E4F74C1E6588}">
      <dsp:nvSpPr>
        <dsp:cNvPr id="0" name=""/>
        <dsp:cNvSpPr/>
      </dsp:nvSpPr>
      <dsp:spPr>
        <a:xfrm>
          <a:off x="2866640" y="1521799"/>
          <a:ext cx="1565955" cy="869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3B2F01-120A-408B-AF2B-EB451BE80A38}">
      <dsp:nvSpPr>
        <dsp:cNvPr id="0" name=""/>
        <dsp:cNvSpPr/>
      </dsp:nvSpPr>
      <dsp:spPr>
        <a:xfrm rot="5400000">
          <a:off x="5752929" y="1326054"/>
          <a:ext cx="1449959" cy="1261464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4200382"/>
            <a:satOff val="-17476"/>
            <a:lumOff val="41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Umacnianie lojalności klientów</a:t>
          </a:r>
          <a:endParaRPr lang="en-GB" sz="1200" kern="1200" dirty="0"/>
        </a:p>
      </dsp:txBody>
      <dsp:txXfrm rot="-5400000">
        <a:off x="6043754" y="1457759"/>
        <a:ext cx="868308" cy="998055"/>
      </dsp:txXfrm>
    </dsp:sp>
    <dsp:sp modelId="{0FDCD436-CD94-4257-BE9F-D88C0AF7D261}">
      <dsp:nvSpPr>
        <dsp:cNvPr id="0" name=""/>
        <dsp:cNvSpPr/>
      </dsp:nvSpPr>
      <dsp:spPr>
        <a:xfrm rot="5400000">
          <a:off x="5074348" y="2556780"/>
          <a:ext cx="1449959" cy="1261464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5600509"/>
            <a:satOff val="-23301"/>
            <a:lumOff val="54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Zwiększenie przychodów ze sprzedaży</a:t>
          </a:r>
          <a:endParaRPr lang="en-GB" sz="1200" kern="1200" dirty="0"/>
        </a:p>
      </dsp:txBody>
      <dsp:txXfrm rot="-5400000">
        <a:off x="5365173" y="2688485"/>
        <a:ext cx="868308" cy="998055"/>
      </dsp:txXfrm>
    </dsp:sp>
    <dsp:sp modelId="{3AFDE408-AEE4-4B99-9FD4-C68B58E2E702}">
      <dsp:nvSpPr>
        <dsp:cNvPr id="0" name=""/>
        <dsp:cNvSpPr/>
      </dsp:nvSpPr>
      <dsp:spPr>
        <a:xfrm>
          <a:off x="6468339" y="2752524"/>
          <a:ext cx="1618154" cy="869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1C3D75-6267-45F8-B1D1-6C7BF00B48CB}">
      <dsp:nvSpPr>
        <dsp:cNvPr id="0" name=""/>
        <dsp:cNvSpPr/>
      </dsp:nvSpPr>
      <dsp:spPr>
        <a:xfrm rot="5400000">
          <a:off x="3711966" y="2556780"/>
          <a:ext cx="1449959" cy="1261464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7000636"/>
            <a:satOff val="-29126"/>
            <a:lumOff val="686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Kreowanie określonego wizerunku sklepu</a:t>
          </a:r>
          <a:endParaRPr lang="en-GB" sz="1200" kern="1200" dirty="0"/>
        </a:p>
      </dsp:txBody>
      <dsp:txXfrm rot="-5400000">
        <a:off x="4002791" y="2688485"/>
        <a:ext cx="868308" cy="998055"/>
      </dsp:txXfrm>
    </dsp:sp>
    <dsp:sp modelId="{8E6AA94E-0111-4AD1-8B50-240DF8A92E85}">
      <dsp:nvSpPr>
        <dsp:cNvPr id="0" name=""/>
        <dsp:cNvSpPr/>
      </dsp:nvSpPr>
      <dsp:spPr>
        <a:xfrm rot="5400000">
          <a:off x="4390547" y="3665917"/>
          <a:ext cx="1449959" cy="1488994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8400764"/>
            <a:satOff val="-34952"/>
            <a:lumOff val="8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Lepsze wykorzystanie powierzchni sprzedażowej sklepu</a:t>
          </a:r>
          <a:endParaRPr lang="en-GB" sz="1200" kern="1200" dirty="0"/>
        </a:p>
      </dsp:txBody>
      <dsp:txXfrm rot="-5400000">
        <a:off x="4619196" y="3927094"/>
        <a:ext cx="992662" cy="966639"/>
      </dsp:txXfrm>
    </dsp:sp>
    <dsp:sp modelId="{46177A33-0F2C-40E9-AAEB-6292AB79C4A0}">
      <dsp:nvSpPr>
        <dsp:cNvPr id="0" name=""/>
        <dsp:cNvSpPr/>
      </dsp:nvSpPr>
      <dsp:spPr>
        <a:xfrm>
          <a:off x="2866640" y="4270392"/>
          <a:ext cx="1565955" cy="869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026162-BF28-44EA-B2E5-C39A33ACE9C1}">
      <dsp:nvSpPr>
        <dsp:cNvPr id="0" name=""/>
        <dsp:cNvSpPr/>
      </dsp:nvSpPr>
      <dsp:spPr>
        <a:xfrm rot="5400000">
          <a:off x="8978788" y="2083885"/>
          <a:ext cx="2024244" cy="1924439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Zwiększenie zysków</a:t>
          </a:r>
          <a:endParaRPr lang="en-GB" sz="1800" kern="1200" dirty="0"/>
        </a:p>
      </dsp:txBody>
      <dsp:txXfrm rot="-5400000">
        <a:off x="9341523" y="2363040"/>
        <a:ext cx="1298773" cy="13661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7948AA-B17A-4326-BE17-BA11865C2FC3}">
      <dsp:nvSpPr>
        <dsp:cNvPr id="0" name=""/>
        <dsp:cNvSpPr/>
      </dsp:nvSpPr>
      <dsp:spPr>
        <a:xfrm>
          <a:off x="898829" y="891"/>
          <a:ext cx="1001496" cy="1001496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2080FF-EE7A-4560-A799-67AD9CD3BF25}">
      <dsp:nvSpPr>
        <dsp:cNvPr id="0" name=""/>
        <dsp:cNvSpPr/>
      </dsp:nvSpPr>
      <dsp:spPr>
        <a:xfrm>
          <a:off x="1112262" y="214324"/>
          <a:ext cx="574628" cy="57462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A61E097-08EA-406F-806E-B4AAAF4746EC}">
      <dsp:nvSpPr>
        <dsp:cNvPr id="0" name=""/>
        <dsp:cNvSpPr/>
      </dsp:nvSpPr>
      <dsp:spPr>
        <a:xfrm>
          <a:off x="578678" y="1314328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l-PL" sz="1400" kern="1200"/>
            <a:t>Właściwa marka (right brand)</a:t>
          </a:r>
          <a:endParaRPr lang="en-US" sz="1400" kern="1200"/>
        </a:p>
      </dsp:txBody>
      <dsp:txXfrm>
        <a:off x="578678" y="1314328"/>
        <a:ext cx="1641796" cy="656718"/>
      </dsp:txXfrm>
    </dsp:sp>
    <dsp:sp modelId="{CDA00DEC-0F44-4AE5-B141-2886887E9FAB}">
      <dsp:nvSpPr>
        <dsp:cNvPr id="0" name=""/>
        <dsp:cNvSpPr/>
      </dsp:nvSpPr>
      <dsp:spPr>
        <a:xfrm>
          <a:off x="2827940" y="891"/>
          <a:ext cx="1001496" cy="1001496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2D6A3E-1C94-4DB2-9E04-5545963937D8}">
      <dsp:nvSpPr>
        <dsp:cNvPr id="0" name=""/>
        <dsp:cNvSpPr/>
      </dsp:nvSpPr>
      <dsp:spPr>
        <a:xfrm>
          <a:off x="3041374" y="214324"/>
          <a:ext cx="574628" cy="57462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2B8716C-C9CF-4D5F-B7BD-2EE0705BC4A8}">
      <dsp:nvSpPr>
        <dsp:cNvPr id="0" name=""/>
        <dsp:cNvSpPr/>
      </dsp:nvSpPr>
      <dsp:spPr>
        <a:xfrm>
          <a:off x="2507790" y="1314328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l-PL" sz="1400" kern="1200"/>
            <a:t>Właściwe miejsce (right place)</a:t>
          </a:r>
          <a:endParaRPr lang="en-US" sz="1400" kern="1200"/>
        </a:p>
      </dsp:txBody>
      <dsp:txXfrm>
        <a:off x="2507790" y="1314328"/>
        <a:ext cx="1641796" cy="656718"/>
      </dsp:txXfrm>
    </dsp:sp>
    <dsp:sp modelId="{23BAAB82-016B-42C1-ADE9-B39E6D2CE13D}">
      <dsp:nvSpPr>
        <dsp:cNvPr id="0" name=""/>
        <dsp:cNvSpPr/>
      </dsp:nvSpPr>
      <dsp:spPr>
        <a:xfrm>
          <a:off x="4757051" y="891"/>
          <a:ext cx="1001496" cy="1001496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FC2991-59FE-46CA-84F4-38420C2C807C}">
      <dsp:nvSpPr>
        <dsp:cNvPr id="0" name=""/>
        <dsp:cNvSpPr/>
      </dsp:nvSpPr>
      <dsp:spPr>
        <a:xfrm>
          <a:off x="4970485" y="214324"/>
          <a:ext cx="574628" cy="57462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2105C69-E686-42E5-BE38-E64C50FA3322}">
      <dsp:nvSpPr>
        <dsp:cNvPr id="0" name=""/>
        <dsp:cNvSpPr/>
      </dsp:nvSpPr>
      <dsp:spPr>
        <a:xfrm>
          <a:off x="4436901" y="1314328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l-PL" sz="1400" kern="1200"/>
            <a:t>Właściwy czas (right time)</a:t>
          </a:r>
          <a:endParaRPr lang="en-US" sz="1400" kern="1200"/>
        </a:p>
      </dsp:txBody>
      <dsp:txXfrm>
        <a:off x="4436901" y="1314328"/>
        <a:ext cx="1641796" cy="656718"/>
      </dsp:txXfrm>
    </dsp:sp>
    <dsp:sp modelId="{52207076-24C4-492D-BD90-C49E780A9A6D}">
      <dsp:nvSpPr>
        <dsp:cNvPr id="0" name=""/>
        <dsp:cNvSpPr/>
      </dsp:nvSpPr>
      <dsp:spPr>
        <a:xfrm>
          <a:off x="6686163" y="891"/>
          <a:ext cx="1001496" cy="1001496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2F11E6-AE41-4695-A340-3F975B1EBA5A}">
      <dsp:nvSpPr>
        <dsp:cNvPr id="0" name=""/>
        <dsp:cNvSpPr/>
      </dsp:nvSpPr>
      <dsp:spPr>
        <a:xfrm>
          <a:off x="6899596" y="214324"/>
          <a:ext cx="574628" cy="57462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F42647B-C710-4E57-969B-337B1E63E5EE}">
      <dsp:nvSpPr>
        <dsp:cNvPr id="0" name=""/>
        <dsp:cNvSpPr/>
      </dsp:nvSpPr>
      <dsp:spPr>
        <a:xfrm>
          <a:off x="6366012" y="1314328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l-PL" sz="1400" kern="1200"/>
            <a:t>Właściwa cena (right price)</a:t>
          </a:r>
          <a:endParaRPr lang="en-US" sz="1400" kern="1200"/>
        </a:p>
      </dsp:txBody>
      <dsp:txXfrm>
        <a:off x="6366012" y="1314328"/>
        <a:ext cx="1641796" cy="656718"/>
      </dsp:txXfrm>
    </dsp:sp>
    <dsp:sp modelId="{04AFB58D-C329-49E3-8C7E-6CD69569FB7A}">
      <dsp:nvSpPr>
        <dsp:cNvPr id="0" name=""/>
        <dsp:cNvSpPr/>
      </dsp:nvSpPr>
      <dsp:spPr>
        <a:xfrm>
          <a:off x="8615274" y="891"/>
          <a:ext cx="1001496" cy="1001496"/>
        </a:xfrm>
        <a:prstGeom prst="round2DiagRect">
          <a:avLst>
            <a:gd name="adj1" fmla="val 29727"/>
            <a:gd name="adj2" fmla="val 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DDF403-A79E-4D68-8DEA-34B30DC44189}">
      <dsp:nvSpPr>
        <dsp:cNvPr id="0" name=""/>
        <dsp:cNvSpPr/>
      </dsp:nvSpPr>
      <dsp:spPr>
        <a:xfrm>
          <a:off x="8828708" y="214324"/>
          <a:ext cx="574628" cy="57462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2665F4B-C31E-4DD5-9ABA-57373BBF355F}">
      <dsp:nvSpPr>
        <dsp:cNvPr id="0" name=""/>
        <dsp:cNvSpPr/>
      </dsp:nvSpPr>
      <dsp:spPr>
        <a:xfrm>
          <a:off x="8295124" y="1314328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l-PL" sz="1400" kern="1200"/>
            <a:t>Właściwa ilość (right quantity)</a:t>
          </a:r>
          <a:endParaRPr lang="en-US" sz="1400" kern="1200"/>
        </a:p>
      </dsp:txBody>
      <dsp:txXfrm>
        <a:off x="8295124" y="1314328"/>
        <a:ext cx="1641796" cy="656718"/>
      </dsp:txXfrm>
    </dsp:sp>
    <dsp:sp modelId="{87EDF941-B970-4C29-9567-65BD4522ABB1}">
      <dsp:nvSpPr>
        <dsp:cNvPr id="0" name=""/>
        <dsp:cNvSpPr/>
      </dsp:nvSpPr>
      <dsp:spPr>
        <a:xfrm>
          <a:off x="3792496" y="2381496"/>
          <a:ext cx="1001496" cy="1001496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6A441D-3C1A-4772-BBF5-E298F6066A44}">
      <dsp:nvSpPr>
        <dsp:cNvPr id="0" name=""/>
        <dsp:cNvSpPr/>
      </dsp:nvSpPr>
      <dsp:spPr>
        <a:xfrm>
          <a:off x="4005929" y="2594930"/>
          <a:ext cx="574628" cy="574628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A3C434-DD05-48A2-8E82-9437A6B7F6EB}">
      <dsp:nvSpPr>
        <dsp:cNvPr id="0" name=""/>
        <dsp:cNvSpPr/>
      </dsp:nvSpPr>
      <dsp:spPr>
        <a:xfrm>
          <a:off x="3472345" y="3694934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l-PL" sz="1400" kern="1200"/>
            <a:t>Właściwe warunki (right conditions)</a:t>
          </a:r>
          <a:endParaRPr lang="en-US" sz="1400" kern="1200"/>
        </a:p>
      </dsp:txBody>
      <dsp:txXfrm>
        <a:off x="3472345" y="3694934"/>
        <a:ext cx="1641796" cy="656718"/>
      </dsp:txXfrm>
    </dsp:sp>
    <dsp:sp modelId="{3552D23F-8AA2-4793-B97B-93EA1219222F}">
      <dsp:nvSpPr>
        <dsp:cNvPr id="0" name=""/>
        <dsp:cNvSpPr/>
      </dsp:nvSpPr>
      <dsp:spPr>
        <a:xfrm>
          <a:off x="5721607" y="2381496"/>
          <a:ext cx="1001496" cy="1001496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F4FF8B-BCD7-4502-83CA-943A6CE1DF10}">
      <dsp:nvSpPr>
        <dsp:cNvPr id="0" name=""/>
        <dsp:cNvSpPr/>
      </dsp:nvSpPr>
      <dsp:spPr>
        <a:xfrm>
          <a:off x="5935041" y="2594930"/>
          <a:ext cx="574628" cy="574628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825A740-7E58-46F8-AB7D-EE3F4DC9953C}">
      <dsp:nvSpPr>
        <dsp:cNvPr id="0" name=""/>
        <dsp:cNvSpPr/>
      </dsp:nvSpPr>
      <dsp:spPr>
        <a:xfrm>
          <a:off x="5401457" y="3694934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l-PL" sz="1400" kern="1200"/>
            <a:t>Właściwa prezentacja (right display)</a:t>
          </a:r>
          <a:endParaRPr lang="en-US" sz="1400" kern="1200"/>
        </a:p>
      </dsp:txBody>
      <dsp:txXfrm>
        <a:off x="5401457" y="3694934"/>
        <a:ext cx="1641796" cy="6567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946979-38C0-4ADE-85F3-EBF825AFE3C9}" type="datetimeFigureOut">
              <a:rPr lang="en-GB" smtClean="0"/>
              <a:t>21/03/2020</a:t>
            </a:fld>
            <a:endParaRPr lang="en-GB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6C256E-D569-45EB-9AEB-873E86730F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478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D7F5634-29E0-4140-8516-2F3DC36849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03ABD3A-5C25-4AB9-A76B-F566E4A833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C65BC3A-2E7D-48C5-ABBE-54B526C66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89EE6-9DE3-4CC2-A968-C8A220D9C629}" type="datetime1">
              <a:rPr lang="en-GB" smtClean="0"/>
              <a:t>21/03/2020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4366301-9C2C-4D61-8B41-F22302DEA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818D56F-850A-4BBE-8399-C183779ED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7036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0756E9-2E84-4052-84CB-97F1A4046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F0FCEA2-5338-4C0F-8B5D-8533BA0145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668AAFA-F591-4B25-957E-81AE8540E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4D6F1-71B1-41AD-9BFD-1218A5F29E1D}" type="datetime1">
              <a:rPr lang="en-GB" smtClean="0"/>
              <a:t>21/03/2020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3E39D97-0795-4715-B352-DAE021551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8CA1E2C-81E3-40E6-B7D9-425C5CA7D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2982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644D31-B97A-41DC-A4AC-C476FCDB0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2D47058-C556-465A-AF88-8A51AAE8B3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5B0AFC0-2929-4905-9B12-C2FF4250B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3704C-3722-4CF6-872F-CF19DC2AB99C}" type="datetime1">
              <a:rPr lang="en-GB" smtClean="0"/>
              <a:t>21/03/2020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3EA0029-8ED1-4001-B397-474172C05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A441D45-B0B3-4D47-97F1-9FB3D09C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443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4EF436-66FF-4C5E-ABE9-918CD1620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53492C-FB2A-4811-8E18-5514D8F617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2796328-4906-4079-BAAD-8A180266D4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E6F17F2-27F0-405A-B5A4-89D87D225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C8F88-46CB-4826-AA17-169FE6FFC4C3}" type="datetime1">
              <a:rPr lang="en-GB" smtClean="0"/>
              <a:t>21/03/2020</a:t>
            </a:fld>
            <a:endParaRPr lang="en-GB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DED5CD5-52A8-4806-A417-326A79D25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7A85DF2-5FFF-4F41-B9A3-2B31D4BBE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38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1D34BB-A759-4F92-A661-9CE4A5D17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9D23B50-389F-4B93-AFAA-E56F24818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6955815-08A3-4F93-9BDE-C3A10F615B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93AF6BF-1D10-4DA5-8E7F-2AAA3F758E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E9A11FB-8B5E-462E-A2EC-F2783B8400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7D04ACA7-2BC9-4EF4-8ED5-166F13A94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3B4DD-1857-46F3-894F-5703777EB274}" type="datetime1">
              <a:rPr lang="en-GB" smtClean="0"/>
              <a:t>21/03/2020</a:t>
            </a:fld>
            <a:endParaRPr lang="en-GB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E51BE847-132D-4CCC-8F34-2CB56F65C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0C8BC47-76E9-4513-8F91-8A69ED6D0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894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675014-E6D9-46F9-B310-FDA421FFA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BB61CBF-D0DE-4580-9828-06194A713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6147-B8E9-4F64-AB2F-2B84417A1521}" type="datetime1">
              <a:rPr lang="en-GB" smtClean="0"/>
              <a:t>21/03/2020</a:t>
            </a:fld>
            <a:endParaRPr lang="en-GB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8F03F2D-0059-4024-85EC-CD0492554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575BC78-34E7-4A12-AAD2-2C5B08B56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996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19657DFC-CF9F-4189-93A6-A8A337E51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C5E66-7316-4BC1-8756-CAA9525B09EB}" type="datetime1">
              <a:rPr lang="en-GB" smtClean="0"/>
              <a:t>21/03/2020</a:t>
            </a:fld>
            <a:endParaRPr lang="en-GB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7C6E10B-8D7C-486D-8A61-5CF401F9A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7BD5F61-EDE9-4C00-BA7F-0068A7D23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677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E24996-5ED1-41A1-B265-DC883FC67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98B280D-7C75-40D4-B980-843310ECA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7F67EEA-907E-442D-8F70-C2A2C5858C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F912354-9316-4B95-8768-2407D89B3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37AF1-4C90-4412-BEE7-ACC3EBC4323E}" type="datetime1">
              <a:rPr lang="en-GB" smtClean="0"/>
              <a:t>21/03/2020</a:t>
            </a:fld>
            <a:endParaRPr lang="en-GB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E9B6587-C6C2-4198-8789-4297AB964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91FCB77-3DA6-4CE2-BCEE-10399D68A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9760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2288C6-BD04-4EEB-91DF-106694BE4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3EC3EE-514A-40BD-8431-7C7152EE1D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07C9CE7-81B5-4F27-8D1C-EAD295C3F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437FFA4-1686-4011-9BDC-A75938798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31BDB-9BFA-4EB8-ABD2-1D976E9E95F1}" type="datetime1">
              <a:rPr lang="en-GB" smtClean="0"/>
              <a:t>21/03/2020</a:t>
            </a:fld>
            <a:endParaRPr lang="en-GB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D69A459-1B43-43F3-B063-B45AC9ED3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3AA54C7-0E67-47E3-9819-D7C0800B0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657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64E9FD-A095-4752-B11A-26BD30BC6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9C785DA-A97C-41B9-86F5-E3EB8A3FF2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05F9C72-23E2-45C3-84C0-E32A5BE02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B480-7DC3-4DA3-BD2F-412BA936AFF6}" type="datetime1">
              <a:rPr lang="en-GB" smtClean="0"/>
              <a:t>21/03/2020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984CF16-7062-4F56-9173-3763FA13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65F8530-70D8-48C3-9A2B-D82CF049E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6869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69D0FB90-851B-4994-AB2D-5F2114989E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89C9C2F-2C26-4DE7-8E87-1445239793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2830F86-0B23-45AD-B3B5-68EDC8918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86B37-8180-4963-A44E-17B37A560748}" type="datetime1">
              <a:rPr lang="en-GB" smtClean="0"/>
              <a:t>21/03/2020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C8D4267-95EE-44B0-A555-9D4E674F4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740529A-8BC0-4A69-9063-4638BD24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5502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19B7F59-7F2F-487F-962B-AD3F7AD8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21C7A39-FDE6-4E6E-9B6D-3092BB847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ECF7F31-8CAE-4794-904C-F27B13DA51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F3A6C-2479-43F5-B4E7-8B09994A25FD}" type="datetime1">
              <a:rPr lang="en-GB" smtClean="0"/>
              <a:t>21/03/2020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946EF98-3F9E-4F92-B60A-8B484A2562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B999CF6-DDDC-447C-A51F-3CE3B5AEEA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D8F2D-88FC-404E-89E5-64ABBC6415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841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BB885C-698E-4E6B-BD1D-98D8928BFD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21858" y="1041400"/>
            <a:ext cx="6548284" cy="2387600"/>
          </a:xfrm>
        </p:spPr>
        <p:txBody>
          <a:bodyPr>
            <a:normAutofit/>
          </a:bodyPr>
          <a:lstStyle/>
          <a:p>
            <a:r>
              <a:rPr lang="pl-PL" dirty="0" err="1"/>
              <a:t>Merchandising</a:t>
            </a:r>
            <a:r>
              <a:rPr lang="pl-PL" dirty="0"/>
              <a:t>- pojęcie i geneza</a:t>
            </a:r>
            <a:endParaRPr lang="en-GB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DCBF785-1373-4BC0-8389-66AD26D30E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Ćwiczenia 2</a:t>
            </a:r>
            <a:endParaRPr lang="en-GB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F4827DD-52EA-4A5C-B79C-D3A172F43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886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FD7565-F63C-4496-ABF2-D1D8D5035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Pytania dla chętnych*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3082909-63FB-4F3F-AC43-B40861B8C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Proszę </a:t>
            </a:r>
            <a:r>
              <a:rPr lang="pl-PL" b="1" u="sng" dirty="0"/>
              <a:t>krótko (2-3 zdania) i własnymi słowami</a:t>
            </a:r>
            <a:r>
              <a:rPr lang="pl-PL" b="1" dirty="0"/>
              <a:t> </a:t>
            </a:r>
            <a:r>
              <a:rPr lang="pl-PL" dirty="0"/>
              <a:t>odpowiedzieć na poniższe pytania:</a:t>
            </a:r>
            <a:endParaRPr lang="en-GB" dirty="0"/>
          </a:p>
          <a:p>
            <a:pPr marL="0" lvl="0" indent="0">
              <a:buNone/>
            </a:pPr>
            <a:r>
              <a:rPr lang="pl-PL" dirty="0"/>
              <a:t>1. Czym różni się </a:t>
            </a:r>
            <a:r>
              <a:rPr lang="pl-PL" dirty="0" err="1"/>
              <a:t>merchandising</a:t>
            </a:r>
            <a:r>
              <a:rPr lang="pl-PL" dirty="0"/>
              <a:t> od marketingu?</a:t>
            </a:r>
            <a:endParaRPr lang="en-GB" dirty="0"/>
          </a:p>
          <a:p>
            <a:pPr marL="0" lvl="0" indent="0">
              <a:buNone/>
            </a:pPr>
            <a:r>
              <a:rPr lang="pl-PL" dirty="0"/>
              <a:t>2. Dlaczego rośnie znaczenie </a:t>
            </a:r>
            <a:r>
              <a:rPr lang="pl-PL" dirty="0" err="1"/>
              <a:t>merchandisingu</a:t>
            </a:r>
            <a:r>
              <a:rPr lang="pl-PL" dirty="0"/>
              <a:t>?</a:t>
            </a:r>
            <a:endParaRPr lang="en-GB" dirty="0"/>
          </a:p>
          <a:p>
            <a:pPr marL="0" lvl="0" indent="0">
              <a:buNone/>
            </a:pPr>
            <a:r>
              <a:rPr lang="pl-PL" dirty="0"/>
              <a:t>3. Jakie są zalety działań </a:t>
            </a:r>
            <a:r>
              <a:rPr lang="pl-PL" dirty="0" err="1"/>
              <a:t>merchandisingowych</a:t>
            </a:r>
            <a:r>
              <a:rPr lang="pl-PL" dirty="0"/>
              <a:t>?</a:t>
            </a:r>
            <a:endParaRPr lang="en-GB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sz="2000" dirty="0"/>
              <a:t>*Odpowiedzi proszę wpisać w Microsoft Word (max. 1 strona!) i przesłać na mój adres mailowy.</a:t>
            </a:r>
          </a:p>
          <a:p>
            <a:pPr marL="0" indent="0">
              <a:buNone/>
            </a:pPr>
            <a:r>
              <a:rPr lang="pl-PL" sz="2000" dirty="0"/>
              <a:t>*Odpowiedzi będą traktowane jak aktywność na zajęciach.</a:t>
            </a:r>
            <a:endParaRPr lang="en-GB" sz="20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A08BF2D-AE11-4A70-9182-44F0087EA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7708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6BB39D-50EC-4ACC-A006-84821DA5E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8660"/>
            <a:ext cx="10515600" cy="1325563"/>
          </a:xfrm>
        </p:spPr>
        <p:txBody>
          <a:bodyPr/>
          <a:lstStyle/>
          <a:p>
            <a:r>
              <a:rPr lang="pl-PL" dirty="0"/>
              <a:t>Geneza terminu </a:t>
            </a:r>
            <a:r>
              <a:rPr lang="pl-PL" dirty="0" err="1"/>
              <a:t>merchandising</a:t>
            </a:r>
            <a:endParaRPr lang="en-GB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9C7854D7-F82D-4019-B58D-222A8BD57FA8}"/>
              </a:ext>
            </a:extLst>
          </p:cNvPr>
          <p:cNvSpPr/>
          <p:nvPr/>
        </p:nvSpPr>
        <p:spPr>
          <a:xfrm>
            <a:off x="171681" y="2526571"/>
            <a:ext cx="33458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mercatus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(łac.) handel, rynek, targ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mercari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(łac.) handlować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7EE736B2-D1FD-4F11-AD6E-9489104BF05B}"/>
              </a:ext>
            </a:extLst>
          </p:cNvPr>
          <p:cNvSpPr/>
          <p:nvPr/>
        </p:nvSpPr>
        <p:spPr>
          <a:xfrm>
            <a:off x="3680548" y="2529151"/>
            <a:ext cx="59995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i="1" dirty="0">
                <a:solidFill>
                  <a:prstClr val="black"/>
                </a:solidFill>
                <a:latin typeface="Adobe Caslon Pro" panose="0205050205050A0204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market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(ang.) rynek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	</a:t>
            </a:r>
            <a:r>
              <a:rPr kumimoji="0" lang="pl-PL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merchant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(ang.) kupiec   	</a:t>
            </a:r>
            <a:r>
              <a:rPr kumimoji="0" lang="pl-PL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merchandise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(ang.) towary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D8C93EE-1D76-4F49-A247-07F58DCC80AE}"/>
              </a:ext>
            </a:extLst>
          </p:cNvPr>
          <p:cNvSpPr/>
          <p:nvPr/>
        </p:nvSpPr>
        <p:spPr>
          <a:xfrm>
            <a:off x="9982200" y="2808621"/>
            <a:ext cx="1665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merchandising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537704F5-9A8A-48DE-A2E2-ADE514BE1B24}"/>
              </a:ext>
            </a:extLst>
          </p:cNvPr>
          <p:cNvCxnSpPr/>
          <p:nvPr/>
        </p:nvCxnSpPr>
        <p:spPr>
          <a:xfrm>
            <a:off x="3690030" y="2720777"/>
            <a:ext cx="26223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5BE3D642-780C-4FAA-BD5C-3D9B757C3AF6}"/>
              </a:ext>
            </a:extLst>
          </p:cNvPr>
          <p:cNvCxnSpPr/>
          <p:nvPr/>
        </p:nvCxnSpPr>
        <p:spPr>
          <a:xfrm>
            <a:off x="3680548" y="3024817"/>
            <a:ext cx="26223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0FCBEA4-CBEF-4615-89D0-70331D646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3</a:t>
            </a:fld>
            <a:endParaRPr lang="en-GB"/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48B1C737-38B2-4713-B890-452A0DF7FF4F}"/>
              </a:ext>
            </a:extLst>
          </p:cNvPr>
          <p:cNvCxnSpPr/>
          <p:nvPr/>
        </p:nvCxnSpPr>
        <p:spPr>
          <a:xfrm>
            <a:off x="9553432" y="2993287"/>
            <a:ext cx="26223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rostokąt 17">
            <a:extLst>
              <a:ext uri="{FF2B5EF4-FFF2-40B4-BE49-F238E27FC236}">
                <a16:creationId xmlns:a16="http://schemas.microsoft.com/office/drawing/2014/main" id="{4DDBA76F-ED09-449D-814A-4B4140B61BB2}"/>
              </a:ext>
            </a:extLst>
          </p:cNvPr>
          <p:cNvSpPr/>
          <p:nvPr/>
        </p:nvSpPr>
        <p:spPr>
          <a:xfrm>
            <a:off x="9982200" y="2526571"/>
            <a:ext cx="1217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marketing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C42F5EA9-655F-44D7-8E47-CF44846E7C61}"/>
              </a:ext>
            </a:extLst>
          </p:cNvPr>
          <p:cNvCxnSpPr/>
          <p:nvPr/>
        </p:nvCxnSpPr>
        <p:spPr>
          <a:xfrm>
            <a:off x="9542922" y="2729837"/>
            <a:ext cx="26223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4E0AD4FF-9E8A-45B5-9EB0-A60DE97856AC}"/>
              </a:ext>
            </a:extLst>
          </p:cNvPr>
          <p:cNvCxnSpPr/>
          <p:nvPr/>
        </p:nvCxnSpPr>
        <p:spPr>
          <a:xfrm>
            <a:off x="6549228" y="2977823"/>
            <a:ext cx="26223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1807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 build="p"/>
      <p:bldP spid="1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BA325D-920D-430A-A5F6-F908388EE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Merchandising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38D4A4F-F84D-49D0-9987-F31832DAA2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dirty="0"/>
              <a:t>W języku polskim brakuje odpowiednika tego terminu</a:t>
            </a:r>
          </a:p>
          <a:p>
            <a:r>
              <a:rPr lang="pl-PL" dirty="0" err="1"/>
              <a:t>Merchandising</a:t>
            </a:r>
            <a:r>
              <a:rPr lang="pl-PL" dirty="0"/>
              <a:t>- </a:t>
            </a:r>
            <a:r>
              <a:rPr lang="pl-PL" b="1" dirty="0"/>
              <a:t>ogół metod badawczych i praktycznych technik wdrażanych w punktach sprzedaży przez handlowców i producentów. Mają one na celu zwiększenie rentowności punktów sprzedaży oraz zbytu produktów dzięki ciągłemu dostosowywaniu asortymentu do potrzeb rynkowych oraz odpowiedniej prezentacji produktów </a:t>
            </a:r>
            <a:r>
              <a:rPr lang="pl-PL" dirty="0"/>
              <a:t>[K. </a:t>
            </a:r>
            <a:r>
              <a:rPr lang="pl-PL" dirty="0" err="1"/>
              <a:t>Kotra</a:t>
            </a:r>
            <a:r>
              <a:rPr lang="pl-PL" dirty="0"/>
              <a:t>, A. Pysz-Radziszewska, 2001]</a:t>
            </a:r>
          </a:p>
          <a:p>
            <a:r>
              <a:rPr lang="pl-PL" dirty="0" err="1"/>
              <a:t>Merchanising</a:t>
            </a:r>
            <a:r>
              <a:rPr lang="pl-PL" dirty="0"/>
              <a:t> jest </a:t>
            </a:r>
            <a:r>
              <a:rPr lang="pl-PL" b="1" dirty="0"/>
              <a:t>sztuką optymalnej organizacji sprzedaży oraz intensyfikacji zachowań nabywczych konsumentów </a:t>
            </a:r>
            <a:r>
              <a:rPr lang="pl-PL" dirty="0"/>
              <a:t>[H. </a:t>
            </a:r>
            <a:r>
              <a:rPr lang="pl-PL" dirty="0" err="1"/>
              <a:t>Mintzberg</a:t>
            </a:r>
            <a:r>
              <a:rPr lang="pl-PL" dirty="0"/>
              <a:t>, 1987]</a:t>
            </a:r>
          </a:p>
          <a:p>
            <a:r>
              <a:rPr lang="pl-PL" dirty="0" err="1"/>
              <a:t>Merchandising</a:t>
            </a:r>
            <a:r>
              <a:rPr lang="pl-PL" dirty="0"/>
              <a:t> to </a:t>
            </a:r>
            <a:r>
              <a:rPr lang="pl-PL" b="1" dirty="0"/>
              <a:t>zespół działań promocyjnych stosowanych w punkcie sprzedaży detalicznej</a:t>
            </a:r>
            <a:r>
              <a:rPr lang="pl-PL" dirty="0"/>
              <a:t>: opakowanie, prezentacja towaru, rozdawanie próbek i gadżetów reklamowych, właściwe rozplanowanie Sali sprzedażowej, konkursy, degustacje, wykorzystanie cen (przeceny, ceny psychologiczne) [J. </a:t>
            </a:r>
            <a:r>
              <a:rPr lang="pl-PL" dirty="0" err="1"/>
              <a:t>Penc</a:t>
            </a:r>
            <a:r>
              <a:rPr lang="pl-PL" dirty="0"/>
              <a:t>, 1997]</a:t>
            </a:r>
          </a:p>
          <a:p>
            <a:r>
              <a:rPr lang="pl-PL" dirty="0" err="1"/>
              <a:t>Merchanidising</a:t>
            </a:r>
            <a:r>
              <a:rPr lang="pl-PL" dirty="0"/>
              <a:t>- </a:t>
            </a:r>
            <a:r>
              <a:rPr lang="pl-PL" b="1" dirty="0"/>
              <a:t>działania usprawniające i uatrakcyjniające ekspozycję towaru </a:t>
            </a:r>
            <a:r>
              <a:rPr lang="pl-PL" dirty="0"/>
              <a:t>(podejmowane najczęściej przez producenta lub hurtownika i stanowiące jego koszt promocyjny)- tzw. czysty </a:t>
            </a:r>
            <a:r>
              <a:rPr lang="pl-PL" dirty="0" err="1"/>
              <a:t>merchandising</a:t>
            </a:r>
            <a:r>
              <a:rPr lang="pl-PL" dirty="0"/>
              <a:t> (</a:t>
            </a:r>
            <a:r>
              <a:rPr lang="pl-PL" i="1" dirty="0" err="1"/>
              <a:t>reine</a:t>
            </a:r>
            <a:r>
              <a:rPr lang="pl-PL" i="1" dirty="0"/>
              <a:t> </a:t>
            </a:r>
            <a:r>
              <a:rPr lang="pl-PL" i="1" dirty="0" err="1"/>
              <a:t>Merchandising</a:t>
            </a:r>
            <a:r>
              <a:rPr lang="pl-PL" dirty="0"/>
              <a:t>) [J. </a:t>
            </a:r>
            <a:r>
              <a:rPr lang="pl-PL" dirty="0" err="1"/>
              <a:t>Bohne</a:t>
            </a:r>
            <a:r>
              <a:rPr lang="pl-PL" dirty="0"/>
              <a:t>, 1973]</a:t>
            </a:r>
            <a:endParaRPr lang="en-GB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12B57E4-1096-461A-B2EC-98B01A09E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2768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650056-593F-4279-B220-E6413C814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/>
              <a:t>Merchandising</a:t>
            </a:r>
            <a:r>
              <a:rPr lang="pl-PL" dirty="0"/>
              <a:t> oznaczający </a:t>
            </a:r>
            <a:r>
              <a:rPr lang="pl-PL" i="1" dirty="0"/>
              <a:t>stricte</a:t>
            </a:r>
            <a:r>
              <a:rPr lang="pl-PL" dirty="0"/>
              <a:t> promocję przez ekspozycję towarów może być realizowany na różnych poziomach: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6E0048E-3DF9-4AE3-80B6-18AC09F3D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b="1" dirty="0"/>
              <a:t>Poziom 1</a:t>
            </a:r>
            <a:r>
              <a:rPr lang="pl-PL" dirty="0"/>
              <a:t>- obejmuje działania </a:t>
            </a:r>
            <a:r>
              <a:rPr lang="pl-PL" dirty="0" err="1"/>
              <a:t>merchandiserów</a:t>
            </a:r>
            <a:r>
              <a:rPr lang="pl-PL" dirty="0"/>
              <a:t> ( raz na jakiś czas pojawiają się w sklepie i przejmują na siebie obowiązki opieki nad regałami, budują ekspozycje i wprowadzają displaye)</a:t>
            </a:r>
          </a:p>
          <a:p>
            <a:r>
              <a:rPr lang="pl-PL" b="1" dirty="0"/>
              <a:t>Poziom 2</a:t>
            </a:r>
            <a:r>
              <a:rPr lang="pl-PL" dirty="0"/>
              <a:t>- obejmuje całościowe i celowe szkolenia dla personelu sklepu, co ma zwiększyć obroty towarem danego producenta</a:t>
            </a:r>
          </a:p>
          <a:p>
            <a:r>
              <a:rPr lang="pl-PL" b="1" dirty="0"/>
              <a:t>Poziom 3</a:t>
            </a:r>
            <a:r>
              <a:rPr lang="pl-PL" dirty="0"/>
              <a:t>- obejmuje działania producenta, który zatrudnia specjalny personel sprzedażowy odwiedzający sklepy i wspierający je w zakresie sprzedaży osobistej</a:t>
            </a:r>
          </a:p>
          <a:p>
            <a:pPr marL="0" indent="0">
              <a:buNone/>
            </a:pPr>
            <a:r>
              <a:rPr lang="pl-PL" sz="2200" dirty="0">
                <a:solidFill>
                  <a:schemeClr val="bg2">
                    <a:lumMod val="50000"/>
                  </a:schemeClr>
                </a:solidFill>
              </a:rPr>
              <a:t>*Displaye- elementy reklamowe, których główną funkcją jest profesjonalne podkreślenie walorów eksponowanego produktu. Dobry display nie tylko eksponuje, ale i współgra z produktem pod względem kolorystyki, miejsca ekspozycji, materiału czy elementów graficznych.</a:t>
            </a:r>
            <a:endParaRPr lang="en-GB" sz="2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F0EF0B5-28D3-4521-B5DA-2F13F330A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88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ymbol zastępczy zawartości 8" descr="Obraz zawierający wewnątrz, siedzi, stół, lodówka&#10;&#10;Opis wygenerowany automatycznie">
            <a:extLst>
              <a:ext uri="{FF2B5EF4-FFF2-40B4-BE49-F238E27FC236}">
                <a16:creationId xmlns:a16="http://schemas.microsoft.com/office/drawing/2014/main" id="{E5F42F8F-E5FB-4B82-935D-56779DB3B2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3" b="8278"/>
          <a:stretch/>
        </p:blipFill>
        <p:spPr>
          <a:xfrm>
            <a:off x="1074676" y="551468"/>
            <a:ext cx="10231223" cy="5755064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70CC1CC4-C789-40F5-9A75-28590A10D9B7}"/>
              </a:ext>
            </a:extLst>
          </p:cNvPr>
          <p:cNvSpPr txBox="1"/>
          <p:nvPr/>
        </p:nvSpPr>
        <p:spPr>
          <a:xfrm>
            <a:off x="952107" y="6488668"/>
            <a:ext cx="79750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>
                <a:solidFill>
                  <a:schemeClr val="bg2">
                    <a:lumMod val="50000"/>
                  </a:schemeClr>
                </a:solidFill>
              </a:rPr>
              <a:t>Źródło: http://www.willson-brown.com/pl/portfolio/displaye-naladowe/</a:t>
            </a:r>
            <a:endParaRPr lang="en-GB" sz="1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82568908-1803-487E-ADE5-A963A1368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715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FEC9D0-E81B-4079-BB72-8AEC7F677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Dwa rodzaje </a:t>
            </a:r>
            <a:r>
              <a:rPr lang="pl-PL" dirty="0" err="1"/>
              <a:t>merchandisingu</a:t>
            </a:r>
            <a:r>
              <a:rPr lang="pl-PL" dirty="0"/>
              <a:t>: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61A7F8C-A340-4085-BF90-E9350D17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 err="1"/>
              <a:t>Merchandising</a:t>
            </a:r>
            <a:r>
              <a:rPr lang="pl-PL" b="1" dirty="0"/>
              <a:t> producenta- </a:t>
            </a:r>
            <a:r>
              <a:rPr lang="pl-PL" dirty="0"/>
              <a:t>zorientowany na stymulowanie zakupów określonej marki w punkcie sprzedaży;</a:t>
            </a:r>
          </a:p>
          <a:p>
            <a:r>
              <a:rPr lang="pl-PL" b="1" dirty="0" err="1"/>
              <a:t>Merchandising</a:t>
            </a:r>
            <a:r>
              <a:rPr lang="pl-PL" b="1" dirty="0"/>
              <a:t> handlowy- </a:t>
            </a:r>
            <a:r>
              <a:rPr lang="pl-PL" dirty="0"/>
              <a:t>takie planowanie i zarządzanie sklepem detalicznym, aby zmaksymalizować sprzedaż i zadowolić klientów.</a:t>
            </a:r>
            <a:endParaRPr lang="en-GB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5602946-69A1-44BF-9F06-25A523EE4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615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932AF455-C0DD-4F8B-B4CC-713B0ED6220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86804" y="1222728"/>
            <a:ext cx="7315200" cy="914400"/>
          </a:xfrm>
          <a:prstGeom prst="leftRightArrow">
            <a:avLst>
              <a:gd name="adj1" fmla="val 71870"/>
              <a:gd name="adj2" fmla="val 108556"/>
            </a:avLst>
          </a:prstGeom>
          <a:solidFill>
            <a:srgbClr val="FFFFFF"/>
          </a:solidFill>
          <a:ln w="3175" cmpd="sng">
            <a:solidFill>
              <a:srgbClr val="7F7F7F"/>
            </a:solidFill>
          </a:ln>
        </p:spPr>
        <p:style>
          <a:lnRef idx="3">
            <a:scrgbClr r="0" g="0" b="0"/>
          </a:lnRef>
          <a:fillRef idx="1">
            <a:scrgbClr r="0" g="0" b="0"/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marL="180975" indent="-180975">
              <a:buFont typeface="Arial"/>
              <a:buChar char="•"/>
            </a:pPr>
            <a:endParaRPr lang="pl-PL" sz="1600">
              <a:solidFill>
                <a:srgbClr val="00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617A567C-C276-4E65-8B6F-68EBECBC3DAF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381301" y="1422860"/>
            <a:ext cx="2178050" cy="535531"/>
          </a:xfrm>
          <a:prstGeom prst="rect">
            <a:avLst/>
          </a:prstGeom>
          <a:noFill/>
          <a:ln w="12699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pl-PL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Merchandising</a:t>
            </a:r>
            <a:endParaRPr lang="pl-PL" dirty="0">
              <a:solidFill>
                <a:srgbClr val="00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  <a:p>
            <a:pPr eaLnBrk="0" hangingPunct="0">
              <a:lnSpc>
                <a:spcPct val="80000"/>
              </a:lnSpc>
            </a:pPr>
            <a:r>
              <a:rPr lang="pl-PL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producenta</a:t>
            </a: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477AAD45-AC49-44DA-B9BE-619059641941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6230454" y="1422860"/>
            <a:ext cx="2178050" cy="535531"/>
          </a:xfrm>
          <a:prstGeom prst="rect">
            <a:avLst/>
          </a:prstGeom>
          <a:noFill/>
          <a:ln w="12699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algn="r" eaLnBrk="0" hangingPunct="0">
              <a:lnSpc>
                <a:spcPct val="80000"/>
              </a:lnSpc>
            </a:pPr>
            <a:r>
              <a:rPr lang="pl-PL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Merchandising</a:t>
            </a:r>
            <a:endParaRPr lang="pl-PL" dirty="0">
              <a:solidFill>
                <a:srgbClr val="00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  <a:p>
            <a:pPr algn="r" eaLnBrk="0" hangingPunct="0">
              <a:lnSpc>
                <a:spcPct val="80000"/>
              </a:lnSpc>
            </a:pPr>
            <a:r>
              <a:rPr lang="pl-PL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handlowy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F5D15B59-F762-4EEE-BD59-B3B804F53CEE}"/>
              </a:ext>
            </a:extLst>
          </p:cNvPr>
          <p:cNvSpPr txBox="1"/>
          <p:nvPr/>
        </p:nvSpPr>
        <p:spPr>
          <a:xfrm>
            <a:off x="2837468" y="6127423"/>
            <a:ext cx="6391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Źródło: Rybowska A., </a:t>
            </a:r>
            <a:r>
              <a:rPr lang="pl-PL" sz="1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Merchandising</a:t>
            </a:r>
            <a:r>
              <a:rPr lang="pl-PL" sz="1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 handlu tradycyjnym i internetowym w opinii klientów</a:t>
            </a:r>
            <a:r>
              <a:rPr lang="pl-PL" sz="1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Marketing i zarządzanie </a:t>
            </a:r>
            <a:r>
              <a:rPr lang="nn-NO" sz="1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 2 (52) 2018, s. 165–173</a:t>
            </a:r>
            <a:endParaRPr lang="en-GB" sz="10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ymbol zastępczy numeru slajdu 11">
            <a:extLst>
              <a:ext uri="{FF2B5EF4-FFF2-40B4-BE49-F238E27FC236}">
                <a16:creationId xmlns:a16="http://schemas.microsoft.com/office/drawing/2014/main" id="{C79428F5-407B-402B-BE56-3BFD45568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8</a:t>
            </a:fld>
            <a:endParaRPr lang="en-GB"/>
          </a:p>
        </p:txBody>
      </p:sp>
      <p:sp>
        <p:nvSpPr>
          <p:cNvPr id="13" name="Zaokrąglony prostokąt 11">
            <a:extLst>
              <a:ext uri="{FF2B5EF4-FFF2-40B4-BE49-F238E27FC236}">
                <a16:creationId xmlns:a16="http://schemas.microsoft.com/office/drawing/2014/main" id="{FCA35C1C-AA67-4229-9CA3-02CDA3977941}"/>
              </a:ext>
            </a:extLst>
          </p:cNvPr>
          <p:cNvSpPr/>
          <p:nvPr/>
        </p:nvSpPr>
        <p:spPr>
          <a:xfrm>
            <a:off x="1524001" y="2659275"/>
            <a:ext cx="4518991" cy="4198726"/>
          </a:xfrm>
          <a:prstGeom prst="roundRect">
            <a:avLst/>
          </a:prstGeom>
          <a:solidFill>
            <a:srgbClr val="FFFFFF"/>
          </a:solidFill>
          <a:ln w="3175" cmpd="sng">
            <a:solidFill>
              <a:srgbClr val="000000"/>
            </a:solidFill>
            <a:prstDash val="dot"/>
          </a:ln>
          <a:effectLst/>
        </p:spPr>
        <p:style>
          <a:lnRef idx="3">
            <a:scrgbClr r="0" g="0" b="0"/>
          </a:lnRef>
          <a:fillRef idx="1">
            <a:scrgbClr r="0" g="0" b="0"/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tIns="36000" anchor="t"/>
          <a:lstStyle/>
          <a:p>
            <a:r>
              <a:rPr lang="pl-PL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Producent dąży do:</a:t>
            </a:r>
          </a:p>
          <a:p>
            <a:pPr marL="180975" indent="-180975">
              <a:buFont typeface="Arial"/>
              <a:buChar char="•"/>
            </a:pPr>
            <a:r>
              <a:rPr lang="pl-PL" dirty="0">
                <a:solidFill>
                  <a:srgbClr val="00B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Wzrostu sprzedaży i lepszego wizerunku, ale</a:t>
            </a:r>
          </a:p>
          <a:p>
            <a:pPr marL="180975" indent="-180975">
              <a:buFont typeface="Arial"/>
              <a:buChar char="•"/>
            </a:pPr>
            <a:r>
              <a:rPr lang="pl-PL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Maksymalizacji sprzedaży własnych produktów</a:t>
            </a:r>
          </a:p>
          <a:p>
            <a:pPr marL="180975" indent="-180975">
              <a:buFont typeface="Arial"/>
              <a:buChar char="•"/>
            </a:pPr>
            <a:r>
              <a:rPr lang="pl-PL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Atrakcyjnej ekspozycji produktów własnych/ kreowanie wizerunku własnej marki</a:t>
            </a:r>
          </a:p>
          <a:p>
            <a:pPr marL="180975" indent="-180975">
              <a:buFont typeface="Arial"/>
              <a:buChar char="•"/>
            </a:pPr>
            <a:r>
              <a:rPr lang="pl-PL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Spójność z instrumentami promocji (reklamą, promocją sprzedaży)</a:t>
            </a:r>
          </a:p>
          <a:p>
            <a:pPr marL="180975" indent="-180975">
              <a:buFont typeface="Arial"/>
              <a:buChar char="•"/>
            </a:pPr>
            <a:endParaRPr lang="pl-PL" sz="1400" dirty="0">
              <a:solidFill>
                <a:srgbClr val="00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  <a:p>
            <a:pPr marL="180975" indent="-180975">
              <a:buFont typeface="Arial"/>
              <a:buChar char="•"/>
            </a:pPr>
            <a:endParaRPr lang="pl-PL" sz="1400" dirty="0">
              <a:solidFill>
                <a:srgbClr val="00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  <a:p>
            <a:pPr marL="180975" indent="-180975">
              <a:buFont typeface="Arial"/>
              <a:buChar char="•"/>
            </a:pPr>
            <a:endParaRPr lang="pl-PL" sz="1400" dirty="0">
              <a:solidFill>
                <a:srgbClr val="00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  <a:p>
            <a:pPr marL="180975" indent="-180975">
              <a:buFont typeface="Arial"/>
              <a:buChar char="•"/>
            </a:pPr>
            <a:endParaRPr lang="pl-PL" sz="1400" dirty="0">
              <a:solidFill>
                <a:srgbClr val="00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  <a:p>
            <a:pPr marL="180975" indent="-180975">
              <a:buFont typeface="Arial"/>
              <a:buChar char="•"/>
            </a:pPr>
            <a:endParaRPr lang="pl-PL" sz="1400" dirty="0">
              <a:solidFill>
                <a:srgbClr val="00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  <a:p>
            <a:pPr marL="180975" indent="-180975">
              <a:buFont typeface="Arial"/>
              <a:buChar char="•"/>
            </a:pPr>
            <a:endParaRPr lang="pl-PL" sz="1400" dirty="0">
              <a:solidFill>
                <a:srgbClr val="00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  <a:p>
            <a:pPr marL="180975" indent="-180975">
              <a:buFont typeface="Arial"/>
              <a:buChar char="•"/>
            </a:pPr>
            <a:endParaRPr lang="pl-PL" sz="1400" dirty="0">
              <a:solidFill>
                <a:srgbClr val="00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4" name="Zaokrąglony prostokąt 12">
            <a:extLst>
              <a:ext uri="{FF2B5EF4-FFF2-40B4-BE49-F238E27FC236}">
                <a16:creationId xmlns:a16="http://schemas.microsoft.com/office/drawing/2014/main" id="{71B24FCB-99EB-4785-A8AE-B55556B69B65}"/>
              </a:ext>
            </a:extLst>
          </p:cNvPr>
          <p:cNvSpPr/>
          <p:nvPr/>
        </p:nvSpPr>
        <p:spPr>
          <a:xfrm>
            <a:off x="6149009" y="2659554"/>
            <a:ext cx="4518991" cy="4198726"/>
          </a:xfrm>
          <a:prstGeom prst="roundRect">
            <a:avLst/>
          </a:prstGeom>
          <a:solidFill>
            <a:srgbClr val="FFFFFF"/>
          </a:solidFill>
          <a:ln w="3175" cmpd="sng">
            <a:solidFill>
              <a:srgbClr val="000000"/>
            </a:solidFill>
            <a:prstDash val="dot"/>
          </a:ln>
          <a:effectLst/>
        </p:spPr>
        <p:style>
          <a:lnRef idx="3">
            <a:scrgbClr r="0" g="0" b="0"/>
          </a:lnRef>
          <a:fillRef idx="1">
            <a:scrgbClr r="0" g="0" b="0"/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tIns="36000" anchor="t"/>
          <a:lstStyle/>
          <a:p>
            <a:r>
              <a:rPr lang="pl-PL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Sklep dąży do:</a:t>
            </a:r>
          </a:p>
          <a:p>
            <a:pPr marL="180975" indent="-180975">
              <a:buFont typeface="Arial"/>
              <a:buChar char="•"/>
            </a:pPr>
            <a:r>
              <a:rPr lang="pl-PL" dirty="0">
                <a:solidFill>
                  <a:srgbClr val="00B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Wzrostu sprzedaży i lepszego wizerunku, ale</a:t>
            </a:r>
          </a:p>
          <a:p>
            <a:pPr marL="180975" indent="-180975">
              <a:buFont typeface="Arial"/>
              <a:buChar char="•"/>
            </a:pPr>
            <a:r>
              <a:rPr lang="pl-PL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Maksymalizacji sprzedaży wszystkich towarów</a:t>
            </a:r>
          </a:p>
          <a:p>
            <a:pPr marL="180975" indent="-180975">
              <a:buFont typeface="Arial"/>
              <a:buChar char="•"/>
            </a:pPr>
            <a:r>
              <a:rPr lang="pl-PL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Atrakcyjnej ekspozycji całego asortymentu/ kreowanie wizerunku całej placówki</a:t>
            </a:r>
          </a:p>
          <a:p>
            <a:pPr marL="180975" indent="-180975">
              <a:buFont typeface="Arial"/>
              <a:buChar char="•"/>
            </a:pPr>
            <a:r>
              <a:rPr lang="pl-PL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Spójność z pozostałymi podsystemami przedsiębiorstwa</a:t>
            </a:r>
          </a:p>
          <a:p>
            <a:pPr marL="180975" indent="-180975">
              <a:buFont typeface="Arial"/>
              <a:buChar char="•"/>
            </a:pPr>
            <a:endParaRPr lang="pl-PL" sz="1400" dirty="0">
              <a:solidFill>
                <a:srgbClr val="00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  <a:p>
            <a:pPr marL="180975" indent="-180975">
              <a:buFont typeface="Arial"/>
              <a:buChar char="•"/>
            </a:pPr>
            <a:endParaRPr lang="pl-PL" sz="1400" dirty="0">
              <a:solidFill>
                <a:srgbClr val="00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  <a:p>
            <a:pPr marL="180975" indent="-180975">
              <a:buFont typeface="Arial"/>
              <a:buChar char="•"/>
            </a:pPr>
            <a:endParaRPr lang="pl-PL" sz="1400" dirty="0">
              <a:solidFill>
                <a:srgbClr val="00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  <a:p>
            <a:pPr marL="180975" indent="-180975">
              <a:buFont typeface="Arial"/>
              <a:buChar char="•"/>
            </a:pPr>
            <a:endParaRPr lang="pl-PL" sz="1400" dirty="0">
              <a:solidFill>
                <a:srgbClr val="00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  <a:p>
            <a:pPr marL="180975" indent="-180975">
              <a:buFont typeface="Arial"/>
              <a:buChar char="•"/>
            </a:pPr>
            <a:endParaRPr lang="pl-PL" sz="1400" dirty="0">
              <a:solidFill>
                <a:srgbClr val="00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  <a:p>
            <a:pPr marL="180975" indent="-180975">
              <a:buFont typeface="Arial"/>
              <a:buChar char="•"/>
            </a:pPr>
            <a:endParaRPr lang="pl-PL" sz="1400" dirty="0">
              <a:solidFill>
                <a:srgbClr val="00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  <a:p>
            <a:pPr marL="180975" indent="-180975">
              <a:buFont typeface="Arial"/>
              <a:buChar char="•"/>
            </a:pPr>
            <a:endParaRPr lang="pl-PL" sz="1400" dirty="0">
              <a:solidFill>
                <a:srgbClr val="00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  <a:p>
            <a:pPr marL="180975" indent="-180975">
              <a:buFont typeface="Arial"/>
              <a:buChar char="•"/>
            </a:pPr>
            <a:endParaRPr lang="pl-PL" sz="1400" dirty="0">
              <a:solidFill>
                <a:srgbClr val="00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72FA853-A479-43E5-8499-1AF031640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06" y="514072"/>
            <a:ext cx="1940898" cy="2145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Znalezione obrazy dla zapytania: merchandising handlowy">
            <a:extLst>
              <a:ext uri="{FF2B5EF4-FFF2-40B4-BE49-F238E27FC236}">
                <a16:creationId xmlns:a16="http://schemas.microsoft.com/office/drawing/2014/main" id="{CF746C44-9C00-4A6D-97C1-5F4FB2CDA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1445" y="953729"/>
            <a:ext cx="2357817" cy="156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91AF8372-DEEA-42BB-B3F8-40B52D5FC19F}"/>
              </a:ext>
            </a:extLst>
          </p:cNvPr>
          <p:cNvSpPr txBox="1"/>
          <p:nvPr/>
        </p:nvSpPr>
        <p:spPr>
          <a:xfrm>
            <a:off x="1381274" y="126501"/>
            <a:ext cx="91262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err="1"/>
              <a:t>Merchandising</a:t>
            </a:r>
            <a:r>
              <a:rPr lang="pl-PL" sz="2800" dirty="0"/>
              <a:t> producenta, a </a:t>
            </a:r>
            <a:r>
              <a:rPr lang="pl-PL" sz="2800" dirty="0" err="1"/>
              <a:t>merchandising</a:t>
            </a:r>
            <a:r>
              <a:rPr lang="pl-PL" sz="2800" dirty="0"/>
              <a:t> handlowy- konflikt interesów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5219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71AF3E-B7CD-42D0-889A-9562288DD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Zarządzanie kategorią produktową </a:t>
            </a:r>
            <a:br>
              <a:rPr lang="pl-PL" dirty="0"/>
            </a:br>
            <a:r>
              <a:rPr lang="pl-PL" dirty="0"/>
              <a:t>(tzw. </a:t>
            </a:r>
            <a:r>
              <a:rPr lang="pl-PL" dirty="0" err="1"/>
              <a:t>Category</a:t>
            </a:r>
            <a:r>
              <a:rPr lang="pl-PL" dirty="0"/>
              <a:t> Management)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048A2F6-B71F-45CD-A6A4-66E288E9B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54710" cy="4364968"/>
          </a:xfrm>
        </p:spPr>
        <p:txBody>
          <a:bodyPr>
            <a:normAutofit lnSpcReduction="10000"/>
          </a:bodyPr>
          <a:lstStyle/>
          <a:p>
            <a:r>
              <a:rPr lang="pl-PL" dirty="0"/>
              <a:t>ZKP jest dostosowaniem działań i strategii w zakresie asortymentu, ekspozycji, promocji i cen do sposobu podejmowania decyzji przez konsumentów</a:t>
            </a:r>
          </a:p>
          <a:p>
            <a:r>
              <a:rPr lang="pl-PL" dirty="0"/>
              <a:t>Efektem ZKP jest </a:t>
            </a:r>
            <a:r>
              <a:rPr lang="pl-PL" altLang="en-US" dirty="0">
                <a:solidFill>
                  <a:srgbClr val="000000"/>
                </a:solidFill>
              </a:rPr>
              <a:t>zwiększenie sprzedaży, wartości koszyka zakupowego, poprawa lojalności klientów, optymalizacja zapasu </a:t>
            </a:r>
            <a:r>
              <a:rPr lang="pl-PL" altLang="en-US" dirty="0"/>
              <a:t>na </a:t>
            </a:r>
            <a:r>
              <a:rPr lang="pl-PL" altLang="en-US" dirty="0">
                <a:solidFill>
                  <a:srgbClr val="000000"/>
                </a:solidFill>
              </a:rPr>
              <a:t>półce, przeciwdziałanie „out of </a:t>
            </a:r>
            <a:r>
              <a:rPr lang="pl-PL" altLang="en-US" dirty="0" err="1">
                <a:solidFill>
                  <a:srgbClr val="000000"/>
                </a:solidFill>
              </a:rPr>
              <a:t>stock</a:t>
            </a:r>
            <a:r>
              <a:rPr lang="pl-PL" altLang="en-US" dirty="0">
                <a:solidFill>
                  <a:srgbClr val="000000"/>
                </a:solidFill>
              </a:rPr>
              <a:t>” itp.</a:t>
            </a:r>
          </a:p>
          <a:p>
            <a:r>
              <a:rPr lang="pl-PL" altLang="en-US" dirty="0">
                <a:solidFill>
                  <a:srgbClr val="000000"/>
                </a:solidFill>
              </a:rPr>
              <a:t>W ZKP istotne jest porozumienie pomiędzy detalistą, a producentem/ dostawcą, ponieważ ma ono na celu zaspokojenie określonych potrzeb konsumentów</a:t>
            </a:r>
          </a:p>
          <a:p>
            <a:r>
              <a:rPr lang="pl-PL" altLang="en-US" dirty="0"/>
              <a:t>ZKP w szerokim ujęciu  można zaliczyć do działań z zakresu </a:t>
            </a:r>
            <a:r>
              <a:rPr lang="pl-PL" altLang="en-US" dirty="0" err="1"/>
              <a:t>merchandisingu</a:t>
            </a:r>
            <a:endParaRPr lang="pl-PL" altLang="en-US" dirty="0"/>
          </a:p>
          <a:p>
            <a:endParaRPr lang="en-GB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DDD8C4C-2376-47CC-BB76-0CBE9A581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9</a:t>
            </a:fld>
            <a:endParaRPr lang="en-GB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118C9BF2-24D8-40DD-B7D8-6D4A3A6D66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019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C422031-6EE1-4352-8BAF-4EB63542E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101879"/>
          </a:xfrm>
        </p:spPr>
        <p:txBody>
          <a:bodyPr/>
          <a:lstStyle/>
          <a:p>
            <a:r>
              <a:rPr lang="pl-PL" dirty="0"/>
              <a:t>Główne cele </a:t>
            </a:r>
            <a:r>
              <a:rPr lang="pl-PL" dirty="0" err="1"/>
              <a:t>merchandisingu</a:t>
            </a:r>
            <a:endParaRPr lang="en-GB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C1521E1E-2EF1-4AE5-9FD1-B27269E51D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8141055"/>
              </p:ext>
            </p:extLst>
          </p:nvPr>
        </p:nvGraphicFramePr>
        <p:xfrm>
          <a:off x="530943" y="1002889"/>
          <a:ext cx="10953134" cy="5718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0E84658-4E4D-40AC-BB5D-637F305A4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10</a:t>
            </a:fld>
            <a:endParaRPr lang="en-GB"/>
          </a:p>
        </p:txBody>
      </p:sp>
      <p:sp>
        <p:nvSpPr>
          <p:cNvPr id="6" name="Strzałka: w prawo 5">
            <a:extLst>
              <a:ext uri="{FF2B5EF4-FFF2-40B4-BE49-F238E27FC236}">
                <a16:creationId xmlns:a16="http://schemas.microsoft.com/office/drawing/2014/main" id="{961BD26A-828B-48F2-A8A4-96C3CEB68B01}"/>
              </a:ext>
            </a:extLst>
          </p:cNvPr>
          <p:cNvSpPr/>
          <p:nvPr/>
        </p:nvSpPr>
        <p:spPr>
          <a:xfrm>
            <a:off x="8109155" y="3675368"/>
            <a:ext cx="1002890" cy="3736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60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CBB861F-0FA6-4EC5-AADA-52BC954F17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graphicEl>
                                              <a:dgm id="{7CBB861F-0FA6-4EC5-AADA-52BC954F17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graphicEl>
                                              <a:dgm id="{7CBB861F-0FA6-4EC5-AADA-52BC954F17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graphicEl>
                                              <a:dgm id="{7CBB861F-0FA6-4EC5-AADA-52BC954F17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graphicEl>
                                              <a:dgm id="{7CBB861F-0FA6-4EC5-AADA-52BC954F17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0145690-424A-400A-BCC4-137B40A43C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graphicEl>
                                              <a:dgm id="{80145690-424A-400A-BCC4-137B40A43C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graphicEl>
                                              <a:dgm id="{80145690-424A-400A-BCC4-137B40A43C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graphicEl>
                                              <a:dgm id="{80145690-424A-400A-BCC4-137B40A43C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graphicEl>
                                              <a:dgm id="{80145690-424A-400A-BCC4-137B40A43C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B9B0116-5743-4A47-88EC-1DF91B6692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graphicEl>
                                              <a:dgm id="{1B9B0116-5743-4A47-88EC-1DF91B6692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graphicEl>
                                              <a:dgm id="{1B9B0116-5743-4A47-88EC-1DF91B6692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graphicEl>
                                              <a:dgm id="{1B9B0116-5743-4A47-88EC-1DF91B6692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graphicEl>
                                              <a:dgm id="{1B9B0116-5743-4A47-88EC-1DF91B6692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C99B03E-0380-45F0-9F3E-A2A4EEB1E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graphicEl>
                                              <a:dgm id="{AC99B03E-0380-45F0-9F3E-A2A4EEB1E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graphicEl>
                                              <a:dgm id="{AC99B03E-0380-45F0-9F3E-A2A4EEB1E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graphicEl>
                                              <a:dgm id="{AC99B03E-0380-45F0-9F3E-A2A4EEB1E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graphicEl>
                                              <a:dgm id="{AC99B03E-0380-45F0-9F3E-A2A4EEB1E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6887CEE-23B9-4B62-A92E-E4F74C1E65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graphicEl>
                                              <a:dgm id="{86887CEE-23B9-4B62-A92E-E4F74C1E65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graphicEl>
                                              <a:dgm id="{86887CEE-23B9-4B62-A92E-E4F74C1E65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graphicEl>
                                              <a:dgm id="{86887CEE-23B9-4B62-A92E-E4F74C1E65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graphicEl>
                                              <a:dgm id="{86887CEE-23B9-4B62-A92E-E4F74C1E65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33B2F01-120A-408B-AF2B-EB451BE80A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graphicEl>
                                              <a:dgm id="{133B2F01-120A-408B-AF2B-EB451BE80A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graphicEl>
                                              <a:dgm id="{133B2F01-120A-408B-AF2B-EB451BE80A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graphicEl>
                                              <a:dgm id="{133B2F01-120A-408B-AF2B-EB451BE80A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graphicEl>
                                              <a:dgm id="{133B2F01-120A-408B-AF2B-EB451BE80A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FDCD436-CD94-4257-BE9F-D88C0AF7D2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graphicEl>
                                              <a:dgm id="{0FDCD436-CD94-4257-BE9F-D88C0AF7D2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graphicEl>
                                              <a:dgm id="{0FDCD436-CD94-4257-BE9F-D88C0AF7D2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graphicEl>
                                              <a:dgm id="{0FDCD436-CD94-4257-BE9F-D88C0AF7D2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>
                                            <p:graphicEl>
                                              <a:dgm id="{0FDCD436-CD94-4257-BE9F-D88C0AF7D2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AFDE408-AEE4-4B99-9FD4-C68B58E2E7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graphicEl>
                                              <a:dgm id="{3AFDE408-AEE4-4B99-9FD4-C68B58E2E7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graphicEl>
                                              <a:dgm id="{3AFDE408-AEE4-4B99-9FD4-C68B58E2E7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graphicEl>
                                              <a:dgm id="{3AFDE408-AEE4-4B99-9FD4-C68B58E2E7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">
                                            <p:graphicEl>
                                              <a:dgm id="{3AFDE408-AEE4-4B99-9FD4-C68B58E2E7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E1C3D75-6267-45F8-B1D1-6C7BF00B48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graphicEl>
                                              <a:dgm id="{DE1C3D75-6267-45F8-B1D1-6C7BF00B48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graphicEl>
                                              <a:dgm id="{DE1C3D75-6267-45F8-B1D1-6C7BF00B48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graphicEl>
                                              <a:dgm id="{DE1C3D75-6267-45F8-B1D1-6C7BF00B48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">
                                            <p:graphicEl>
                                              <a:dgm id="{DE1C3D75-6267-45F8-B1D1-6C7BF00B48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E6AA94E-0111-4AD1-8B50-240DF8A92E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graphicEl>
                                              <a:dgm id="{8E6AA94E-0111-4AD1-8B50-240DF8A92E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graphicEl>
                                              <a:dgm id="{8E6AA94E-0111-4AD1-8B50-240DF8A92E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graphicEl>
                                              <a:dgm id="{8E6AA94E-0111-4AD1-8B50-240DF8A92E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">
                                            <p:graphicEl>
                                              <a:dgm id="{8E6AA94E-0111-4AD1-8B50-240DF8A92E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6177A33-0F2C-40E9-AAEB-6292AB79C4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>
                                            <p:graphicEl>
                                              <a:dgm id="{46177A33-0F2C-40E9-AAEB-6292AB79C4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>
                                            <p:graphicEl>
                                              <a:dgm id="{46177A33-0F2C-40E9-AAEB-6292AB79C4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>
                                            <p:graphicEl>
                                              <a:dgm id="{46177A33-0F2C-40E9-AAEB-6292AB79C4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5">
                                            <p:graphicEl>
                                              <a:dgm id="{46177A33-0F2C-40E9-AAEB-6292AB79C4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000"/>
                            </p:stCondLst>
                            <p:childTnLst>
                              <p:par>
                                <p:cTn id="8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4026162-BF28-44EA-B2E5-C39A33ACE9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">
                                            <p:graphicEl>
                                              <a:dgm id="{F4026162-BF28-44EA-B2E5-C39A33ACE9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">
                                            <p:graphicEl>
                                              <a:dgm id="{F4026162-BF28-44EA-B2E5-C39A33ACE9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>
                                            <p:graphicEl>
                                              <a:dgm id="{F4026162-BF28-44EA-B2E5-C39A33ACE9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">
                                            <p:graphicEl>
                                              <a:dgm id="{F4026162-BF28-44EA-B2E5-C39A33ACE9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715796-76E8-4599-BBAE-9AA01C08D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dirty="0" err="1"/>
              <a:t>Merchandising</a:t>
            </a:r>
            <a:r>
              <a:rPr lang="pl-PL" dirty="0"/>
              <a:t> można definiować, jako zbiór siedmiu zasad (tzw. 7R):</a:t>
            </a:r>
            <a:endParaRPr lang="en-GB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8E91562-5765-4FBB-B608-5FD2D00EB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59D8F2D-88FC-404E-89E5-64ABBC641511}" type="slidenum">
              <a:rPr lang="en-GB" smtClean="0"/>
              <a:pPr>
                <a:spcAft>
                  <a:spcPts val="600"/>
                </a:spcAft>
              </a:pPr>
              <a:t>11</a:t>
            </a:fld>
            <a:endParaRPr lang="en-GB"/>
          </a:p>
        </p:txBody>
      </p:sp>
      <p:graphicFrame>
        <p:nvGraphicFramePr>
          <p:cNvPr id="13" name="Symbol zastępczy zawartości 2">
            <a:extLst>
              <a:ext uri="{FF2B5EF4-FFF2-40B4-BE49-F238E27FC236}">
                <a16:creationId xmlns:a16="http://schemas.microsoft.com/office/drawing/2014/main" id="{D56CD29A-6834-4357-83A3-365BC3CB3B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9371054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9529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12080FF-EE7A-4560-A799-67AD9CD3BF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B97948AA-B17A-4326-BE17-BA11865C2F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A61E097-08EA-406F-806E-B4AAAF4746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82D6A3E-1C94-4DB2-9E04-5545963937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A00DEC-0F44-4AE5-B141-2886887E9F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62B8716C-C9CF-4D5F-B7BD-2EE0705BC4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CFC2991-59FE-46CA-84F4-38420C2C80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3BAAB82-016B-42C1-ADE9-B39E6D2CE1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62105C69-E686-42E5-BE38-E64C50FA33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207076-24C4-492D-BD90-C49E780A9A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22F11E6-AE41-4695-A340-3F975B1EBA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F42647B-C710-4E57-969B-337B1E63E5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4AFB58D-C329-49E3-8C7E-6CD69569FB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4DDF403-A79E-4D68-8DEA-34B30DC441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32665F4B-C31E-4DD5-9ABA-57373BBF35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6A441D-3C1A-4772-BBF5-E298F6066A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7EDF941-B970-4C29-9567-65BD4522AB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EA3C434-DD05-48A2-8E82-9437A6B7F6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FF4FF8B-BCD7-4502-83CA-943A6CE1DF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3552D23F-8AA2-4793-B97B-93EA121922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825A740-7E58-46F8-AB7D-EE3F4DC995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 uiExpand="1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859E8B-7EFB-49C9-9FB2-D38377548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Porównanie elementów sklepu tradycyjnego ze sklepem internetowym</a:t>
            </a:r>
            <a:endParaRPr lang="en-GB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A9BBD00-F4B8-49D6-B402-2C3546D99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12</a:t>
            </a:fld>
            <a:endParaRPr lang="en-GB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B798BDE-48A4-4147-BDE9-698F683A41D5}"/>
              </a:ext>
            </a:extLst>
          </p:cNvPr>
          <p:cNvPicPr/>
          <p:nvPr/>
        </p:nvPicPr>
        <p:blipFill rotWithShape="1">
          <a:blip r:embed="rId2"/>
          <a:srcRect l="33465" t="51561" r="33333" b="30899"/>
          <a:stretch/>
        </p:blipFill>
        <p:spPr bwMode="auto">
          <a:xfrm>
            <a:off x="706224" y="1984015"/>
            <a:ext cx="10030905" cy="32467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D5CC8A2D-F609-47B1-910D-6497DE633F45}"/>
              </a:ext>
            </a:extLst>
          </p:cNvPr>
          <p:cNvSpPr txBox="1"/>
          <p:nvPr/>
        </p:nvSpPr>
        <p:spPr>
          <a:xfrm>
            <a:off x="838200" y="5524079"/>
            <a:ext cx="20633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Źródło: Woźniakowski, 2014, s. 412</a:t>
            </a:r>
            <a:endParaRPr lang="en-GB" sz="10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67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F91963-F08C-4BAB-9B08-0683B35D7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Istota działań </a:t>
            </a:r>
            <a:r>
              <a:rPr lang="pl-PL" dirty="0" err="1"/>
              <a:t>merchandisingowych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(Model AIDA)</a:t>
            </a:r>
            <a:endParaRPr lang="en-GB" dirty="0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80D5E9B3-919D-4193-911F-658D2379F7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28" y="2141537"/>
            <a:ext cx="5271817" cy="3514545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D3D86076-ED5D-48B4-BA05-1B84D1FC463E}"/>
              </a:ext>
            </a:extLst>
          </p:cNvPr>
          <p:cNvSpPr txBox="1"/>
          <p:nvPr/>
        </p:nvSpPr>
        <p:spPr>
          <a:xfrm>
            <a:off x="6096000" y="2929313"/>
            <a:ext cx="54673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Przyciągnięcie uwagi klienta </a:t>
            </a:r>
            <a:r>
              <a:rPr lang="pl-PL" sz="2400" b="1" dirty="0"/>
              <a:t>(</a:t>
            </a:r>
            <a:r>
              <a:rPr lang="pl-PL" sz="2400" b="1" dirty="0" err="1"/>
              <a:t>Attention</a:t>
            </a:r>
            <a:r>
              <a:rPr lang="pl-PL" sz="2400" b="1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Wzbudzenie zainteresowania towarem </a:t>
            </a:r>
            <a:r>
              <a:rPr lang="pl-PL" sz="2400" b="1" dirty="0"/>
              <a:t>(</a:t>
            </a:r>
            <a:r>
              <a:rPr lang="pl-PL" sz="2400" b="1" dirty="0" err="1"/>
              <a:t>Interest</a:t>
            </a:r>
            <a:r>
              <a:rPr lang="pl-PL" sz="24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Wzbudzenie pożądania towaru </a:t>
            </a:r>
            <a:r>
              <a:rPr lang="pl-PL" sz="2400" b="1" dirty="0"/>
              <a:t>(</a:t>
            </a:r>
            <a:r>
              <a:rPr lang="pl-PL" sz="2400" b="1" dirty="0" err="1"/>
              <a:t>Desire</a:t>
            </a:r>
            <a:r>
              <a:rPr lang="pl-PL" sz="2400" b="1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Zakup </a:t>
            </a:r>
            <a:r>
              <a:rPr lang="pl-PL" sz="2400" b="1" dirty="0"/>
              <a:t>(Action)</a:t>
            </a:r>
            <a:endParaRPr lang="en-GB" sz="2400" b="1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F4CE24F-7E7C-4BFF-9188-A5D95378A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13</a:t>
            </a:fld>
            <a:endParaRPr lang="en-GB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805680F7-A009-415D-8123-A1BB8DE4088A}"/>
              </a:ext>
            </a:extLst>
          </p:cNvPr>
          <p:cNvSpPr txBox="1"/>
          <p:nvPr/>
        </p:nvSpPr>
        <p:spPr>
          <a:xfrm>
            <a:off x="459828" y="5860710"/>
            <a:ext cx="4841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>
                <a:solidFill>
                  <a:schemeClr val="bg2">
                    <a:lumMod val="50000"/>
                  </a:schemeClr>
                </a:solidFill>
              </a:rPr>
              <a:t>Źródło: http://www.karimelganayni.com</a:t>
            </a:r>
            <a:endParaRPr lang="en-GB" sz="10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798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295E1E3-3AAA-4D82-82DF-0B17162B9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Istota działań </a:t>
            </a:r>
            <a:r>
              <a:rPr lang="pl-PL" dirty="0" err="1"/>
              <a:t>merchandisingowych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228170-3E29-41EF-8285-A7113A49F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Około 75-80% decyzji o zakupie konkretnego produktu żywnościowego podejmowanych jest w sklepie- przed półką!</a:t>
            </a:r>
          </a:p>
          <a:p>
            <a:r>
              <a:rPr lang="pl-PL" dirty="0" err="1"/>
              <a:t>Merchandising</a:t>
            </a:r>
            <a:r>
              <a:rPr lang="pl-PL" dirty="0"/>
              <a:t> obejmuje dwa typy działań:</a:t>
            </a:r>
          </a:p>
          <a:p>
            <a:pPr marL="0" indent="0">
              <a:buNone/>
            </a:pPr>
            <a:r>
              <a:rPr lang="pl-PL" b="1" dirty="0"/>
              <a:t>	</a:t>
            </a:r>
            <a:r>
              <a:rPr lang="pl-PL" dirty="0"/>
              <a:t>1. Działania </a:t>
            </a:r>
            <a:r>
              <a:rPr lang="pl-PL" b="1" u="sng" dirty="0"/>
              <a:t>widoczne</a:t>
            </a:r>
            <a:r>
              <a:rPr lang="pl-PL" dirty="0"/>
              <a:t>- czyli te, które </a:t>
            </a:r>
            <a:r>
              <a:rPr lang="pl-PL" b="1" dirty="0"/>
              <a:t>świadomie lub 			podświadomie są zauważane przez konsumentów</a:t>
            </a:r>
            <a:r>
              <a:rPr lang="pl-PL" dirty="0"/>
              <a:t>, np. …?</a:t>
            </a:r>
          </a:p>
          <a:p>
            <a:pPr marL="0" indent="0">
              <a:buNone/>
            </a:pPr>
            <a:r>
              <a:rPr lang="pl-PL" dirty="0"/>
              <a:t>	2. Działania </a:t>
            </a:r>
            <a:r>
              <a:rPr lang="pl-PL" b="1" u="sng" dirty="0"/>
              <a:t>niewidoczne</a:t>
            </a:r>
            <a:r>
              <a:rPr lang="pl-PL" dirty="0"/>
              <a:t>-  są </a:t>
            </a:r>
            <a:r>
              <a:rPr lang="pl-PL" b="1" dirty="0"/>
              <a:t>związane z dostarczaniem 	produktu 	do punktu sprzedaży oraz bieżącą kontrolą 	rotowania produktów	w 	magazynie i na półce</a:t>
            </a:r>
            <a:r>
              <a:rPr lang="pl-PL" dirty="0"/>
              <a:t>, np. …?</a:t>
            </a:r>
            <a:endParaRPr lang="en-GB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D6F0E84-87D5-4D9E-AC3C-160CDB4EE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8005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510CFD-B735-4949-9A32-666E9BBA6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26" y="46120"/>
            <a:ext cx="10506174" cy="869231"/>
          </a:xfrm>
        </p:spPr>
        <p:txBody>
          <a:bodyPr/>
          <a:lstStyle/>
          <a:p>
            <a:r>
              <a:rPr lang="pl-PL" dirty="0"/>
              <a:t>Trójelementowa formuła </a:t>
            </a:r>
            <a:r>
              <a:rPr lang="pl-PL" dirty="0" err="1"/>
              <a:t>merchandisingu</a:t>
            </a:r>
            <a:endParaRPr lang="en-GB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DEFEB10-D955-45B8-95AB-CD209C87C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15</a:t>
            </a:fld>
            <a:endParaRPr lang="en-GB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8833D415-CDC1-4878-B124-DD8C8BFE0712}"/>
              </a:ext>
            </a:extLst>
          </p:cNvPr>
          <p:cNvSpPr/>
          <p:nvPr/>
        </p:nvSpPr>
        <p:spPr>
          <a:xfrm>
            <a:off x="149846" y="3524095"/>
            <a:ext cx="1677971" cy="603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/>
              <a:t>Merchandising</a:t>
            </a:r>
            <a:endParaRPr lang="en-GB" dirty="0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849FDE15-139A-4A2D-8E96-EE14D46D998A}"/>
              </a:ext>
            </a:extLst>
          </p:cNvPr>
          <p:cNvSpPr/>
          <p:nvPr/>
        </p:nvSpPr>
        <p:spPr>
          <a:xfrm>
            <a:off x="2358958" y="5628463"/>
            <a:ext cx="1677971" cy="603315"/>
          </a:xfrm>
          <a:prstGeom prst="rect">
            <a:avLst/>
          </a:prstGeom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Alokacja masy towarowej</a:t>
            </a:r>
            <a:endParaRPr lang="en-GB" dirty="0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0D5E83EB-F74D-4CA8-A125-15A5DC5778BD}"/>
              </a:ext>
            </a:extLst>
          </p:cNvPr>
          <p:cNvSpPr/>
          <p:nvPr/>
        </p:nvSpPr>
        <p:spPr>
          <a:xfrm>
            <a:off x="2358960" y="3524094"/>
            <a:ext cx="1677971" cy="603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Zarządzanie bazą techniczną</a:t>
            </a:r>
            <a:endParaRPr lang="en-GB" dirty="0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09A3FCC2-0340-4CCF-8EBF-4A594458AD81}"/>
              </a:ext>
            </a:extLst>
          </p:cNvPr>
          <p:cNvSpPr/>
          <p:nvPr/>
        </p:nvSpPr>
        <p:spPr>
          <a:xfrm>
            <a:off x="2358958" y="1393411"/>
            <a:ext cx="1677971" cy="740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Kreowanie zachowań nabywców</a:t>
            </a:r>
            <a:endParaRPr lang="en-GB" dirty="0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909378B1-CC2C-4F67-835A-2FB9D627EF26}"/>
              </a:ext>
            </a:extLst>
          </p:cNvPr>
          <p:cNvSpPr/>
          <p:nvPr/>
        </p:nvSpPr>
        <p:spPr>
          <a:xfrm>
            <a:off x="4557858" y="4559431"/>
            <a:ext cx="1677971" cy="603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Organizacja sali sprzedażowej</a:t>
            </a:r>
            <a:endParaRPr lang="en-GB" dirty="0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D7564857-A260-435D-BEBC-1A53AE1EFD17}"/>
              </a:ext>
            </a:extLst>
          </p:cNvPr>
          <p:cNvSpPr/>
          <p:nvPr/>
        </p:nvSpPr>
        <p:spPr>
          <a:xfrm>
            <a:off x="4572392" y="3843781"/>
            <a:ext cx="1677971" cy="603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Budowanie lojalności</a:t>
            </a:r>
            <a:endParaRPr lang="en-GB" dirty="0"/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7D16BDFC-2746-4703-8054-BC7068B56F31}"/>
              </a:ext>
            </a:extLst>
          </p:cNvPr>
          <p:cNvSpPr/>
          <p:nvPr/>
        </p:nvSpPr>
        <p:spPr>
          <a:xfrm>
            <a:off x="4557857" y="5326806"/>
            <a:ext cx="1677971" cy="603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Grupowanie towarów</a:t>
            </a:r>
            <a:endParaRPr lang="en-GB" dirty="0"/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49D57E96-F1FC-4C20-9740-226829ECFC0B}"/>
              </a:ext>
            </a:extLst>
          </p:cNvPr>
          <p:cNvSpPr/>
          <p:nvPr/>
        </p:nvSpPr>
        <p:spPr>
          <a:xfrm>
            <a:off x="4557856" y="6078880"/>
            <a:ext cx="1677971" cy="603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Stan zapasów</a:t>
            </a:r>
            <a:endParaRPr lang="en-GB" dirty="0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7CDB5792-56E8-4E1C-AA08-D905E1425482}"/>
              </a:ext>
            </a:extLst>
          </p:cNvPr>
          <p:cNvSpPr/>
          <p:nvPr/>
        </p:nvSpPr>
        <p:spPr>
          <a:xfrm>
            <a:off x="4576711" y="3088891"/>
            <a:ext cx="1677971" cy="603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Tworzenie wizerunku</a:t>
            </a:r>
            <a:endParaRPr lang="en-GB" dirty="0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3CF77B47-FCF6-4E46-A78F-703BE7688FD3}"/>
              </a:ext>
            </a:extLst>
          </p:cNvPr>
          <p:cNvSpPr/>
          <p:nvPr/>
        </p:nvSpPr>
        <p:spPr>
          <a:xfrm>
            <a:off x="4576712" y="2370925"/>
            <a:ext cx="1677971" cy="603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Doznania zmysłowe</a:t>
            </a:r>
            <a:endParaRPr lang="en-GB" dirty="0"/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660ECADA-CFF8-4E05-9F4F-362C12FC3127}"/>
              </a:ext>
            </a:extLst>
          </p:cNvPr>
          <p:cNvSpPr/>
          <p:nvPr/>
        </p:nvSpPr>
        <p:spPr>
          <a:xfrm>
            <a:off x="4576712" y="1615210"/>
            <a:ext cx="1677971" cy="603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Organizacja ekspozycji</a:t>
            </a:r>
            <a:endParaRPr lang="en-GB" dirty="0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5EE20C84-AFA0-4704-B261-2CCAA4C1D29B}"/>
              </a:ext>
            </a:extLst>
          </p:cNvPr>
          <p:cNvSpPr/>
          <p:nvPr/>
        </p:nvSpPr>
        <p:spPr>
          <a:xfrm>
            <a:off x="4576712" y="850976"/>
            <a:ext cx="1677971" cy="603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Sterowanie ruchem</a:t>
            </a:r>
            <a:endParaRPr lang="en-GB" dirty="0"/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147E1FA6-3E14-4634-B9DE-90560C70EF14}"/>
              </a:ext>
            </a:extLst>
          </p:cNvPr>
          <p:cNvSpPr/>
          <p:nvPr/>
        </p:nvSpPr>
        <p:spPr>
          <a:xfrm>
            <a:off x="7226038" y="3429000"/>
            <a:ext cx="1677971" cy="603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Sprzedaż</a:t>
            </a:r>
            <a:endParaRPr lang="en-GB" dirty="0"/>
          </a:p>
        </p:txBody>
      </p:sp>
      <p:sp>
        <p:nvSpPr>
          <p:cNvPr id="24" name="Prostokąt 23">
            <a:extLst>
              <a:ext uri="{FF2B5EF4-FFF2-40B4-BE49-F238E27FC236}">
                <a16:creationId xmlns:a16="http://schemas.microsoft.com/office/drawing/2014/main" id="{45683100-5303-4295-9D05-11B77F3A5677}"/>
              </a:ext>
            </a:extLst>
          </p:cNvPr>
          <p:cNvSpPr/>
          <p:nvPr/>
        </p:nvSpPr>
        <p:spPr>
          <a:xfrm>
            <a:off x="7203649" y="5326805"/>
            <a:ext cx="1677971" cy="603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Koszty</a:t>
            </a:r>
            <a:endParaRPr lang="en-GB" dirty="0"/>
          </a:p>
        </p:txBody>
      </p:sp>
      <p:sp>
        <p:nvSpPr>
          <p:cNvPr id="25" name="Prostokąt 24">
            <a:extLst>
              <a:ext uri="{FF2B5EF4-FFF2-40B4-BE49-F238E27FC236}">
                <a16:creationId xmlns:a16="http://schemas.microsoft.com/office/drawing/2014/main" id="{821BC886-CABD-4DAC-9DC8-7945C40856B4}"/>
              </a:ext>
            </a:extLst>
          </p:cNvPr>
          <p:cNvSpPr/>
          <p:nvPr/>
        </p:nvSpPr>
        <p:spPr>
          <a:xfrm>
            <a:off x="9675829" y="3429000"/>
            <a:ext cx="1677971" cy="603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Zysk</a:t>
            </a:r>
            <a:endParaRPr lang="en-GB" dirty="0"/>
          </a:p>
        </p:txBody>
      </p:sp>
      <p:sp>
        <p:nvSpPr>
          <p:cNvPr id="26" name="Nawias klamrowy zamykający 25">
            <a:extLst>
              <a:ext uri="{FF2B5EF4-FFF2-40B4-BE49-F238E27FC236}">
                <a16:creationId xmlns:a16="http://schemas.microsoft.com/office/drawing/2014/main" id="{8A2068BE-7624-4737-B8CA-B07477AD94BC}"/>
              </a:ext>
            </a:extLst>
          </p:cNvPr>
          <p:cNvSpPr/>
          <p:nvPr/>
        </p:nvSpPr>
        <p:spPr>
          <a:xfrm>
            <a:off x="6476214" y="4769963"/>
            <a:ext cx="641023" cy="175338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28" name="Łącznik prosty ze strzałką 27">
            <a:extLst>
              <a:ext uri="{FF2B5EF4-FFF2-40B4-BE49-F238E27FC236}">
                <a16:creationId xmlns:a16="http://schemas.microsoft.com/office/drawing/2014/main" id="{A8BAA412-94E9-4EC5-878B-89C981CE1140}"/>
              </a:ext>
            </a:extLst>
          </p:cNvPr>
          <p:cNvCxnSpPr/>
          <p:nvPr/>
        </p:nvCxnSpPr>
        <p:spPr>
          <a:xfrm flipV="1">
            <a:off x="1827817" y="2134075"/>
            <a:ext cx="531141" cy="13900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Łącznik prosty ze strzałką 29">
            <a:extLst>
              <a:ext uri="{FF2B5EF4-FFF2-40B4-BE49-F238E27FC236}">
                <a16:creationId xmlns:a16="http://schemas.microsoft.com/office/drawing/2014/main" id="{DE7C7CE1-74E1-42D8-BAC5-719206A6EE5E}"/>
              </a:ext>
            </a:extLst>
          </p:cNvPr>
          <p:cNvCxnSpPr>
            <a:stCxn id="6" idx="3"/>
            <a:endCxn id="13" idx="1"/>
          </p:cNvCxnSpPr>
          <p:nvPr/>
        </p:nvCxnSpPr>
        <p:spPr>
          <a:xfrm flipV="1">
            <a:off x="1827817" y="3825752"/>
            <a:ext cx="531143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AF48D699-3DB0-42DF-AFBE-A0AFBE7CB06F}"/>
              </a:ext>
            </a:extLst>
          </p:cNvPr>
          <p:cNvCxnSpPr/>
          <p:nvPr/>
        </p:nvCxnSpPr>
        <p:spPr>
          <a:xfrm>
            <a:off x="1827817" y="4127409"/>
            <a:ext cx="531141" cy="15010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ze strzałką 34">
            <a:extLst>
              <a:ext uri="{FF2B5EF4-FFF2-40B4-BE49-F238E27FC236}">
                <a16:creationId xmlns:a16="http://schemas.microsoft.com/office/drawing/2014/main" id="{BCCFE45F-19AD-4D23-B846-275291C215EC}"/>
              </a:ext>
            </a:extLst>
          </p:cNvPr>
          <p:cNvCxnSpPr>
            <a:cxnSpLocks/>
            <a:stCxn id="14" idx="3"/>
            <a:endCxn id="22" idx="1"/>
          </p:cNvCxnSpPr>
          <p:nvPr/>
        </p:nvCxnSpPr>
        <p:spPr>
          <a:xfrm flipV="1">
            <a:off x="4036929" y="1152634"/>
            <a:ext cx="539783" cy="6111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Łącznik prosty ze strzałką 36">
            <a:extLst>
              <a:ext uri="{FF2B5EF4-FFF2-40B4-BE49-F238E27FC236}">
                <a16:creationId xmlns:a16="http://schemas.microsoft.com/office/drawing/2014/main" id="{248CF53A-2343-4954-B890-73AC654D9FAD}"/>
              </a:ext>
            </a:extLst>
          </p:cNvPr>
          <p:cNvCxnSpPr>
            <a:cxnSpLocks/>
            <a:stCxn id="14" idx="3"/>
            <a:endCxn id="21" idx="1"/>
          </p:cNvCxnSpPr>
          <p:nvPr/>
        </p:nvCxnSpPr>
        <p:spPr>
          <a:xfrm>
            <a:off x="4036929" y="1763743"/>
            <a:ext cx="539783" cy="1531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Łącznik prosty ze strzałką 38">
            <a:extLst>
              <a:ext uri="{FF2B5EF4-FFF2-40B4-BE49-F238E27FC236}">
                <a16:creationId xmlns:a16="http://schemas.microsoft.com/office/drawing/2014/main" id="{6EF9102E-89E2-452A-93EC-D4B47A461685}"/>
              </a:ext>
            </a:extLst>
          </p:cNvPr>
          <p:cNvCxnSpPr>
            <a:stCxn id="14" idx="3"/>
            <a:endCxn id="20" idx="1"/>
          </p:cNvCxnSpPr>
          <p:nvPr/>
        </p:nvCxnSpPr>
        <p:spPr>
          <a:xfrm>
            <a:off x="4036929" y="1763743"/>
            <a:ext cx="539783" cy="9088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Łącznik prosty ze strzałką 40">
            <a:extLst>
              <a:ext uri="{FF2B5EF4-FFF2-40B4-BE49-F238E27FC236}">
                <a16:creationId xmlns:a16="http://schemas.microsoft.com/office/drawing/2014/main" id="{BFF9EA57-C01E-4EC6-AB3A-B89FAA76C632}"/>
              </a:ext>
            </a:extLst>
          </p:cNvPr>
          <p:cNvCxnSpPr>
            <a:cxnSpLocks/>
            <a:stCxn id="14" idx="3"/>
            <a:endCxn id="19" idx="1"/>
          </p:cNvCxnSpPr>
          <p:nvPr/>
        </p:nvCxnSpPr>
        <p:spPr>
          <a:xfrm>
            <a:off x="4036929" y="1763743"/>
            <a:ext cx="539782" cy="16268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ze strzałką 42">
            <a:extLst>
              <a:ext uri="{FF2B5EF4-FFF2-40B4-BE49-F238E27FC236}">
                <a16:creationId xmlns:a16="http://schemas.microsoft.com/office/drawing/2014/main" id="{F603A68C-C55E-4FB1-BDBF-3EBC3BF829D3}"/>
              </a:ext>
            </a:extLst>
          </p:cNvPr>
          <p:cNvCxnSpPr>
            <a:stCxn id="14" idx="3"/>
            <a:endCxn id="16" idx="1"/>
          </p:cNvCxnSpPr>
          <p:nvPr/>
        </p:nvCxnSpPr>
        <p:spPr>
          <a:xfrm>
            <a:off x="4036929" y="1763743"/>
            <a:ext cx="535463" cy="23816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Łącznik prosty ze strzałką 47">
            <a:extLst>
              <a:ext uri="{FF2B5EF4-FFF2-40B4-BE49-F238E27FC236}">
                <a16:creationId xmlns:a16="http://schemas.microsoft.com/office/drawing/2014/main" id="{6EF7997E-3523-42CC-AAFC-790672246EC1}"/>
              </a:ext>
            </a:extLst>
          </p:cNvPr>
          <p:cNvCxnSpPr>
            <a:stCxn id="13" idx="3"/>
            <a:endCxn id="15" idx="1"/>
          </p:cNvCxnSpPr>
          <p:nvPr/>
        </p:nvCxnSpPr>
        <p:spPr>
          <a:xfrm>
            <a:off x="4036931" y="3825752"/>
            <a:ext cx="520927" cy="10353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Łącznik prosty ze strzałką 49">
            <a:extLst>
              <a:ext uri="{FF2B5EF4-FFF2-40B4-BE49-F238E27FC236}">
                <a16:creationId xmlns:a16="http://schemas.microsoft.com/office/drawing/2014/main" id="{E67E1C02-909B-43B5-A3EA-B1031D059D09}"/>
              </a:ext>
            </a:extLst>
          </p:cNvPr>
          <p:cNvCxnSpPr>
            <a:stCxn id="13" idx="3"/>
            <a:endCxn id="17" idx="1"/>
          </p:cNvCxnSpPr>
          <p:nvPr/>
        </p:nvCxnSpPr>
        <p:spPr>
          <a:xfrm>
            <a:off x="4036931" y="3825752"/>
            <a:ext cx="520926" cy="18027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Łącznik prosty ze strzałką 51">
            <a:extLst>
              <a:ext uri="{FF2B5EF4-FFF2-40B4-BE49-F238E27FC236}">
                <a16:creationId xmlns:a16="http://schemas.microsoft.com/office/drawing/2014/main" id="{C3F4D9A1-50CE-4092-A5B5-A6F1736B2CDC}"/>
              </a:ext>
            </a:extLst>
          </p:cNvPr>
          <p:cNvCxnSpPr>
            <a:stCxn id="8" idx="3"/>
            <a:endCxn id="17" idx="1"/>
          </p:cNvCxnSpPr>
          <p:nvPr/>
        </p:nvCxnSpPr>
        <p:spPr>
          <a:xfrm flipV="1">
            <a:off x="4036929" y="5628464"/>
            <a:ext cx="520928" cy="30165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Łącznik prosty ze strzałką 53">
            <a:extLst>
              <a:ext uri="{FF2B5EF4-FFF2-40B4-BE49-F238E27FC236}">
                <a16:creationId xmlns:a16="http://schemas.microsoft.com/office/drawing/2014/main" id="{2BB780EB-AFB8-419F-9BA4-9C7E6461DE1E}"/>
              </a:ext>
            </a:extLst>
          </p:cNvPr>
          <p:cNvCxnSpPr>
            <a:stCxn id="8" idx="3"/>
            <a:endCxn id="18" idx="1"/>
          </p:cNvCxnSpPr>
          <p:nvPr/>
        </p:nvCxnSpPr>
        <p:spPr>
          <a:xfrm>
            <a:off x="4036929" y="5930121"/>
            <a:ext cx="520927" cy="4504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Nawias klamrowy zamykający 55">
            <a:extLst>
              <a:ext uri="{FF2B5EF4-FFF2-40B4-BE49-F238E27FC236}">
                <a16:creationId xmlns:a16="http://schemas.microsoft.com/office/drawing/2014/main" id="{D916ED06-98EE-47DD-B5D9-E02945585F0E}"/>
              </a:ext>
            </a:extLst>
          </p:cNvPr>
          <p:cNvSpPr/>
          <p:nvPr/>
        </p:nvSpPr>
        <p:spPr>
          <a:xfrm>
            <a:off x="6391373" y="1055802"/>
            <a:ext cx="555792" cy="5324736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8" name="Łącznik prosty ze strzałką 57">
            <a:extLst>
              <a:ext uri="{FF2B5EF4-FFF2-40B4-BE49-F238E27FC236}">
                <a16:creationId xmlns:a16="http://schemas.microsoft.com/office/drawing/2014/main" id="{5CCEB59F-A60D-4736-A526-2F73D2BD461E}"/>
              </a:ext>
            </a:extLst>
          </p:cNvPr>
          <p:cNvCxnSpPr>
            <a:stCxn id="23" idx="3"/>
            <a:endCxn id="25" idx="1"/>
          </p:cNvCxnSpPr>
          <p:nvPr/>
        </p:nvCxnSpPr>
        <p:spPr>
          <a:xfrm>
            <a:off x="8904009" y="3730658"/>
            <a:ext cx="77182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Łącznik prosty ze strzałką 59">
            <a:extLst>
              <a:ext uri="{FF2B5EF4-FFF2-40B4-BE49-F238E27FC236}">
                <a16:creationId xmlns:a16="http://schemas.microsoft.com/office/drawing/2014/main" id="{EB548FDE-FE16-47EE-AA7D-9416B77D094E}"/>
              </a:ext>
            </a:extLst>
          </p:cNvPr>
          <p:cNvCxnSpPr>
            <a:cxnSpLocks/>
            <a:stCxn id="24" idx="3"/>
            <a:endCxn id="25" idx="2"/>
          </p:cNvCxnSpPr>
          <p:nvPr/>
        </p:nvCxnSpPr>
        <p:spPr>
          <a:xfrm flipV="1">
            <a:off x="8881620" y="4032315"/>
            <a:ext cx="1633195" cy="15961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>
            <a:extLst>
              <a:ext uri="{FF2B5EF4-FFF2-40B4-BE49-F238E27FC236}">
                <a16:creationId xmlns:a16="http://schemas.microsoft.com/office/drawing/2014/main" id="{2B99DEB0-6D01-4678-85B1-5800B0B6EFB4}"/>
              </a:ext>
            </a:extLst>
          </p:cNvPr>
          <p:cNvSpPr txBox="1"/>
          <p:nvPr/>
        </p:nvSpPr>
        <p:spPr>
          <a:xfrm>
            <a:off x="149846" y="6489932"/>
            <a:ext cx="39677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>
                <a:solidFill>
                  <a:schemeClr val="bg2">
                    <a:lumMod val="50000"/>
                  </a:schemeClr>
                </a:solidFill>
              </a:rPr>
              <a:t>Źródło: R. </a:t>
            </a:r>
            <a:r>
              <a:rPr lang="pl-PL" sz="1000" dirty="0" err="1">
                <a:solidFill>
                  <a:schemeClr val="bg2">
                    <a:lumMod val="50000"/>
                  </a:schemeClr>
                </a:solidFill>
              </a:rPr>
              <a:t>Pałgan</a:t>
            </a:r>
            <a:r>
              <a:rPr lang="pl-PL" sz="1000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pl-PL" sz="1000" i="1" dirty="0" err="1">
                <a:solidFill>
                  <a:schemeClr val="bg2">
                    <a:lumMod val="50000"/>
                  </a:schemeClr>
                </a:solidFill>
              </a:rPr>
              <a:t>Merchandising</a:t>
            </a:r>
            <a:r>
              <a:rPr lang="pl-PL" sz="1000" dirty="0">
                <a:solidFill>
                  <a:schemeClr val="bg2">
                    <a:lumMod val="50000"/>
                  </a:schemeClr>
                </a:solidFill>
              </a:rPr>
              <a:t>, Akademia Morska w Gdyni, 2012, s. 11</a:t>
            </a:r>
            <a:endParaRPr lang="en-GB" sz="10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807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F3D6C0-8F16-4063-A2BD-F4BC54DAF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5339" y="130810"/>
            <a:ext cx="8021320" cy="1153795"/>
          </a:xfrm>
        </p:spPr>
        <p:txBody>
          <a:bodyPr/>
          <a:lstStyle/>
          <a:p>
            <a:r>
              <a:rPr lang="pl-PL" dirty="0"/>
              <a:t>Instrumenty </a:t>
            </a:r>
            <a:r>
              <a:rPr lang="pl-PL" dirty="0" err="1"/>
              <a:t>merchandisingu</a:t>
            </a:r>
            <a:r>
              <a:rPr lang="pl-PL" dirty="0"/>
              <a:t> mix</a:t>
            </a:r>
            <a:endParaRPr lang="en-GB" dirty="0"/>
          </a:p>
        </p:txBody>
      </p:sp>
      <p:pic>
        <p:nvPicPr>
          <p:cNvPr id="6" name="Symbol zastępczy zawartości 5" descr="Obraz zawierający zrzut ekranu&#10;&#10;Opis wygenerowany automatycznie">
            <a:extLst>
              <a:ext uri="{FF2B5EF4-FFF2-40B4-BE49-F238E27FC236}">
                <a16:creationId xmlns:a16="http://schemas.microsoft.com/office/drawing/2014/main" id="{2F332A06-96AC-4D60-9B2B-08B7E00A7C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821" y="1001276"/>
            <a:ext cx="9122357" cy="4855448"/>
          </a:xfr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D812DBC-FB0E-477F-9666-A6E9C13C3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9D8F2D-88FC-404E-89E5-64ABBC641511}" type="slidenum">
              <a:rPr lang="en-GB" smtClean="0"/>
              <a:t>16</a:t>
            </a:fld>
            <a:endParaRPr lang="en-GB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3D935E7-6252-42FC-9C53-922ADD427561}"/>
              </a:ext>
            </a:extLst>
          </p:cNvPr>
          <p:cNvSpPr txBox="1"/>
          <p:nvPr/>
        </p:nvSpPr>
        <p:spPr>
          <a:xfrm>
            <a:off x="2275840" y="6233239"/>
            <a:ext cx="18918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>
                <a:solidFill>
                  <a:schemeClr val="bg2">
                    <a:lumMod val="50000"/>
                  </a:schemeClr>
                </a:solidFill>
              </a:rPr>
              <a:t>Źródło: www.fitnessmarketing.pl</a:t>
            </a:r>
            <a:endParaRPr lang="en-GB" sz="10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351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37C8D2-E914-457E-8607-C4F2F98C6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Narzędzia </a:t>
            </a:r>
            <a:r>
              <a:rPr lang="pl-PL" dirty="0" err="1"/>
              <a:t>merchandisingu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0415B81-8E2C-4B82-A793-9263D92467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Narzędzia </a:t>
            </a:r>
            <a:r>
              <a:rPr lang="pl-PL" dirty="0" err="1"/>
              <a:t>merchandisingu</a:t>
            </a:r>
            <a:r>
              <a:rPr lang="pl-PL" dirty="0"/>
              <a:t> dzieli się na trzy grupy:</a:t>
            </a:r>
          </a:p>
          <a:p>
            <a:pPr marL="514350" indent="-514350">
              <a:buAutoNum type="arabicParenR"/>
            </a:pPr>
            <a:r>
              <a:rPr lang="pl-PL" b="1" dirty="0"/>
              <a:t>Instrumenty strukturalne</a:t>
            </a:r>
            <a:r>
              <a:rPr lang="pl-PL" dirty="0"/>
              <a:t>- obszar działania, lokalizacja, formy instytucjonalne, wielkość przedsiębiorstw handlowych;</a:t>
            </a:r>
            <a:endParaRPr lang="pl-PL" b="1" dirty="0"/>
          </a:p>
          <a:p>
            <a:pPr marL="514350" indent="-514350">
              <a:buAutoNum type="arabicParenR"/>
            </a:pPr>
            <a:r>
              <a:rPr lang="pl-PL" b="1" dirty="0"/>
              <a:t>Instrumenty stanowiące podstawę działania</a:t>
            </a:r>
            <a:r>
              <a:rPr lang="pl-PL" dirty="0"/>
              <a:t>- towary, asortyment, opakowanie, marka, usługa, rabat, inne warunki sprzedaży;</a:t>
            </a:r>
            <a:endParaRPr lang="pl-PL" b="1" dirty="0"/>
          </a:p>
          <a:p>
            <a:pPr marL="514350" indent="-514350">
              <a:buAutoNum type="arabicParenR"/>
            </a:pPr>
            <a:r>
              <a:rPr lang="pl-PL" b="1" dirty="0" err="1"/>
              <a:t>Intrumenty</a:t>
            </a:r>
            <a:r>
              <a:rPr lang="pl-PL" b="1" dirty="0"/>
              <a:t> komunikacji</a:t>
            </a:r>
            <a:r>
              <a:rPr lang="pl-PL" dirty="0"/>
              <a:t>-aranżacja sklepu, prezentacja towarów, promocja sprzedaży, reklama, PR, inne warunki sprzedaży.</a:t>
            </a:r>
            <a:endParaRPr lang="pl-PL" b="1" dirty="0"/>
          </a:p>
          <a:p>
            <a:pPr marL="0" indent="0">
              <a:buNone/>
            </a:pPr>
            <a:r>
              <a:rPr lang="pl-PL" dirty="0"/>
              <a:t>Podstawowe narzędzia </a:t>
            </a:r>
            <a:r>
              <a:rPr lang="pl-PL" dirty="0" err="1"/>
              <a:t>merchandisingu</a:t>
            </a:r>
            <a:r>
              <a:rPr lang="pl-PL" dirty="0"/>
              <a:t>: stojaki, systemy półkowe, materiały reklamowe, wystawy i właściwa ekspozycja produktów.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E32B0F4-3588-4709-B455-79B8F8948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4197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468FC6-9F63-4C97-AE88-2299980DA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Techniki </a:t>
            </a:r>
            <a:r>
              <a:rPr lang="pl-PL" dirty="0" err="1"/>
              <a:t>merchanidisingu</a:t>
            </a:r>
            <a:r>
              <a:rPr lang="pl-PL" dirty="0"/>
              <a:t> detalisty: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534EEFE-9568-4EB9-85E3-07370E04E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Sterowanie ruchem klientów</a:t>
            </a:r>
          </a:p>
          <a:p>
            <a:r>
              <a:rPr lang="pl-PL" dirty="0"/>
              <a:t>Zagospodarowanie powierzchni sklepu</a:t>
            </a:r>
          </a:p>
          <a:p>
            <a:r>
              <a:rPr lang="pl-PL" dirty="0"/>
              <a:t>Rozmieszczenie towaru na regałach</a:t>
            </a:r>
          </a:p>
          <a:p>
            <a:r>
              <a:rPr lang="pl-PL" dirty="0"/>
              <a:t>Organizacja ekspozycji promocyjnych</a:t>
            </a:r>
          </a:p>
          <a:p>
            <a:r>
              <a:rPr lang="pl-PL" dirty="0"/>
              <a:t>Aranżacja witryn sklepowych </a:t>
            </a:r>
          </a:p>
          <a:p>
            <a:r>
              <a:rPr lang="pl-PL" dirty="0"/>
              <a:t>Dbanie o czystość i estetykę punktu sprzedaży</a:t>
            </a:r>
            <a:endParaRPr lang="en-GB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3533439-7A56-4CBB-8723-3F1FEADA4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92599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C9C0E73-2FDF-4651-8023-5FEC5AF67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Techniki </a:t>
            </a:r>
            <a:r>
              <a:rPr lang="pl-PL" dirty="0" err="1"/>
              <a:t>merchandisingu</a:t>
            </a:r>
            <a:r>
              <a:rPr lang="pl-PL" dirty="0"/>
              <a:t> producenta: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6F7BD37-F9B2-4B32-9879-11C08F4CE9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626" y="2035708"/>
            <a:ext cx="10515600" cy="3132455"/>
          </a:xfrm>
        </p:spPr>
        <p:txBody>
          <a:bodyPr/>
          <a:lstStyle/>
          <a:p>
            <a:r>
              <a:rPr lang="pl-PL" dirty="0"/>
              <a:t>Umiejscowienie produktu w sklepie</a:t>
            </a:r>
          </a:p>
          <a:p>
            <a:r>
              <a:rPr lang="pl-PL" dirty="0"/>
              <a:t>Umieszczenie towaru na półce</a:t>
            </a:r>
          </a:p>
          <a:p>
            <a:r>
              <a:rPr lang="pl-PL" dirty="0"/>
              <a:t>Zapewnienie odpowiedniego zapasu towaru</a:t>
            </a:r>
          </a:p>
          <a:p>
            <a:r>
              <a:rPr lang="pl-PL" dirty="0"/>
              <a:t>Dostarczenie materiałów reklamowych i ekspozycyjnych stosowanych w miejscu sprzedaży (POS lub POP)</a:t>
            </a:r>
            <a:endParaRPr lang="en-GB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1EEDDD7-694D-46F6-A56B-6687D1997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4287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11F92E-C393-4FCD-A786-ADC395E3A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Literatura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B4EEF9-DBA8-4D7E-948A-B05182E11D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B. </a:t>
            </a:r>
            <a:r>
              <a:rPr lang="pl-PL" dirty="0" err="1"/>
              <a:t>Borusiak</a:t>
            </a:r>
            <a:r>
              <a:rPr lang="pl-PL" dirty="0"/>
              <a:t>, „</a:t>
            </a:r>
            <a:r>
              <a:rPr lang="pl-PL" dirty="0" err="1"/>
              <a:t>Merchandising</a:t>
            </a:r>
            <a:r>
              <a:rPr lang="pl-PL" dirty="0"/>
              <a:t>”, Wydawnictwo Akademii Ekonomicznej w Poznaniu, Poznań 2005</a:t>
            </a:r>
          </a:p>
          <a:p>
            <a:r>
              <a:rPr lang="pl-PL" dirty="0"/>
              <a:t>R. </a:t>
            </a:r>
            <a:r>
              <a:rPr lang="pl-PL" dirty="0" err="1"/>
              <a:t>Pałgan</a:t>
            </a:r>
            <a:r>
              <a:rPr lang="pl-PL" dirty="0"/>
              <a:t>, „</a:t>
            </a:r>
            <a:r>
              <a:rPr lang="pl-PL" dirty="0" err="1"/>
              <a:t>Merchandising</a:t>
            </a:r>
            <a:r>
              <a:rPr lang="pl-PL" dirty="0"/>
              <a:t>”, Akademia Morska w Gdyni, Gdynia 2012</a:t>
            </a:r>
          </a:p>
          <a:p>
            <a:endParaRPr lang="en-GB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F26CF3A-4E00-4BA7-81B7-6DB2E07DF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F2D-88FC-404E-89E5-64ABBC641511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260146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942</Words>
  <Application>Microsoft Office PowerPoint</Application>
  <PresentationFormat>Panoramiczny</PresentationFormat>
  <Paragraphs>155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7" baseType="lpstr">
      <vt:lpstr>Adobe Caslon Pro</vt:lpstr>
      <vt:lpstr>Arial</vt:lpstr>
      <vt:lpstr>Calibri</vt:lpstr>
      <vt:lpstr>Calibri Light</vt:lpstr>
      <vt:lpstr>Lato</vt:lpstr>
      <vt:lpstr>Times New Roman</vt:lpstr>
      <vt:lpstr>Motyw pakietu Office</vt:lpstr>
      <vt:lpstr>Merchandising- pojęcie i geneza</vt:lpstr>
      <vt:lpstr>Pytania dla chętnych*</vt:lpstr>
      <vt:lpstr>Geneza terminu merchandising</vt:lpstr>
      <vt:lpstr>Merchandising</vt:lpstr>
      <vt:lpstr>Merchandising oznaczający stricte promocję przez ekspozycję towarów może być realizowany na różnych poziomach:</vt:lpstr>
      <vt:lpstr>Prezentacja programu PowerPoint</vt:lpstr>
      <vt:lpstr>Dwa rodzaje merchandisingu:</vt:lpstr>
      <vt:lpstr>Prezentacja programu PowerPoint</vt:lpstr>
      <vt:lpstr>Zarządzanie kategorią produktową  (tzw. Category Management)</vt:lpstr>
      <vt:lpstr>Główne cele merchandisingu</vt:lpstr>
      <vt:lpstr>Merchandising można definiować, jako zbiór siedmiu zasad (tzw. 7R):</vt:lpstr>
      <vt:lpstr>Porównanie elementów sklepu tradycyjnego ze sklepem internetowym</vt:lpstr>
      <vt:lpstr>Istota działań merchandisingowych  (Model AIDA)</vt:lpstr>
      <vt:lpstr>Istota działań merchandisingowych</vt:lpstr>
      <vt:lpstr>Trójelementowa formuła merchandisingu</vt:lpstr>
      <vt:lpstr>Instrumenty merchandisingu mix</vt:lpstr>
      <vt:lpstr>Narzędzia merchandisingu</vt:lpstr>
      <vt:lpstr>Techniki merchanidisingu detalisty:</vt:lpstr>
      <vt:lpstr>Techniki merchandisingu producenta: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Merchandising- pojęcie i geneza</dc:title>
  <dc:creator>Katarzyna M</dc:creator>
  <cp:lastModifiedBy>Katarzyna M</cp:lastModifiedBy>
  <cp:revision>18</cp:revision>
  <dcterms:created xsi:type="dcterms:W3CDTF">2020-03-09T22:47:16Z</dcterms:created>
  <dcterms:modified xsi:type="dcterms:W3CDTF">2020-03-21T19:41:56Z</dcterms:modified>
</cp:coreProperties>
</file>